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70" r:id="rId6"/>
    <p:sldMasterId id="2147483679" r:id="rId7"/>
    <p:sldMasterId id="2147483692" r:id="rId8"/>
    <p:sldMasterId id="2147483696" r:id="rId9"/>
    <p:sldMasterId id="2147483706" r:id="rId10"/>
    <p:sldMasterId id="2147483710" r:id="rId11"/>
    <p:sldMasterId id="2147483723" r:id="rId12"/>
    <p:sldMasterId id="2147483727" r:id="rId13"/>
  </p:sldMasterIdLst>
  <p:notesMasterIdLst>
    <p:notesMasterId r:id="rId96"/>
  </p:notesMasterIdLst>
  <p:handoutMasterIdLst>
    <p:handoutMasterId r:id="rId97"/>
  </p:handoutMasterIdLst>
  <p:sldIdLst>
    <p:sldId id="256" r:id="rId14"/>
    <p:sldId id="4363" r:id="rId15"/>
    <p:sldId id="4364" r:id="rId16"/>
    <p:sldId id="278" r:id="rId17"/>
    <p:sldId id="260" r:id="rId18"/>
    <p:sldId id="4370" r:id="rId19"/>
    <p:sldId id="280" r:id="rId20"/>
    <p:sldId id="281" r:id="rId21"/>
    <p:sldId id="277" r:id="rId22"/>
    <p:sldId id="4371" r:id="rId23"/>
    <p:sldId id="4372" r:id="rId24"/>
    <p:sldId id="4373" r:id="rId25"/>
    <p:sldId id="4374" r:id="rId26"/>
    <p:sldId id="5929" r:id="rId27"/>
    <p:sldId id="284" r:id="rId28"/>
    <p:sldId id="4365" r:id="rId29"/>
    <p:sldId id="4278" r:id="rId30"/>
    <p:sldId id="4205" r:id="rId31"/>
    <p:sldId id="4279" r:id="rId32"/>
    <p:sldId id="4280" r:id="rId33"/>
    <p:sldId id="4283" r:id="rId34"/>
    <p:sldId id="2656" r:id="rId35"/>
    <p:sldId id="2648" r:id="rId36"/>
    <p:sldId id="2671" r:id="rId37"/>
    <p:sldId id="4284" r:id="rId38"/>
    <p:sldId id="2673" r:id="rId39"/>
    <p:sldId id="4285" r:id="rId40"/>
    <p:sldId id="4286" r:id="rId41"/>
    <p:sldId id="2658" r:id="rId42"/>
    <p:sldId id="4287" r:id="rId43"/>
    <p:sldId id="4288" r:id="rId44"/>
    <p:sldId id="2664" r:id="rId45"/>
    <p:sldId id="2677" r:id="rId46"/>
    <p:sldId id="2678" r:id="rId47"/>
    <p:sldId id="2657" r:id="rId48"/>
    <p:sldId id="2672" r:id="rId49"/>
    <p:sldId id="4281" r:id="rId50"/>
    <p:sldId id="4206" r:id="rId51"/>
    <p:sldId id="4282" r:id="rId52"/>
    <p:sldId id="4208" r:id="rId53"/>
    <p:sldId id="4289" r:id="rId54"/>
    <p:sldId id="4290" r:id="rId55"/>
    <p:sldId id="4369" r:id="rId56"/>
    <p:sldId id="3693" r:id="rId57"/>
    <p:sldId id="3695" r:id="rId58"/>
    <p:sldId id="4244" r:id="rId59"/>
    <p:sldId id="4200" r:id="rId60"/>
    <p:sldId id="4201" r:id="rId61"/>
    <p:sldId id="4202" r:id="rId62"/>
    <p:sldId id="4203" r:id="rId63"/>
    <p:sldId id="4366" r:id="rId64"/>
    <p:sldId id="3314" r:id="rId65"/>
    <p:sldId id="3332" r:id="rId66"/>
    <p:sldId id="3330" r:id="rId67"/>
    <p:sldId id="3333" r:id="rId68"/>
    <p:sldId id="257" r:id="rId69"/>
    <p:sldId id="267" r:id="rId70"/>
    <p:sldId id="279" r:id="rId71"/>
    <p:sldId id="268" r:id="rId72"/>
    <p:sldId id="269" r:id="rId73"/>
    <p:sldId id="270" r:id="rId74"/>
    <p:sldId id="271" r:id="rId75"/>
    <p:sldId id="272" r:id="rId76"/>
    <p:sldId id="273" r:id="rId77"/>
    <p:sldId id="276" r:id="rId78"/>
    <p:sldId id="275" r:id="rId79"/>
    <p:sldId id="4367" r:id="rId80"/>
    <p:sldId id="3684" r:id="rId81"/>
    <p:sldId id="323" r:id="rId82"/>
    <p:sldId id="3691" r:id="rId83"/>
    <p:sldId id="3687" r:id="rId84"/>
    <p:sldId id="3688" r:id="rId85"/>
    <p:sldId id="3689" r:id="rId86"/>
    <p:sldId id="3690" r:id="rId87"/>
    <p:sldId id="3678" r:id="rId88"/>
    <p:sldId id="3680" r:id="rId89"/>
    <p:sldId id="304" r:id="rId90"/>
    <p:sldId id="4368" r:id="rId91"/>
    <p:sldId id="5923" r:id="rId92"/>
    <p:sldId id="5926" r:id="rId93"/>
    <p:sldId id="5928" r:id="rId94"/>
    <p:sldId id="4198" r:id="rId9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067" userDrawn="1">
          <p15:clr>
            <a:srgbClr val="A4A3A4"/>
          </p15:clr>
        </p15:guide>
        <p15:guide id="3" pos="5450" userDrawn="1">
          <p15:clr>
            <a:srgbClr val="A4A3A4"/>
          </p15:clr>
        </p15:guide>
        <p15:guide id="4" pos="7514" userDrawn="1">
          <p15:clr>
            <a:srgbClr val="A4A3A4"/>
          </p15:clr>
        </p15:guide>
        <p15:guide id="5" orient="horz" pos="2296" userDrawn="1">
          <p15:clr>
            <a:srgbClr val="A4A3A4"/>
          </p15:clr>
        </p15:guide>
        <p15:guide id="6" pos="4112" userDrawn="1">
          <p15:clr>
            <a:srgbClr val="A4A3A4"/>
          </p15:clr>
        </p15:guide>
        <p15:guide id="7" orient="horz" pos="1275"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habalala, Khesani (GPDRT)" initials="TK(" lastIdx="1" clrIdx="0">
    <p:extLst>
      <p:ext uri="{19B8F6BF-5375-455C-9EA6-DF929625EA0E}">
        <p15:presenceInfo xmlns:p15="http://schemas.microsoft.com/office/powerpoint/2012/main" userId="S::Khesani.Tshabalala@gauteng.gov.za::79f6353b-34d2-4350-9da6-347f520439df" providerId="AD"/>
      </p:ext>
    </p:extLst>
  </p:cmAuthor>
  <p:cmAuthor id="2" name="Thando Mtshali (GPDPR)" initials="TM(" lastIdx="6" clrIdx="1">
    <p:extLst>
      <p:ext uri="{19B8F6BF-5375-455C-9EA6-DF929625EA0E}">
        <p15:presenceInfo xmlns:p15="http://schemas.microsoft.com/office/powerpoint/2012/main" userId="S::Thando.Mtshali@gauteng.gov.za::ccefcc43-86ff-4980-844c-1930e93176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7D6F"/>
    <a:srgbClr val="7FBBB4"/>
    <a:srgbClr val="DEBC45"/>
    <a:srgbClr val="FF2F92"/>
    <a:srgbClr val="8FD1C6"/>
    <a:srgbClr val="7EB9B1"/>
    <a:srgbClr val="0049A0"/>
    <a:srgbClr val="80AED0"/>
    <a:srgbClr val="FDFCB2"/>
    <a:srgbClr val="BCB9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4" autoAdjust="0"/>
    <p:restoredTop sz="91931" autoAdjust="0"/>
  </p:normalViewPr>
  <p:slideViewPr>
    <p:cSldViewPr snapToGrid="0" snapToObjects="1" showGuides="1">
      <p:cViewPr varScale="1">
        <p:scale>
          <a:sx n="54" d="100"/>
          <a:sy n="54" d="100"/>
        </p:scale>
        <p:origin x="964" y="52"/>
      </p:cViewPr>
      <p:guideLst>
        <p:guide pos="4067"/>
        <p:guide pos="5450"/>
        <p:guide pos="7514"/>
        <p:guide orient="horz" pos="2296"/>
        <p:guide pos="4112"/>
        <p:guide orient="horz" pos="1275"/>
      </p:guideLst>
    </p:cSldViewPr>
  </p:slideViewPr>
  <p:outlineViewPr>
    <p:cViewPr>
      <p:scale>
        <a:sx n="33" d="100"/>
        <a:sy n="33" d="100"/>
      </p:scale>
      <p:origin x="0" y="-1016"/>
    </p:cViewPr>
  </p:outlineViewPr>
  <p:notesTextViewPr>
    <p:cViewPr>
      <p:scale>
        <a:sx n="1" d="1"/>
        <a:sy n="1" d="1"/>
      </p:scale>
      <p:origin x="0" y="0"/>
    </p:cViewPr>
  </p:notesTextViewPr>
  <p:sorterViewPr>
    <p:cViewPr>
      <p:scale>
        <a:sx n="45" d="100"/>
        <a:sy n="45" d="100"/>
      </p:scale>
      <p:origin x="0" y="0"/>
    </p:cViewPr>
  </p:sorterViewPr>
  <p:notesViewPr>
    <p:cSldViewPr snapToGrid="0" snapToObjects="1" showGuides="1">
      <p:cViewPr varScale="1">
        <p:scale>
          <a:sx n="81" d="100"/>
          <a:sy n="81" d="100"/>
        </p:scale>
        <p:origin x="3384" y="192"/>
      </p:cViewPr>
      <p:guideLst>
        <p:guide orient="horz" pos="2957"/>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commentAuthors" Target="commentAuthors.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5-25T13:51:43.452" idx="1">
    <p:pos x="10" y="1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5D325C-66F9-4E34-A60E-10E4EB4BC04E}"/>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F4F1B9B-7FCB-4EE2-8CEF-76556B53C868}"/>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CA1B8B14-5CE6-4945-8025-3472B70A2085}" type="datetimeFigureOut">
              <a:rPr lang="en-US" smtClean="0"/>
              <a:t>6/1/2022</a:t>
            </a:fld>
            <a:endParaRPr lang="en-US" dirty="0"/>
          </a:p>
        </p:txBody>
      </p:sp>
      <p:sp>
        <p:nvSpPr>
          <p:cNvPr id="4" name="Footer Placeholder 3">
            <a:extLst>
              <a:ext uri="{FF2B5EF4-FFF2-40B4-BE49-F238E27FC236}">
                <a16:creationId xmlns:a16="http://schemas.microsoft.com/office/drawing/2014/main" id="{607780B5-CA27-48EF-A53D-D765CB5F9A0C}"/>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BADD069-357B-4BAD-B768-57D6E09D0742}"/>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B4D0C857-A314-4AF7-A4C4-2048C5D150A1}" type="slidenum">
              <a:rPr lang="en-US" smtClean="0"/>
              <a:t>‹#›</a:t>
            </a:fld>
            <a:endParaRPr lang="en-US" dirty="0"/>
          </a:p>
        </p:txBody>
      </p:sp>
    </p:spTree>
    <p:extLst>
      <p:ext uri="{BB962C8B-B14F-4D97-AF65-F5344CB8AC3E}">
        <p14:creationId xmlns:p14="http://schemas.microsoft.com/office/powerpoint/2010/main" val="26359758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7105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1440" tIns="45720" rIns="91440" bIns="45720" rtlCol="0"/>
          <a:lstStyle>
            <a:lvl1pPr algn="r">
              <a:defRPr sz="1200"/>
            </a:lvl1pPr>
          </a:lstStyle>
          <a:p>
            <a:fld id="{ED43CC75-DF66-FA45-9965-DEEDA5EDB3B5}" type="datetimeFigureOut">
              <a:rPr lang="en-US" smtClean="0"/>
              <a:t>6/1/2022</a:t>
            </a:fld>
            <a:endParaRPr lang="en-US" dirty="0"/>
          </a:p>
        </p:txBody>
      </p:sp>
      <p:sp>
        <p:nvSpPr>
          <p:cNvPr id="4" name="Slide Image Placeholder 3"/>
          <p:cNvSpPr>
            <a:spLocks noGrp="1" noRot="1" noChangeAspect="1"/>
          </p:cNvSpPr>
          <p:nvPr>
            <p:ph type="sldImg" idx="2"/>
          </p:nvPr>
        </p:nvSpPr>
        <p:spPr>
          <a:xfrm>
            <a:off x="736600" y="1174750"/>
            <a:ext cx="5629275" cy="31670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3"/>
            <a:ext cx="3077739" cy="47105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1440" tIns="45720" rIns="91440" bIns="45720" rtlCol="0" anchor="b"/>
          <a:lstStyle>
            <a:lvl1pPr algn="r">
              <a:defRPr sz="1200"/>
            </a:lvl1pPr>
          </a:lstStyle>
          <a:p>
            <a:fld id="{11970791-6C15-154D-AEEB-02EE0555115E}" type="slidenum">
              <a:rPr lang="en-US" smtClean="0"/>
              <a:t>‹#›</a:t>
            </a:fld>
            <a:endParaRPr lang="en-US" dirty="0"/>
          </a:p>
        </p:txBody>
      </p:sp>
    </p:spTree>
    <p:extLst>
      <p:ext uri="{BB962C8B-B14F-4D97-AF65-F5344CB8AC3E}">
        <p14:creationId xmlns:p14="http://schemas.microsoft.com/office/powerpoint/2010/main" val="370463852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70791-6C15-154D-AEEB-02EE0555115E}" type="slidenum">
              <a:rPr lang="en-US" smtClean="0"/>
              <a:t>1</a:t>
            </a:fld>
            <a:endParaRPr lang="en-US" dirty="0"/>
          </a:p>
        </p:txBody>
      </p:sp>
      <p:sp>
        <p:nvSpPr>
          <p:cNvPr id="5" name="Footer Placeholder 4">
            <a:extLst>
              <a:ext uri="{FF2B5EF4-FFF2-40B4-BE49-F238E27FC236}">
                <a16:creationId xmlns:a16="http://schemas.microsoft.com/office/drawing/2014/main" id="{A296EBE0-A2B0-44CE-8DCD-C4F4789A39FA}"/>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50160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06CD-800F-4425-B841-88F6CFE92B88}"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819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29" y="1103724"/>
            <a:ext cx="10585327" cy="398505"/>
          </a:xfrm>
        </p:spPr>
        <p:txBody>
          <a:bodyPr>
            <a:noAutofit/>
          </a:bodyPr>
          <a:lstStyle>
            <a:lvl1pPr algn="l">
              <a:defRPr sz="2800" b="1" i="0" baseline="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hasCustomPrompt="1"/>
          </p:nvPr>
        </p:nvSpPr>
        <p:spPr>
          <a:xfrm>
            <a:off x="1334530" y="1616532"/>
            <a:ext cx="10585327" cy="4560435"/>
          </a:xfrm>
        </p:spPr>
        <p:txBody>
          <a:bodyPr>
            <a:normAutofit/>
          </a:bodyPr>
          <a:lstStyle>
            <a:lvl1pPr marL="342900" indent="-342900" algn="l">
              <a:buFont typeface="Arial" panose="020B0604020202020204" pitchFamily="34" charset="0"/>
              <a:buChar char="•"/>
              <a:defRPr sz="2400" baseline="0">
                <a:solidFill>
                  <a:schemeClr val="tx1"/>
                </a:solidFill>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914401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3515-6FAF-1840-9817-62D81DBC74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2005EE-EF2C-D546-BE9E-707D2BD443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D4058C-FD20-C14C-BA08-50542B27EC7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7974B8E-6CE1-374E-90C4-3DE065D7F7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C91FA0-B041-8747-A211-71EAB0A816A0}"/>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2008463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89B92-D15F-F846-9A17-DA33854A8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22327D-15F7-F746-B6FD-01B133D203A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6969B6-A827-5A42-9331-5117791834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7B8126-C255-2140-9B43-85BC443A1D6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5F354A8-9840-CE48-B386-D2DA6D4F48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D3C94B-1CC0-8548-8B80-9F55C9A45B68}"/>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1224648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61AC-238F-FB4E-8540-C10A06D0C1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7E0514-220F-3F43-BC77-E55956F94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B3AD53-C140-0D4A-88F5-19039B8D1B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64479-678C-5D43-B008-AEAA05C30E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2EF8F8-B367-5041-964A-6C003B8FFEC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2773F2-1EC4-2646-928C-F1DA518C7FC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ABB16E4F-433E-0E40-B116-3CB5647DE0C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92B55E3-350D-F140-A58B-DD9E7B4FD1BD}"/>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4232381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9B35F-4EDC-AA41-BC1E-3E842C4031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CDBFE9-A665-C84D-88A4-E59D2933581C}"/>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C3F9700E-01E0-A34D-9698-EF251B8CD5D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5EFC064-C8B4-C84D-B36A-87750AD7CBAE}"/>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580562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65DC4-328B-BB41-92DB-C422BFA25D16}"/>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54DE0D9-D24A-1745-907C-1A5A5E56DBC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BD05C-E756-5840-929B-880F6C016139}"/>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379693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A799-071A-D14C-BB12-1B6F45F03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2D74EB-8A1E-A34D-9462-71BC5D56F7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C48A42-5501-D341-BBEF-C61FEAA1F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852613-70A0-E74D-808E-843BE2C98D4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CB1F20B-E973-D647-A1D8-AC0293B292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2EC49C-1F29-E94D-9BA1-EB6974A02E06}"/>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2976430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2A29-00F7-D341-9440-8C5D8D14FA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47CFFC-28FE-C840-B66D-EFC9FF5537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29F66BE-7C73-4E42-93A5-D7D781702E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FF5E02-A93F-4448-A744-1E440C65593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87ABEE7-7C98-7A40-BBA4-4111B83E43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775572-9673-694F-A1E2-C6B57DDD3872}"/>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2637826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7BCD-65FE-B644-9866-E3C0D20DAE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761615-B9AC-9745-A82F-0990741C1E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1B843-32C8-3748-A7F7-2C2613C3BF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21E7954-CE3D-9E45-B496-9F8DEDA397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826B9B-1458-6442-B626-E6566F46015D}"/>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1755959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5E244-2D04-0D47-8E9E-B0B5C0CEAE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DCD195-D520-354E-9BA1-16F1EAD030E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89E798-C3FD-6447-BB92-14C1B369D35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D0F9CFA-37A5-834E-BE55-336D5B602A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D9773C-52E9-AC48-B6C6-6D05803C4764}"/>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3370960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29" y="1103724"/>
            <a:ext cx="10585327" cy="398505"/>
          </a:xfrm>
        </p:spPr>
        <p:txBody>
          <a:bodyPr>
            <a:noAutofit/>
          </a:bodyPr>
          <a:lstStyle>
            <a:lvl1pPr algn="l">
              <a:defRPr sz="2800" b="1" i="0" baseline="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hasCustomPrompt="1"/>
          </p:nvPr>
        </p:nvSpPr>
        <p:spPr>
          <a:xfrm>
            <a:off x="1334530" y="1616532"/>
            <a:ext cx="10585327" cy="4560435"/>
          </a:xfrm>
        </p:spPr>
        <p:txBody>
          <a:bodyPr>
            <a:normAutofit/>
          </a:bodyPr>
          <a:lstStyle>
            <a:lvl1pPr marL="342900" indent="-342900" algn="l">
              <a:buFont typeface="Arial" panose="020B0604020202020204" pitchFamily="34" charset="0"/>
              <a:buChar char="•"/>
              <a:defRPr sz="2400" baseline="0">
                <a:solidFill>
                  <a:schemeClr val="tx1"/>
                </a:solidFill>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79663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30" y="1087396"/>
            <a:ext cx="10585326" cy="414834"/>
          </a:xfrm>
        </p:spPr>
        <p:txBody>
          <a:bodyPr>
            <a:noAutofit/>
          </a:bodyPr>
          <a:lstStyle>
            <a:lvl1pPr algn="l">
              <a:defRPr sz="2800" b="1" i="0" baseline="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hasCustomPrompt="1"/>
          </p:nvPr>
        </p:nvSpPr>
        <p:spPr>
          <a:xfrm>
            <a:off x="1334529" y="1567547"/>
            <a:ext cx="10585327" cy="4838018"/>
          </a:xfrm>
        </p:spPr>
        <p:txBody>
          <a:bodyPr>
            <a:normAutofit/>
          </a:bodyPr>
          <a:lstStyle>
            <a:lvl1pPr marL="342900" indent="-342900" algn="l">
              <a:buFont typeface="Arial" panose="020B0604020202020204" pitchFamily="34" charset="0"/>
              <a:buChar char="•"/>
              <a:defRPr sz="2400" baseline="0">
                <a:solidFill>
                  <a:schemeClr val="tx1"/>
                </a:solidFill>
              </a:defRPr>
            </a:lvl1pPr>
          </a:lstStyle>
          <a:p>
            <a:pPr lvl="0"/>
            <a:r>
              <a:rPr lang="en-GB" dirty="0"/>
              <a:t>Click to edit Master text styles</a:t>
            </a:r>
          </a:p>
          <a:p>
            <a:pPr lvl="1"/>
            <a:endParaRPr lang="en-GB" dirty="0"/>
          </a:p>
        </p:txBody>
      </p:sp>
    </p:spTree>
    <p:extLst>
      <p:ext uri="{BB962C8B-B14F-4D97-AF65-F5344CB8AC3E}">
        <p14:creationId xmlns:p14="http://schemas.microsoft.com/office/powerpoint/2010/main" val="431495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30" y="1087396"/>
            <a:ext cx="10585326" cy="414834"/>
          </a:xfrm>
        </p:spPr>
        <p:txBody>
          <a:bodyPr>
            <a:noAutofit/>
          </a:bodyPr>
          <a:lstStyle>
            <a:lvl1pPr algn="l">
              <a:defRPr sz="2800" b="1" i="0" baseline="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hasCustomPrompt="1"/>
          </p:nvPr>
        </p:nvSpPr>
        <p:spPr>
          <a:xfrm>
            <a:off x="1334529" y="1567547"/>
            <a:ext cx="10585327" cy="4838018"/>
          </a:xfrm>
        </p:spPr>
        <p:txBody>
          <a:bodyPr>
            <a:normAutofit/>
          </a:bodyPr>
          <a:lstStyle>
            <a:lvl1pPr marL="342900" indent="-342900" algn="l">
              <a:buFont typeface="Arial" panose="020B0604020202020204" pitchFamily="34" charset="0"/>
              <a:buChar char="•"/>
              <a:defRPr sz="2400" baseline="0">
                <a:solidFill>
                  <a:schemeClr val="tx1"/>
                </a:solidFill>
              </a:defRPr>
            </a:lvl1pPr>
          </a:lstStyle>
          <a:p>
            <a:pPr lvl="0"/>
            <a:r>
              <a:rPr lang="en-GB" dirty="0"/>
              <a:t>Click to edit Master text styles</a:t>
            </a:r>
          </a:p>
          <a:p>
            <a:pPr lvl="1"/>
            <a:endParaRPr lang="en-GB" dirty="0"/>
          </a:p>
        </p:txBody>
      </p:sp>
    </p:spTree>
    <p:extLst>
      <p:ext uri="{BB962C8B-B14F-4D97-AF65-F5344CB8AC3E}">
        <p14:creationId xmlns:p14="http://schemas.microsoft.com/office/powerpoint/2010/main" val="2101069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2650CF-D129-0944-B1B7-9BD9CBDEA9B6}"/>
              </a:ext>
            </a:extLst>
          </p:cNvPr>
          <p:cNvSpPr>
            <a:spLocks noGrp="1"/>
          </p:cNvSpPr>
          <p:nvPr>
            <p:ph type="subTitle" idx="1"/>
          </p:nvPr>
        </p:nvSpPr>
        <p:spPr>
          <a:xfrm>
            <a:off x="1334530" y="1649186"/>
            <a:ext cx="10585326" cy="4735285"/>
          </a:xfrm>
        </p:spPr>
        <p:txBody>
          <a:bodyPr anchor="ctr">
            <a:normAutofit/>
          </a:bodyPr>
          <a:lstStyle>
            <a:lvl1pPr marL="0" indent="0" algn="ctr">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Title 1">
            <a:extLst>
              <a:ext uri="{FF2B5EF4-FFF2-40B4-BE49-F238E27FC236}">
                <a16:creationId xmlns:a16="http://schemas.microsoft.com/office/drawing/2014/main" id="{40F3B1C3-F287-9C46-B95D-4950349E7A54}"/>
              </a:ext>
            </a:extLst>
          </p:cNvPr>
          <p:cNvSpPr>
            <a:spLocks noGrp="1"/>
          </p:cNvSpPr>
          <p:nvPr>
            <p:ph type="title"/>
          </p:nvPr>
        </p:nvSpPr>
        <p:spPr>
          <a:xfrm>
            <a:off x="1334530" y="1087396"/>
            <a:ext cx="10585326" cy="414834"/>
          </a:xfrm>
        </p:spPr>
        <p:txBody>
          <a:bodyPr>
            <a:noAutofit/>
          </a:bodyPr>
          <a:lstStyle>
            <a:lvl1pPr algn="l">
              <a:defRPr sz="2800" b="1" i="0" baseline="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337011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1342907" y="914759"/>
            <a:ext cx="1068487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1342906" y="1600200"/>
            <a:ext cx="5113313" cy="4525963"/>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body" idx="2"/>
          </p:nvPr>
        </p:nvSpPr>
        <p:spPr>
          <a:xfrm>
            <a:off x="6797425" y="1600200"/>
            <a:ext cx="5230360" cy="4525963"/>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2" name="Google Shape;42;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43" name="Google Shape;43;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44" name="Google Shape;44;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ZA"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542442002"/>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342907" y="924791"/>
            <a:ext cx="1068487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FFFFFF"/>
              </a:buClr>
              <a:buSzPts val="25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1342906" y="1724891"/>
            <a:ext cx="5154876" cy="449984"/>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None/>
              <a:defRPr sz="20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7"/>
          <p:cNvSpPr txBox="1">
            <a:spLocks noGrp="1"/>
          </p:cNvSpPr>
          <p:nvPr>
            <p:ph type="body" idx="2"/>
          </p:nvPr>
        </p:nvSpPr>
        <p:spPr>
          <a:xfrm>
            <a:off x="1342906" y="2174875"/>
            <a:ext cx="5154876"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7"/>
          <p:cNvSpPr txBox="1">
            <a:spLocks noGrp="1"/>
          </p:cNvSpPr>
          <p:nvPr>
            <p:ph type="body" idx="3"/>
          </p:nvPr>
        </p:nvSpPr>
        <p:spPr>
          <a:xfrm>
            <a:off x="6705600" y="1724890"/>
            <a:ext cx="5310832" cy="449985"/>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None/>
              <a:defRPr sz="20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 name="Google Shape;50;p7"/>
          <p:cNvSpPr txBox="1">
            <a:spLocks noGrp="1"/>
          </p:cNvSpPr>
          <p:nvPr>
            <p:ph type="body" idx="4"/>
          </p:nvPr>
        </p:nvSpPr>
        <p:spPr>
          <a:xfrm>
            <a:off x="6705600" y="2174875"/>
            <a:ext cx="5310832"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1" name="Google Shape;51;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2" name="Google Shape;52;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3" name="Google Shape;53;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ZA"/>
              <a:t>‹#›</a:t>
            </a:fld>
            <a:endParaRPr dirty="0"/>
          </a:p>
        </p:txBody>
      </p:sp>
    </p:spTree>
    <p:extLst>
      <p:ext uri="{BB962C8B-B14F-4D97-AF65-F5344CB8AC3E}">
        <p14:creationId xmlns:p14="http://schemas.microsoft.com/office/powerpoint/2010/main" val="847956875"/>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hart without Text">
  <p:cSld name="Chart without Text">
    <p:spTree>
      <p:nvGrpSpPr>
        <p:cNvPr id="1" name="Shape 160"/>
        <p:cNvGrpSpPr/>
        <p:nvPr/>
      </p:nvGrpSpPr>
      <p:grpSpPr>
        <a:xfrm>
          <a:off x="0" y="0"/>
          <a:ext cx="0" cy="0"/>
          <a:chOff x="0" y="0"/>
          <a:chExt cx="0" cy="0"/>
        </a:xfrm>
      </p:grpSpPr>
      <p:sp>
        <p:nvSpPr>
          <p:cNvPr id="161" name="Google Shape;161;p23"/>
          <p:cNvSpPr>
            <a:spLocks noGrp="1"/>
          </p:cNvSpPr>
          <p:nvPr>
            <p:ph type="chart" idx="2"/>
          </p:nvPr>
        </p:nvSpPr>
        <p:spPr>
          <a:xfrm>
            <a:off x="457220" y="1727299"/>
            <a:ext cx="11328887" cy="4686569"/>
          </a:xfrm>
          <a:prstGeom prst="rect">
            <a:avLst/>
          </a:prstGeom>
          <a:noFill/>
          <a:ln>
            <a:noFill/>
          </a:ln>
        </p:spPr>
        <p:txBody>
          <a:bodyPr spcFirstLastPara="1" wrap="square" lIns="121975" tIns="60975" rIns="121975" bIns="60975" anchor="t" anchorCtr="0">
            <a:noAutofit/>
          </a:bodyPr>
          <a:lstStyle>
            <a:lvl1pPr marR="0" lvl="0" algn="l" rtl="0">
              <a:lnSpc>
                <a:spcPct val="90000"/>
              </a:lnSpc>
              <a:spcBef>
                <a:spcPts val="854"/>
              </a:spcBef>
              <a:spcAft>
                <a:spcPts val="0"/>
              </a:spcAft>
              <a:buClr>
                <a:srgbClr val="3E3C3B"/>
              </a:buClr>
              <a:buSzPts val="2100"/>
              <a:buFont typeface="Arial"/>
              <a:buNone/>
              <a:defRPr sz="1379" b="0" i="0" u="none" strike="noStrike" cap="none">
                <a:solidFill>
                  <a:srgbClr val="3E3C3B"/>
                </a:solidFill>
                <a:latin typeface="Georgia"/>
                <a:ea typeface="Georgia"/>
                <a:cs typeface="Georgia"/>
                <a:sym typeface="Georgia"/>
              </a:defRPr>
            </a:lvl1pPr>
            <a:lvl2pPr marR="0" lvl="1"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2pPr>
            <a:lvl3pPr marR="0" lvl="2"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3pPr>
            <a:lvl4pPr marR="0" lvl="3"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4pPr>
            <a:lvl5pPr marR="0" lvl="4"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5pPr>
            <a:lvl6pPr marR="0" lvl="5"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6pPr>
            <a:lvl7pPr marR="0" lvl="6"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7pPr>
            <a:lvl8pPr marR="0" lvl="7"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8pPr>
            <a:lvl9pPr marR="0" lvl="8"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664495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Page">
  <p:cSld name="Title Page">
    <p:spTree>
      <p:nvGrpSpPr>
        <p:cNvPr id="1" name="Shape 11"/>
        <p:cNvGrpSpPr/>
        <p:nvPr/>
      </p:nvGrpSpPr>
      <p:grpSpPr>
        <a:xfrm>
          <a:off x="0" y="0"/>
          <a:ext cx="0" cy="0"/>
          <a:chOff x="0" y="0"/>
          <a:chExt cx="0" cy="0"/>
        </a:xfrm>
      </p:grpSpPr>
      <p:sp>
        <p:nvSpPr>
          <p:cNvPr id="12" name="Google Shape;12;p2"/>
          <p:cNvSpPr/>
          <p:nvPr/>
        </p:nvSpPr>
        <p:spPr>
          <a:xfrm>
            <a:off x="-304813" y="-101606"/>
            <a:ext cx="12497337" cy="6960088"/>
          </a:xfrm>
          <a:prstGeom prst="rect">
            <a:avLst/>
          </a:prstGeom>
          <a:solidFill>
            <a:schemeClr val="lt1"/>
          </a:solidFill>
          <a:ln>
            <a:noFill/>
          </a:ln>
        </p:spPr>
        <p:txBody>
          <a:bodyPr spcFirstLastPara="1" wrap="square" lIns="80146" tIns="40057" rIns="80146" bIns="40057" anchor="ctr" anchorCtr="0">
            <a:noAutofit/>
          </a:bodyPr>
          <a:lstStyle/>
          <a:p>
            <a:pPr marL="0" marR="0" lvl="0" indent="0" algn="ctr" rtl="0">
              <a:spcBef>
                <a:spcPts val="0"/>
              </a:spcBef>
              <a:spcAft>
                <a:spcPts val="0"/>
              </a:spcAft>
              <a:buClr>
                <a:schemeClr val="dk1"/>
              </a:buClr>
              <a:buSzPts val="2500"/>
              <a:buFont typeface="Calibri"/>
              <a:buNone/>
            </a:pPr>
            <a:endParaRPr sz="1642" b="0" i="0" u="none" strike="noStrike" cap="none" dirty="0">
              <a:solidFill>
                <a:schemeClr val="lt1"/>
              </a:solidFill>
              <a:latin typeface="Calibri"/>
              <a:ea typeface="Calibri"/>
              <a:cs typeface="Calibri"/>
              <a:sym typeface="Calibri"/>
            </a:endParaRPr>
          </a:p>
        </p:txBody>
      </p:sp>
      <p:sp>
        <p:nvSpPr>
          <p:cNvPr id="13" name="Google Shape;13;p2"/>
          <p:cNvSpPr txBox="1"/>
          <p:nvPr/>
        </p:nvSpPr>
        <p:spPr>
          <a:xfrm>
            <a:off x="5486636" y="0"/>
            <a:ext cx="6705888" cy="6858394"/>
          </a:xfrm>
          <a:prstGeom prst="rect">
            <a:avLst/>
          </a:prstGeom>
          <a:noFill/>
          <a:ln>
            <a:noFill/>
          </a:ln>
        </p:spPr>
        <p:txBody>
          <a:bodyPr spcFirstLastPara="1" wrap="square" lIns="80146" tIns="40057" rIns="80146" bIns="40057" anchor="t" anchorCtr="0">
            <a:noAutofit/>
          </a:bodyPr>
          <a:lstStyle/>
          <a:p>
            <a:pPr marL="0" marR="0" lvl="0" indent="0" algn="l" rtl="0">
              <a:spcBef>
                <a:spcPts val="0"/>
              </a:spcBef>
              <a:spcAft>
                <a:spcPts val="0"/>
              </a:spcAft>
              <a:buClr>
                <a:schemeClr val="dk1"/>
              </a:buClr>
              <a:buSzPts val="2500"/>
              <a:buFont typeface="Calibri"/>
              <a:buNone/>
            </a:pPr>
            <a:endParaRPr sz="1642" b="0" i="0" u="none" strike="noStrike" cap="none" dirty="0">
              <a:solidFill>
                <a:schemeClr val="dk1"/>
              </a:solidFill>
              <a:latin typeface="Calibri"/>
              <a:ea typeface="Calibri"/>
              <a:cs typeface="Calibri"/>
              <a:sym typeface="Calibri"/>
            </a:endParaRPr>
          </a:p>
        </p:txBody>
      </p:sp>
      <p:cxnSp>
        <p:nvCxnSpPr>
          <p:cNvPr id="14" name="Google Shape;14;p2"/>
          <p:cNvCxnSpPr/>
          <p:nvPr/>
        </p:nvCxnSpPr>
        <p:spPr>
          <a:xfrm>
            <a:off x="330214" y="3038650"/>
            <a:ext cx="704941" cy="0"/>
          </a:xfrm>
          <a:prstGeom prst="straightConnector1">
            <a:avLst/>
          </a:prstGeom>
          <a:noFill/>
          <a:ln w="38100" cap="flat" cmpd="sng">
            <a:solidFill>
              <a:srgbClr val="832A2A"/>
            </a:solidFill>
            <a:prstDash val="solid"/>
            <a:miter lim="800000"/>
            <a:headEnd type="none" w="sm" len="sm"/>
            <a:tailEnd type="none" w="sm" len="sm"/>
          </a:ln>
        </p:spPr>
      </p:cxnSp>
      <p:sp>
        <p:nvSpPr>
          <p:cNvPr id="15" name="Google Shape;15;p2"/>
          <p:cNvSpPr/>
          <p:nvPr/>
        </p:nvSpPr>
        <p:spPr>
          <a:xfrm>
            <a:off x="-304813" y="4484946"/>
            <a:ext cx="6089972" cy="2398861"/>
          </a:xfrm>
          <a:prstGeom prst="rect">
            <a:avLst/>
          </a:prstGeom>
          <a:solidFill>
            <a:srgbClr val="3E3C3B"/>
          </a:solidFill>
          <a:ln>
            <a:noFill/>
          </a:ln>
        </p:spPr>
        <p:txBody>
          <a:bodyPr spcFirstLastPara="1" wrap="square" lIns="80146" tIns="40057" rIns="80146" bIns="40057" anchor="ctr" anchorCtr="0">
            <a:noAutofit/>
          </a:bodyPr>
          <a:lstStyle/>
          <a:p>
            <a:pPr marL="0" marR="0" lvl="0" indent="0" algn="ctr" rtl="0">
              <a:spcBef>
                <a:spcPts val="0"/>
              </a:spcBef>
              <a:spcAft>
                <a:spcPts val="0"/>
              </a:spcAft>
              <a:buClr>
                <a:schemeClr val="dk1"/>
              </a:buClr>
              <a:buSzPts val="2500"/>
              <a:buFont typeface="Calibri"/>
              <a:buNone/>
            </a:pPr>
            <a:endParaRPr sz="1642" b="0" i="0" u="none" strike="noStrike" cap="none" dirty="0">
              <a:solidFill>
                <a:schemeClr val="lt1"/>
              </a:solidFill>
              <a:latin typeface="Calibri"/>
              <a:ea typeface="Calibri"/>
              <a:cs typeface="Calibri"/>
              <a:sym typeface="Calibri"/>
            </a:endParaRPr>
          </a:p>
        </p:txBody>
      </p:sp>
      <p:sp>
        <p:nvSpPr>
          <p:cNvPr id="16" name="Google Shape;16;p2"/>
          <p:cNvSpPr/>
          <p:nvPr/>
        </p:nvSpPr>
        <p:spPr>
          <a:xfrm>
            <a:off x="-304813" y="-88905"/>
            <a:ext cx="6089972" cy="266847"/>
          </a:xfrm>
          <a:prstGeom prst="rect">
            <a:avLst/>
          </a:prstGeom>
          <a:solidFill>
            <a:srgbClr val="3E3C3B"/>
          </a:solidFill>
          <a:ln>
            <a:noFill/>
          </a:ln>
        </p:spPr>
        <p:txBody>
          <a:bodyPr spcFirstLastPara="1" wrap="square" lIns="80146" tIns="40057" rIns="80146" bIns="40057" anchor="ctr" anchorCtr="0">
            <a:noAutofit/>
          </a:bodyPr>
          <a:lstStyle/>
          <a:p>
            <a:pPr marL="0" marR="0" lvl="0" indent="0" algn="ctr" rtl="0">
              <a:spcBef>
                <a:spcPts val="0"/>
              </a:spcBef>
              <a:spcAft>
                <a:spcPts val="0"/>
              </a:spcAft>
              <a:buClr>
                <a:schemeClr val="dk1"/>
              </a:buClr>
              <a:buSzPts val="2500"/>
              <a:buFont typeface="Calibri"/>
              <a:buNone/>
            </a:pPr>
            <a:endParaRPr sz="1642" b="0" i="0" u="none" strike="noStrike" cap="none" dirty="0">
              <a:solidFill>
                <a:schemeClr val="lt1"/>
              </a:solidFill>
              <a:latin typeface="Calibri"/>
              <a:ea typeface="Calibri"/>
              <a:cs typeface="Calibri"/>
              <a:sym typeface="Calibri"/>
            </a:endParaRPr>
          </a:p>
        </p:txBody>
      </p:sp>
      <p:pic>
        <p:nvPicPr>
          <p:cNvPr id="17" name="Google Shape;17;p2" descr="GCRO-logo_on-black.png"/>
          <p:cNvPicPr preferRelativeResize="0"/>
          <p:nvPr/>
        </p:nvPicPr>
        <p:blipFill rotWithShape="1">
          <a:blip r:embed="rId2">
            <a:alphaModFix/>
          </a:blip>
          <a:srcRect/>
          <a:stretch/>
        </p:blipFill>
        <p:spPr>
          <a:xfrm>
            <a:off x="60329" y="5947117"/>
            <a:ext cx="2624251" cy="655724"/>
          </a:xfrm>
          <a:prstGeom prst="rect">
            <a:avLst/>
          </a:prstGeom>
          <a:noFill/>
          <a:ln>
            <a:noFill/>
          </a:ln>
        </p:spPr>
      </p:pic>
      <p:sp>
        <p:nvSpPr>
          <p:cNvPr id="18" name="Google Shape;18;p2"/>
          <p:cNvSpPr txBox="1">
            <a:spLocks noGrp="1"/>
          </p:cNvSpPr>
          <p:nvPr>
            <p:ph type="title"/>
          </p:nvPr>
        </p:nvSpPr>
        <p:spPr>
          <a:xfrm>
            <a:off x="245769" y="647737"/>
            <a:ext cx="4654690" cy="1641679"/>
          </a:xfrm>
          <a:prstGeom prst="rect">
            <a:avLst/>
          </a:prstGeom>
          <a:noFill/>
          <a:ln>
            <a:noFill/>
          </a:ln>
        </p:spPr>
        <p:txBody>
          <a:bodyPr spcFirstLastPara="1" wrap="square" lIns="122000" tIns="60975" rIns="122000" bIns="60975" anchor="b" anchorCtr="0">
            <a:noAutofit/>
          </a:bodyPr>
          <a:lstStyle>
            <a:lvl1pPr lvl="0" algn="l" rtl="0">
              <a:lnSpc>
                <a:spcPct val="90000"/>
              </a:lnSpc>
              <a:spcBef>
                <a:spcPts val="0"/>
              </a:spcBef>
              <a:spcAft>
                <a:spcPts val="0"/>
              </a:spcAft>
              <a:buClr>
                <a:schemeClr val="dk1"/>
              </a:buClr>
              <a:buSzPts val="2000"/>
              <a:buFont typeface="Calibri"/>
              <a:buNone/>
              <a:defRPr sz="3153"/>
            </a:lvl1pPr>
            <a:lvl2pPr lvl="1" algn="l" rtl="0">
              <a:lnSpc>
                <a:spcPct val="90000"/>
              </a:lnSpc>
              <a:spcBef>
                <a:spcPts val="0"/>
              </a:spcBef>
              <a:spcAft>
                <a:spcPts val="0"/>
              </a:spcAft>
              <a:buSzPts val="2000"/>
              <a:buNone/>
              <a:defRPr/>
            </a:lvl2pPr>
            <a:lvl3pPr lvl="2" algn="l" rtl="0">
              <a:lnSpc>
                <a:spcPct val="90000"/>
              </a:lnSpc>
              <a:spcBef>
                <a:spcPts val="0"/>
              </a:spcBef>
              <a:spcAft>
                <a:spcPts val="0"/>
              </a:spcAft>
              <a:buSzPts val="2000"/>
              <a:buNone/>
              <a:defRPr/>
            </a:lvl3pPr>
            <a:lvl4pPr lvl="3" algn="l" rtl="0">
              <a:lnSpc>
                <a:spcPct val="90000"/>
              </a:lnSpc>
              <a:spcBef>
                <a:spcPts val="0"/>
              </a:spcBef>
              <a:spcAft>
                <a:spcPts val="0"/>
              </a:spcAft>
              <a:buSzPts val="2000"/>
              <a:buNone/>
              <a:defRPr/>
            </a:lvl4pPr>
            <a:lvl5pPr lvl="4" algn="l" rtl="0">
              <a:lnSpc>
                <a:spcPct val="90000"/>
              </a:lnSpc>
              <a:spcBef>
                <a:spcPts val="0"/>
              </a:spcBef>
              <a:spcAft>
                <a:spcPts val="0"/>
              </a:spcAft>
              <a:buSzPts val="2000"/>
              <a:buNone/>
              <a:defRPr/>
            </a:lvl5pPr>
            <a:lvl6pPr lvl="5" algn="l" rtl="0">
              <a:lnSpc>
                <a:spcPct val="90000"/>
              </a:lnSpc>
              <a:spcBef>
                <a:spcPts val="0"/>
              </a:spcBef>
              <a:spcAft>
                <a:spcPts val="0"/>
              </a:spcAft>
              <a:buSzPts val="2000"/>
              <a:buNone/>
              <a:defRPr/>
            </a:lvl6pPr>
            <a:lvl7pPr lvl="6" algn="l" rtl="0">
              <a:lnSpc>
                <a:spcPct val="90000"/>
              </a:lnSpc>
              <a:spcBef>
                <a:spcPts val="0"/>
              </a:spcBef>
              <a:spcAft>
                <a:spcPts val="0"/>
              </a:spcAft>
              <a:buSzPts val="2000"/>
              <a:buNone/>
              <a:defRPr/>
            </a:lvl7pPr>
            <a:lvl8pPr lvl="7" algn="l" rtl="0">
              <a:lnSpc>
                <a:spcPct val="90000"/>
              </a:lnSpc>
              <a:spcBef>
                <a:spcPts val="0"/>
              </a:spcBef>
              <a:spcAft>
                <a:spcPts val="0"/>
              </a:spcAft>
              <a:buSzPts val="2000"/>
              <a:buNone/>
              <a:defRPr/>
            </a:lvl8pPr>
            <a:lvl9pPr lvl="8" algn="l" rtl="0">
              <a:lnSpc>
                <a:spcPct val="90000"/>
              </a:lnSpc>
              <a:spcBef>
                <a:spcPts val="0"/>
              </a:spcBef>
              <a:spcAft>
                <a:spcPts val="0"/>
              </a:spcAft>
              <a:buSzPts val="2000"/>
              <a:buNone/>
              <a:defRPr/>
            </a:lvl9pPr>
          </a:lstStyle>
          <a:p>
            <a:endParaRPr/>
          </a:p>
        </p:txBody>
      </p:sp>
      <p:sp>
        <p:nvSpPr>
          <p:cNvPr id="19" name="Google Shape;19;p2"/>
          <p:cNvSpPr txBox="1">
            <a:spLocks noGrp="1"/>
          </p:cNvSpPr>
          <p:nvPr>
            <p:ph type="body" idx="1"/>
          </p:nvPr>
        </p:nvSpPr>
        <p:spPr>
          <a:xfrm>
            <a:off x="245769" y="2463942"/>
            <a:ext cx="4654690" cy="562073"/>
          </a:xfrm>
          <a:prstGeom prst="rect">
            <a:avLst/>
          </a:prstGeom>
          <a:noFill/>
          <a:ln>
            <a:noFill/>
          </a:ln>
        </p:spPr>
        <p:txBody>
          <a:bodyPr spcFirstLastPara="1" wrap="square" lIns="122000" tIns="60975" rIns="122000" bIns="60975" anchor="t" anchorCtr="0">
            <a:noAutofit/>
          </a:bodyPr>
          <a:lstStyle>
            <a:lvl1pPr marL="300335" lvl="0" indent="-150167" algn="l" rtl="0">
              <a:lnSpc>
                <a:spcPct val="90000"/>
              </a:lnSpc>
              <a:spcBef>
                <a:spcPts val="920"/>
              </a:spcBef>
              <a:spcAft>
                <a:spcPts val="0"/>
              </a:spcAft>
              <a:buClr>
                <a:srgbClr val="3E3C3B"/>
              </a:buClr>
              <a:buSzPts val="2100"/>
              <a:buNone/>
              <a:defRPr sz="1379">
                <a:solidFill>
                  <a:srgbClr val="3E3C3B"/>
                </a:solidFill>
              </a:defRPr>
            </a:lvl1pPr>
            <a:lvl2pPr marL="600669" lvl="1" indent="-150167" algn="l" rtl="0">
              <a:lnSpc>
                <a:spcPct val="90000"/>
              </a:lnSpc>
              <a:spcBef>
                <a:spcPts val="460"/>
              </a:spcBef>
              <a:spcAft>
                <a:spcPts val="0"/>
              </a:spcAft>
              <a:buClr>
                <a:srgbClr val="908F8F"/>
              </a:buClr>
              <a:buSzPts val="2700"/>
              <a:buNone/>
              <a:defRPr sz="1774">
                <a:solidFill>
                  <a:srgbClr val="908F8F"/>
                </a:solidFill>
              </a:defRPr>
            </a:lvl2pPr>
            <a:lvl3pPr marL="901004" lvl="2" indent="-150167" algn="l" rtl="0">
              <a:lnSpc>
                <a:spcPct val="90000"/>
              </a:lnSpc>
              <a:spcBef>
                <a:spcPts val="460"/>
              </a:spcBef>
              <a:spcAft>
                <a:spcPts val="0"/>
              </a:spcAft>
              <a:buClr>
                <a:srgbClr val="908F8F"/>
              </a:buClr>
              <a:buSzPts val="2500"/>
              <a:buNone/>
              <a:defRPr sz="1642">
                <a:solidFill>
                  <a:srgbClr val="908F8F"/>
                </a:solidFill>
              </a:defRPr>
            </a:lvl3pPr>
            <a:lvl4pPr marL="1201339" lvl="3" indent="-150167" algn="l" rtl="0">
              <a:lnSpc>
                <a:spcPct val="90000"/>
              </a:lnSpc>
              <a:spcBef>
                <a:spcPts val="460"/>
              </a:spcBef>
              <a:spcAft>
                <a:spcPts val="0"/>
              </a:spcAft>
              <a:buClr>
                <a:srgbClr val="908F8F"/>
              </a:buClr>
              <a:buSzPts val="2100"/>
              <a:buNone/>
              <a:defRPr sz="1379">
                <a:solidFill>
                  <a:srgbClr val="908F8F"/>
                </a:solidFill>
              </a:defRPr>
            </a:lvl4pPr>
            <a:lvl5pPr marL="1501673" lvl="4" indent="-150167" algn="l" rtl="0">
              <a:lnSpc>
                <a:spcPct val="90000"/>
              </a:lnSpc>
              <a:spcBef>
                <a:spcPts val="460"/>
              </a:spcBef>
              <a:spcAft>
                <a:spcPts val="0"/>
              </a:spcAft>
              <a:buClr>
                <a:srgbClr val="908F8F"/>
              </a:buClr>
              <a:buSzPts val="2100"/>
              <a:buNone/>
              <a:defRPr sz="1379">
                <a:solidFill>
                  <a:srgbClr val="908F8F"/>
                </a:solidFill>
              </a:defRPr>
            </a:lvl5pPr>
            <a:lvl6pPr marL="1802008" lvl="5" indent="-150167" algn="l" rtl="0">
              <a:lnSpc>
                <a:spcPct val="90000"/>
              </a:lnSpc>
              <a:spcBef>
                <a:spcPts val="460"/>
              </a:spcBef>
              <a:spcAft>
                <a:spcPts val="0"/>
              </a:spcAft>
              <a:buClr>
                <a:srgbClr val="908F8F"/>
              </a:buClr>
              <a:buSzPts val="2100"/>
              <a:buNone/>
              <a:defRPr sz="1379">
                <a:solidFill>
                  <a:srgbClr val="908F8F"/>
                </a:solidFill>
              </a:defRPr>
            </a:lvl6pPr>
            <a:lvl7pPr marL="2102343" lvl="6" indent="-150167" algn="l" rtl="0">
              <a:lnSpc>
                <a:spcPct val="90000"/>
              </a:lnSpc>
              <a:spcBef>
                <a:spcPts val="460"/>
              </a:spcBef>
              <a:spcAft>
                <a:spcPts val="0"/>
              </a:spcAft>
              <a:buClr>
                <a:srgbClr val="908F8F"/>
              </a:buClr>
              <a:buSzPts val="2100"/>
              <a:buNone/>
              <a:defRPr sz="1379">
                <a:solidFill>
                  <a:srgbClr val="908F8F"/>
                </a:solidFill>
              </a:defRPr>
            </a:lvl7pPr>
            <a:lvl8pPr marL="2402677" lvl="7" indent="-150167" algn="l" rtl="0">
              <a:lnSpc>
                <a:spcPct val="90000"/>
              </a:lnSpc>
              <a:spcBef>
                <a:spcPts val="460"/>
              </a:spcBef>
              <a:spcAft>
                <a:spcPts val="0"/>
              </a:spcAft>
              <a:buClr>
                <a:srgbClr val="908F8F"/>
              </a:buClr>
              <a:buSzPts val="2100"/>
              <a:buNone/>
              <a:defRPr sz="1379">
                <a:solidFill>
                  <a:srgbClr val="908F8F"/>
                </a:solidFill>
              </a:defRPr>
            </a:lvl8pPr>
            <a:lvl9pPr marL="2703012" lvl="8" indent="-150167" algn="l" rtl="0">
              <a:lnSpc>
                <a:spcPct val="90000"/>
              </a:lnSpc>
              <a:spcBef>
                <a:spcPts val="460"/>
              </a:spcBef>
              <a:spcAft>
                <a:spcPts val="0"/>
              </a:spcAft>
              <a:buClr>
                <a:srgbClr val="908F8F"/>
              </a:buClr>
              <a:buSzPts val="2100"/>
              <a:buNone/>
              <a:defRPr sz="1379">
                <a:solidFill>
                  <a:srgbClr val="908F8F"/>
                </a:solidFill>
              </a:defRPr>
            </a:lvl9pPr>
          </a:lstStyle>
          <a:p>
            <a:endParaRPr/>
          </a:p>
        </p:txBody>
      </p:sp>
      <p:sp>
        <p:nvSpPr>
          <p:cNvPr id="20" name="Google Shape;20;p2"/>
          <p:cNvSpPr txBox="1">
            <a:spLocks noGrp="1"/>
          </p:cNvSpPr>
          <p:nvPr>
            <p:ph type="body" idx="2"/>
          </p:nvPr>
        </p:nvSpPr>
        <p:spPr>
          <a:xfrm>
            <a:off x="245769" y="3225986"/>
            <a:ext cx="4654690" cy="562073"/>
          </a:xfrm>
          <a:prstGeom prst="rect">
            <a:avLst/>
          </a:prstGeom>
          <a:noFill/>
          <a:ln>
            <a:noFill/>
          </a:ln>
        </p:spPr>
        <p:txBody>
          <a:bodyPr spcFirstLastPara="1" wrap="square" lIns="122000" tIns="60975" rIns="122000" bIns="60975" anchor="t" anchorCtr="0">
            <a:noAutofit/>
          </a:bodyPr>
          <a:lstStyle>
            <a:lvl1pPr marL="300335" lvl="0" indent="-150167" algn="l" rtl="0">
              <a:lnSpc>
                <a:spcPct val="90000"/>
              </a:lnSpc>
              <a:spcBef>
                <a:spcPts val="920"/>
              </a:spcBef>
              <a:spcAft>
                <a:spcPts val="0"/>
              </a:spcAft>
              <a:buClr>
                <a:srgbClr val="3E3C3B"/>
              </a:buClr>
              <a:buSzPts val="2100"/>
              <a:buNone/>
              <a:defRPr sz="1379">
                <a:solidFill>
                  <a:srgbClr val="3E3C3B"/>
                </a:solidFill>
              </a:defRPr>
            </a:lvl1pPr>
            <a:lvl2pPr marL="600669" lvl="1" indent="-150167" algn="l" rtl="0">
              <a:lnSpc>
                <a:spcPct val="90000"/>
              </a:lnSpc>
              <a:spcBef>
                <a:spcPts val="460"/>
              </a:spcBef>
              <a:spcAft>
                <a:spcPts val="0"/>
              </a:spcAft>
              <a:buClr>
                <a:srgbClr val="908F8F"/>
              </a:buClr>
              <a:buSzPts val="2700"/>
              <a:buNone/>
              <a:defRPr sz="1774">
                <a:solidFill>
                  <a:srgbClr val="908F8F"/>
                </a:solidFill>
              </a:defRPr>
            </a:lvl2pPr>
            <a:lvl3pPr marL="901004" lvl="2" indent="-150167" algn="l" rtl="0">
              <a:lnSpc>
                <a:spcPct val="90000"/>
              </a:lnSpc>
              <a:spcBef>
                <a:spcPts val="460"/>
              </a:spcBef>
              <a:spcAft>
                <a:spcPts val="0"/>
              </a:spcAft>
              <a:buClr>
                <a:srgbClr val="908F8F"/>
              </a:buClr>
              <a:buSzPts val="2500"/>
              <a:buNone/>
              <a:defRPr sz="1642">
                <a:solidFill>
                  <a:srgbClr val="908F8F"/>
                </a:solidFill>
              </a:defRPr>
            </a:lvl3pPr>
            <a:lvl4pPr marL="1201339" lvl="3" indent="-150167" algn="l" rtl="0">
              <a:lnSpc>
                <a:spcPct val="90000"/>
              </a:lnSpc>
              <a:spcBef>
                <a:spcPts val="460"/>
              </a:spcBef>
              <a:spcAft>
                <a:spcPts val="0"/>
              </a:spcAft>
              <a:buClr>
                <a:srgbClr val="908F8F"/>
              </a:buClr>
              <a:buSzPts val="2100"/>
              <a:buNone/>
              <a:defRPr sz="1379">
                <a:solidFill>
                  <a:srgbClr val="908F8F"/>
                </a:solidFill>
              </a:defRPr>
            </a:lvl4pPr>
            <a:lvl5pPr marL="1501673" lvl="4" indent="-150167" algn="l" rtl="0">
              <a:lnSpc>
                <a:spcPct val="90000"/>
              </a:lnSpc>
              <a:spcBef>
                <a:spcPts val="460"/>
              </a:spcBef>
              <a:spcAft>
                <a:spcPts val="0"/>
              </a:spcAft>
              <a:buClr>
                <a:srgbClr val="908F8F"/>
              </a:buClr>
              <a:buSzPts val="2100"/>
              <a:buNone/>
              <a:defRPr sz="1379">
                <a:solidFill>
                  <a:srgbClr val="908F8F"/>
                </a:solidFill>
              </a:defRPr>
            </a:lvl5pPr>
            <a:lvl6pPr marL="1802008" lvl="5" indent="-150167" algn="l" rtl="0">
              <a:lnSpc>
                <a:spcPct val="90000"/>
              </a:lnSpc>
              <a:spcBef>
                <a:spcPts val="460"/>
              </a:spcBef>
              <a:spcAft>
                <a:spcPts val="0"/>
              </a:spcAft>
              <a:buClr>
                <a:srgbClr val="908F8F"/>
              </a:buClr>
              <a:buSzPts val="2100"/>
              <a:buNone/>
              <a:defRPr sz="1379">
                <a:solidFill>
                  <a:srgbClr val="908F8F"/>
                </a:solidFill>
              </a:defRPr>
            </a:lvl6pPr>
            <a:lvl7pPr marL="2102343" lvl="6" indent="-150167" algn="l" rtl="0">
              <a:lnSpc>
                <a:spcPct val="90000"/>
              </a:lnSpc>
              <a:spcBef>
                <a:spcPts val="460"/>
              </a:spcBef>
              <a:spcAft>
                <a:spcPts val="0"/>
              </a:spcAft>
              <a:buClr>
                <a:srgbClr val="908F8F"/>
              </a:buClr>
              <a:buSzPts val="2100"/>
              <a:buNone/>
              <a:defRPr sz="1379">
                <a:solidFill>
                  <a:srgbClr val="908F8F"/>
                </a:solidFill>
              </a:defRPr>
            </a:lvl7pPr>
            <a:lvl8pPr marL="2402677" lvl="7" indent="-150167" algn="l" rtl="0">
              <a:lnSpc>
                <a:spcPct val="90000"/>
              </a:lnSpc>
              <a:spcBef>
                <a:spcPts val="460"/>
              </a:spcBef>
              <a:spcAft>
                <a:spcPts val="0"/>
              </a:spcAft>
              <a:buClr>
                <a:srgbClr val="908F8F"/>
              </a:buClr>
              <a:buSzPts val="2100"/>
              <a:buNone/>
              <a:defRPr sz="1379">
                <a:solidFill>
                  <a:srgbClr val="908F8F"/>
                </a:solidFill>
              </a:defRPr>
            </a:lvl8pPr>
            <a:lvl9pPr marL="2703012" lvl="8" indent="-150167" algn="l" rtl="0">
              <a:lnSpc>
                <a:spcPct val="90000"/>
              </a:lnSpc>
              <a:spcBef>
                <a:spcPts val="460"/>
              </a:spcBef>
              <a:spcAft>
                <a:spcPts val="0"/>
              </a:spcAft>
              <a:buClr>
                <a:srgbClr val="908F8F"/>
              </a:buClr>
              <a:buSzPts val="2100"/>
              <a:buNone/>
              <a:defRPr sz="1379">
                <a:solidFill>
                  <a:srgbClr val="908F8F"/>
                </a:solidFill>
              </a:defRPr>
            </a:lvl9pPr>
          </a:lstStyle>
          <a:p>
            <a:endParaRPr/>
          </a:p>
        </p:txBody>
      </p:sp>
      <p:sp>
        <p:nvSpPr>
          <p:cNvPr id="21" name="Google Shape;21;p2"/>
          <p:cNvSpPr>
            <a:spLocks noGrp="1"/>
          </p:cNvSpPr>
          <p:nvPr>
            <p:ph type="pic" idx="3"/>
          </p:nvPr>
        </p:nvSpPr>
        <p:spPr>
          <a:xfrm>
            <a:off x="5785099" y="-152409"/>
            <a:ext cx="6407365" cy="7035964"/>
          </a:xfrm>
          <a:prstGeom prst="rect">
            <a:avLst/>
          </a:prstGeom>
          <a:noFill/>
          <a:ln>
            <a:noFill/>
          </a:ln>
        </p:spPr>
        <p:txBody>
          <a:bodyPr spcFirstLastPara="1" wrap="square" lIns="122000" tIns="60975" rIns="122000" bIns="60975" anchor="t" anchorCtr="0">
            <a:noAutofit/>
          </a:bodyPr>
          <a:lstStyle>
            <a:lvl1pPr marR="0" lvl="0" algn="l" rtl="0">
              <a:lnSpc>
                <a:spcPct val="90000"/>
              </a:lnSpc>
              <a:spcBef>
                <a:spcPts val="920"/>
              </a:spcBef>
              <a:spcAft>
                <a:spcPts val="0"/>
              </a:spcAft>
              <a:buClr>
                <a:srgbClr val="3E3C3B"/>
              </a:buClr>
              <a:buSzPts val="2100"/>
              <a:buFont typeface="Arial"/>
              <a:buNone/>
              <a:defRPr sz="1379" b="0" i="0" u="none" strike="noStrike" cap="none">
                <a:solidFill>
                  <a:srgbClr val="3E3C3B"/>
                </a:solidFill>
                <a:latin typeface="Georgia"/>
                <a:ea typeface="Georgia"/>
                <a:cs typeface="Georgia"/>
                <a:sym typeface="Georgia"/>
              </a:defRPr>
            </a:lvl1pPr>
            <a:lvl2pPr marR="0" lvl="1"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2pPr>
            <a:lvl3pPr marR="0" lvl="2"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3pPr>
            <a:lvl4pPr marR="0" lvl="3"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4pPr>
            <a:lvl5pPr marR="0" lvl="4"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5pPr>
            <a:lvl6pPr marR="0" lvl="5" algn="l" rtl="0">
              <a:lnSpc>
                <a:spcPct val="90000"/>
              </a:lnSpc>
              <a:spcBef>
                <a:spcPts val="460"/>
              </a:spcBef>
              <a:spcAft>
                <a:spcPts val="0"/>
              </a:spcAft>
              <a:buClr>
                <a:schemeClr val="dk1"/>
              </a:buClr>
              <a:buSzPts val="2500"/>
              <a:buFont typeface="Arial"/>
              <a:buChar char="•"/>
              <a:defRPr sz="1642" b="0" i="0" u="none" strike="noStrike" cap="none">
                <a:solidFill>
                  <a:schemeClr val="dk1"/>
                </a:solidFill>
                <a:latin typeface="Calibri"/>
                <a:ea typeface="Calibri"/>
                <a:cs typeface="Calibri"/>
                <a:sym typeface="Calibri"/>
              </a:defRPr>
            </a:lvl6pPr>
            <a:lvl7pPr marR="0" lvl="6" algn="l" rtl="0">
              <a:lnSpc>
                <a:spcPct val="90000"/>
              </a:lnSpc>
              <a:spcBef>
                <a:spcPts val="460"/>
              </a:spcBef>
              <a:spcAft>
                <a:spcPts val="0"/>
              </a:spcAft>
              <a:buClr>
                <a:schemeClr val="dk1"/>
              </a:buClr>
              <a:buSzPts val="2500"/>
              <a:buFont typeface="Arial"/>
              <a:buChar char="•"/>
              <a:defRPr sz="1642" b="0" i="0" u="none" strike="noStrike" cap="none">
                <a:solidFill>
                  <a:schemeClr val="dk1"/>
                </a:solidFill>
                <a:latin typeface="Calibri"/>
                <a:ea typeface="Calibri"/>
                <a:cs typeface="Calibri"/>
                <a:sym typeface="Calibri"/>
              </a:defRPr>
            </a:lvl7pPr>
            <a:lvl8pPr marR="0" lvl="7" algn="l" rtl="0">
              <a:lnSpc>
                <a:spcPct val="90000"/>
              </a:lnSpc>
              <a:spcBef>
                <a:spcPts val="460"/>
              </a:spcBef>
              <a:spcAft>
                <a:spcPts val="0"/>
              </a:spcAft>
              <a:buClr>
                <a:schemeClr val="dk1"/>
              </a:buClr>
              <a:buSzPts val="2500"/>
              <a:buFont typeface="Arial"/>
              <a:buChar char="•"/>
              <a:defRPr sz="1642" b="0" i="0" u="none" strike="noStrike" cap="none">
                <a:solidFill>
                  <a:schemeClr val="dk1"/>
                </a:solidFill>
                <a:latin typeface="Calibri"/>
                <a:ea typeface="Calibri"/>
                <a:cs typeface="Calibri"/>
                <a:sym typeface="Calibri"/>
              </a:defRPr>
            </a:lvl8pPr>
            <a:lvl9pPr marR="0" lvl="8" algn="l" rtl="0">
              <a:lnSpc>
                <a:spcPct val="90000"/>
              </a:lnSpc>
              <a:spcBef>
                <a:spcPts val="460"/>
              </a:spcBef>
              <a:spcAft>
                <a:spcPts val="0"/>
              </a:spcAft>
              <a:buClr>
                <a:schemeClr val="dk1"/>
              </a:buClr>
              <a:buSzPts val="2500"/>
              <a:buFont typeface="Arial"/>
              <a:buChar char="•"/>
              <a:defRPr sz="1642" b="0" i="0" u="none" strike="noStrike" cap="none">
                <a:solidFill>
                  <a:schemeClr val="dk1"/>
                </a:solidFill>
                <a:latin typeface="Calibri"/>
                <a:ea typeface="Calibri"/>
                <a:cs typeface="Calibri"/>
                <a:sym typeface="Calibri"/>
              </a:defRPr>
            </a:lvl9pPr>
          </a:lstStyle>
          <a:p>
            <a:endParaRPr dirty="0"/>
          </a:p>
        </p:txBody>
      </p:sp>
      <p:sp>
        <p:nvSpPr>
          <p:cNvPr id="22" name="Google Shape;22;p2"/>
          <p:cNvSpPr txBox="1">
            <a:spLocks noGrp="1"/>
          </p:cNvSpPr>
          <p:nvPr>
            <p:ph type="body" idx="4"/>
          </p:nvPr>
        </p:nvSpPr>
        <p:spPr>
          <a:xfrm>
            <a:off x="6661436" y="6147153"/>
            <a:ext cx="4654690" cy="330504"/>
          </a:xfrm>
          <a:prstGeom prst="rect">
            <a:avLst/>
          </a:prstGeom>
          <a:noFill/>
          <a:ln>
            <a:noFill/>
          </a:ln>
        </p:spPr>
        <p:txBody>
          <a:bodyPr spcFirstLastPara="1" wrap="square" lIns="122000" tIns="60975" rIns="122000" bIns="60975" anchor="t" anchorCtr="0">
            <a:noAutofit/>
          </a:bodyPr>
          <a:lstStyle>
            <a:lvl1pPr marL="300335" lvl="0" indent="-150167" algn="ctr" rtl="0">
              <a:lnSpc>
                <a:spcPct val="90000"/>
              </a:lnSpc>
              <a:spcBef>
                <a:spcPts val="920"/>
              </a:spcBef>
              <a:spcAft>
                <a:spcPts val="0"/>
              </a:spcAft>
              <a:buClr>
                <a:srgbClr val="999C99"/>
              </a:buClr>
              <a:buSzPts val="1400"/>
              <a:buNone/>
              <a:defRPr sz="920">
                <a:solidFill>
                  <a:srgbClr val="999C99"/>
                </a:solidFill>
              </a:defRPr>
            </a:lvl1pPr>
            <a:lvl2pPr marL="600669" lvl="1" indent="-150167" algn="l" rtl="0">
              <a:lnSpc>
                <a:spcPct val="90000"/>
              </a:lnSpc>
              <a:spcBef>
                <a:spcPts val="460"/>
              </a:spcBef>
              <a:spcAft>
                <a:spcPts val="0"/>
              </a:spcAft>
              <a:buClr>
                <a:srgbClr val="908F8F"/>
              </a:buClr>
              <a:buSzPts val="2700"/>
              <a:buNone/>
              <a:defRPr sz="1774">
                <a:solidFill>
                  <a:srgbClr val="908F8F"/>
                </a:solidFill>
              </a:defRPr>
            </a:lvl2pPr>
            <a:lvl3pPr marL="901004" lvl="2" indent="-150167" algn="l" rtl="0">
              <a:lnSpc>
                <a:spcPct val="90000"/>
              </a:lnSpc>
              <a:spcBef>
                <a:spcPts val="460"/>
              </a:spcBef>
              <a:spcAft>
                <a:spcPts val="0"/>
              </a:spcAft>
              <a:buClr>
                <a:srgbClr val="908F8F"/>
              </a:buClr>
              <a:buSzPts val="2500"/>
              <a:buNone/>
              <a:defRPr sz="1642">
                <a:solidFill>
                  <a:srgbClr val="908F8F"/>
                </a:solidFill>
              </a:defRPr>
            </a:lvl3pPr>
            <a:lvl4pPr marL="1201339" lvl="3" indent="-150167" algn="l" rtl="0">
              <a:lnSpc>
                <a:spcPct val="90000"/>
              </a:lnSpc>
              <a:spcBef>
                <a:spcPts val="460"/>
              </a:spcBef>
              <a:spcAft>
                <a:spcPts val="0"/>
              </a:spcAft>
              <a:buClr>
                <a:srgbClr val="908F8F"/>
              </a:buClr>
              <a:buSzPts val="2100"/>
              <a:buNone/>
              <a:defRPr sz="1379">
                <a:solidFill>
                  <a:srgbClr val="908F8F"/>
                </a:solidFill>
              </a:defRPr>
            </a:lvl4pPr>
            <a:lvl5pPr marL="1501673" lvl="4" indent="-150167" algn="l" rtl="0">
              <a:lnSpc>
                <a:spcPct val="90000"/>
              </a:lnSpc>
              <a:spcBef>
                <a:spcPts val="460"/>
              </a:spcBef>
              <a:spcAft>
                <a:spcPts val="0"/>
              </a:spcAft>
              <a:buClr>
                <a:srgbClr val="908F8F"/>
              </a:buClr>
              <a:buSzPts val="2100"/>
              <a:buNone/>
              <a:defRPr sz="1379">
                <a:solidFill>
                  <a:srgbClr val="908F8F"/>
                </a:solidFill>
              </a:defRPr>
            </a:lvl5pPr>
            <a:lvl6pPr marL="1802008" lvl="5" indent="-150167" algn="l" rtl="0">
              <a:lnSpc>
                <a:spcPct val="90000"/>
              </a:lnSpc>
              <a:spcBef>
                <a:spcPts val="460"/>
              </a:spcBef>
              <a:spcAft>
                <a:spcPts val="0"/>
              </a:spcAft>
              <a:buClr>
                <a:srgbClr val="908F8F"/>
              </a:buClr>
              <a:buSzPts val="2100"/>
              <a:buNone/>
              <a:defRPr sz="1379">
                <a:solidFill>
                  <a:srgbClr val="908F8F"/>
                </a:solidFill>
              </a:defRPr>
            </a:lvl6pPr>
            <a:lvl7pPr marL="2102343" lvl="6" indent="-150167" algn="l" rtl="0">
              <a:lnSpc>
                <a:spcPct val="90000"/>
              </a:lnSpc>
              <a:spcBef>
                <a:spcPts val="460"/>
              </a:spcBef>
              <a:spcAft>
                <a:spcPts val="0"/>
              </a:spcAft>
              <a:buClr>
                <a:srgbClr val="908F8F"/>
              </a:buClr>
              <a:buSzPts val="2100"/>
              <a:buNone/>
              <a:defRPr sz="1379">
                <a:solidFill>
                  <a:srgbClr val="908F8F"/>
                </a:solidFill>
              </a:defRPr>
            </a:lvl7pPr>
            <a:lvl8pPr marL="2402677" lvl="7" indent="-150167" algn="l" rtl="0">
              <a:lnSpc>
                <a:spcPct val="90000"/>
              </a:lnSpc>
              <a:spcBef>
                <a:spcPts val="460"/>
              </a:spcBef>
              <a:spcAft>
                <a:spcPts val="0"/>
              </a:spcAft>
              <a:buClr>
                <a:srgbClr val="908F8F"/>
              </a:buClr>
              <a:buSzPts val="2100"/>
              <a:buNone/>
              <a:defRPr sz="1379">
                <a:solidFill>
                  <a:srgbClr val="908F8F"/>
                </a:solidFill>
              </a:defRPr>
            </a:lvl8pPr>
            <a:lvl9pPr marL="2703012" lvl="8" indent="-150167" algn="l" rtl="0">
              <a:lnSpc>
                <a:spcPct val="90000"/>
              </a:lnSpc>
              <a:spcBef>
                <a:spcPts val="460"/>
              </a:spcBef>
              <a:spcAft>
                <a:spcPts val="0"/>
              </a:spcAft>
              <a:buClr>
                <a:srgbClr val="908F8F"/>
              </a:buClr>
              <a:buSzPts val="2100"/>
              <a:buNone/>
              <a:defRPr sz="1379">
                <a:solidFill>
                  <a:srgbClr val="908F8F"/>
                </a:solidFill>
              </a:defRPr>
            </a:lvl9pPr>
          </a:lstStyle>
          <a:p>
            <a:endParaRPr/>
          </a:p>
        </p:txBody>
      </p:sp>
    </p:spTree>
    <p:extLst>
      <p:ext uri="{BB962C8B-B14F-4D97-AF65-F5344CB8AC3E}">
        <p14:creationId xmlns:p14="http://schemas.microsoft.com/office/powerpoint/2010/main" val="3294863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hart/image and text">
  <p:cSld name="Chart/image and text">
    <p:spTree>
      <p:nvGrpSpPr>
        <p:cNvPr id="1" name="Shape 185"/>
        <p:cNvGrpSpPr/>
        <p:nvPr/>
      </p:nvGrpSpPr>
      <p:grpSpPr>
        <a:xfrm>
          <a:off x="0" y="0"/>
          <a:ext cx="0" cy="0"/>
          <a:chOff x="0" y="0"/>
          <a:chExt cx="0" cy="0"/>
        </a:xfrm>
      </p:grpSpPr>
      <p:sp>
        <p:nvSpPr>
          <p:cNvPr id="186" name="Google Shape;186;p28"/>
          <p:cNvSpPr txBox="1">
            <a:spLocks noGrp="1"/>
          </p:cNvSpPr>
          <p:nvPr>
            <p:ph type="subTitle" idx="1"/>
          </p:nvPr>
        </p:nvSpPr>
        <p:spPr>
          <a:xfrm>
            <a:off x="6175163" y="3430148"/>
            <a:ext cx="5011514" cy="1914438"/>
          </a:xfrm>
          <a:prstGeom prst="rect">
            <a:avLst/>
          </a:prstGeom>
          <a:noFill/>
          <a:ln>
            <a:noFill/>
          </a:ln>
        </p:spPr>
        <p:txBody>
          <a:bodyPr spcFirstLastPara="1" wrap="square" lIns="121975" tIns="60975" rIns="121975" bIns="60975" anchor="t" anchorCtr="0">
            <a:noAutofit/>
          </a:bodyPr>
          <a:lstStyle>
            <a:lvl1pPr lvl="0" algn="l" rtl="0">
              <a:lnSpc>
                <a:spcPct val="90000"/>
              </a:lnSpc>
              <a:spcBef>
                <a:spcPts val="854"/>
              </a:spcBef>
              <a:spcAft>
                <a:spcPts val="0"/>
              </a:spcAft>
              <a:buClr>
                <a:srgbClr val="3E3C3B"/>
              </a:buClr>
              <a:buSzPts val="2100"/>
              <a:buNone/>
              <a:defRPr sz="1379">
                <a:solidFill>
                  <a:srgbClr val="3E3C3B"/>
                </a:solidFill>
                <a:latin typeface="Georgia"/>
                <a:ea typeface="Georgia"/>
                <a:cs typeface="Georgia"/>
                <a:sym typeface="Georgia"/>
              </a:defRPr>
            </a:lvl1pPr>
            <a:lvl2pPr lvl="1" algn="ctr" rtl="0">
              <a:lnSpc>
                <a:spcPct val="90000"/>
              </a:lnSpc>
              <a:spcBef>
                <a:spcPts val="460"/>
              </a:spcBef>
              <a:spcAft>
                <a:spcPts val="0"/>
              </a:spcAft>
              <a:buClr>
                <a:srgbClr val="3E3C3B"/>
              </a:buClr>
              <a:buSzPts val="2700"/>
              <a:buNone/>
              <a:defRPr sz="1774"/>
            </a:lvl2pPr>
            <a:lvl3pPr lvl="2" algn="ctr" rtl="0">
              <a:lnSpc>
                <a:spcPct val="90000"/>
              </a:lnSpc>
              <a:spcBef>
                <a:spcPts val="460"/>
              </a:spcBef>
              <a:spcAft>
                <a:spcPts val="0"/>
              </a:spcAft>
              <a:buClr>
                <a:srgbClr val="3E3C3B"/>
              </a:buClr>
              <a:buSzPts val="2400"/>
              <a:buNone/>
              <a:defRPr sz="1577"/>
            </a:lvl3pPr>
            <a:lvl4pPr lvl="3" algn="ctr" rtl="0">
              <a:lnSpc>
                <a:spcPct val="90000"/>
              </a:lnSpc>
              <a:spcBef>
                <a:spcPts val="460"/>
              </a:spcBef>
              <a:spcAft>
                <a:spcPts val="0"/>
              </a:spcAft>
              <a:buClr>
                <a:srgbClr val="3E3C3B"/>
              </a:buClr>
              <a:buSzPts val="2100"/>
              <a:buNone/>
              <a:defRPr sz="1379"/>
            </a:lvl4pPr>
            <a:lvl5pPr lvl="4" algn="ctr" rtl="0">
              <a:lnSpc>
                <a:spcPct val="90000"/>
              </a:lnSpc>
              <a:spcBef>
                <a:spcPts val="460"/>
              </a:spcBef>
              <a:spcAft>
                <a:spcPts val="0"/>
              </a:spcAft>
              <a:buClr>
                <a:srgbClr val="3E3C3B"/>
              </a:buClr>
              <a:buSzPts val="2100"/>
              <a:buNone/>
              <a:defRPr sz="1379"/>
            </a:lvl5pPr>
            <a:lvl6pPr lvl="5" algn="ctr" rtl="0">
              <a:lnSpc>
                <a:spcPct val="90000"/>
              </a:lnSpc>
              <a:spcBef>
                <a:spcPts val="460"/>
              </a:spcBef>
              <a:spcAft>
                <a:spcPts val="0"/>
              </a:spcAft>
              <a:buClr>
                <a:schemeClr val="dk1"/>
              </a:buClr>
              <a:buSzPts val="2100"/>
              <a:buNone/>
              <a:defRPr sz="1379"/>
            </a:lvl6pPr>
            <a:lvl7pPr lvl="6" algn="ctr" rtl="0">
              <a:lnSpc>
                <a:spcPct val="90000"/>
              </a:lnSpc>
              <a:spcBef>
                <a:spcPts val="460"/>
              </a:spcBef>
              <a:spcAft>
                <a:spcPts val="0"/>
              </a:spcAft>
              <a:buClr>
                <a:schemeClr val="dk1"/>
              </a:buClr>
              <a:buSzPts val="2100"/>
              <a:buNone/>
              <a:defRPr sz="1379"/>
            </a:lvl7pPr>
            <a:lvl8pPr lvl="7" algn="ctr" rtl="0">
              <a:lnSpc>
                <a:spcPct val="90000"/>
              </a:lnSpc>
              <a:spcBef>
                <a:spcPts val="460"/>
              </a:spcBef>
              <a:spcAft>
                <a:spcPts val="0"/>
              </a:spcAft>
              <a:buClr>
                <a:schemeClr val="dk1"/>
              </a:buClr>
              <a:buSzPts val="2100"/>
              <a:buNone/>
              <a:defRPr sz="1379"/>
            </a:lvl8pPr>
            <a:lvl9pPr lvl="8" algn="ctr" rtl="0">
              <a:lnSpc>
                <a:spcPct val="90000"/>
              </a:lnSpc>
              <a:spcBef>
                <a:spcPts val="460"/>
              </a:spcBef>
              <a:spcAft>
                <a:spcPts val="0"/>
              </a:spcAft>
              <a:buClr>
                <a:schemeClr val="dk1"/>
              </a:buClr>
              <a:buSzPts val="2100"/>
              <a:buNone/>
              <a:defRPr sz="1379"/>
            </a:lvl9pPr>
          </a:lstStyle>
          <a:p>
            <a:endParaRPr/>
          </a:p>
        </p:txBody>
      </p:sp>
      <p:sp>
        <p:nvSpPr>
          <p:cNvPr id="187" name="Google Shape;187;p28"/>
          <p:cNvSpPr txBox="1">
            <a:spLocks noGrp="1"/>
          </p:cNvSpPr>
          <p:nvPr>
            <p:ph type="body" idx="2"/>
          </p:nvPr>
        </p:nvSpPr>
        <p:spPr>
          <a:xfrm>
            <a:off x="520722" y="5097755"/>
            <a:ext cx="5029416" cy="261920"/>
          </a:xfrm>
          <a:prstGeom prst="rect">
            <a:avLst/>
          </a:prstGeom>
          <a:noFill/>
          <a:ln>
            <a:noFill/>
          </a:ln>
        </p:spPr>
        <p:txBody>
          <a:bodyPr spcFirstLastPara="1" wrap="square" lIns="121975" tIns="60975" rIns="121975" bIns="60975" anchor="t" anchorCtr="0">
            <a:noAutofit/>
          </a:bodyPr>
          <a:lstStyle>
            <a:lvl1pPr marL="300335" lvl="0" indent="-150167" algn="ctr" rtl="0">
              <a:lnSpc>
                <a:spcPct val="90000"/>
              </a:lnSpc>
              <a:spcBef>
                <a:spcPts val="854"/>
              </a:spcBef>
              <a:spcAft>
                <a:spcPts val="0"/>
              </a:spcAft>
              <a:buClr>
                <a:srgbClr val="999C99"/>
              </a:buClr>
              <a:buSzPts val="1500"/>
              <a:buNone/>
              <a:defRPr sz="985">
                <a:solidFill>
                  <a:srgbClr val="999C99"/>
                </a:solidFill>
              </a:defRPr>
            </a:lvl1pPr>
            <a:lvl2pPr marL="600669" lvl="1" indent="-250279" algn="l" rtl="0">
              <a:lnSpc>
                <a:spcPct val="90000"/>
              </a:lnSpc>
              <a:spcBef>
                <a:spcPts val="460"/>
              </a:spcBef>
              <a:spcAft>
                <a:spcPts val="0"/>
              </a:spcAft>
              <a:buClr>
                <a:srgbClr val="3E3C3B"/>
              </a:buClr>
              <a:buSzPts val="2400"/>
              <a:buChar char="•"/>
              <a:defRPr/>
            </a:lvl2pPr>
            <a:lvl3pPr marL="901004" lvl="2" indent="-250279" algn="l" rtl="0">
              <a:lnSpc>
                <a:spcPct val="90000"/>
              </a:lnSpc>
              <a:spcBef>
                <a:spcPts val="460"/>
              </a:spcBef>
              <a:spcAft>
                <a:spcPts val="0"/>
              </a:spcAft>
              <a:buClr>
                <a:srgbClr val="3E3C3B"/>
              </a:buClr>
              <a:buSzPts val="2400"/>
              <a:buChar char="•"/>
              <a:defRPr/>
            </a:lvl3pPr>
            <a:lvl4pPr marL="1201339" lvl="3" indent="-250279" algn="l" rtl="0">
              <a:lnSpc>
                <a:spcPct val="90000"/>
              </a:lnSpc>
              <a:spcBef>
                <a:spcPts val="460"/>
              </a:spcBef>
              <a:spcAft>
                <a:spcPts val="0"/>
              </a:spcAft>
              <a:buClr>
                <a:srgbClr val="3E3C3B"/>
              </a:buClr>
              <a:buSzPts val="2400"/>
              <a:buChar char="•"/>
              <a:defRPr/>
            </a:lvl4pPr>
            <a:lvl5pPr marL="1501673" lvl="4" indent="-250279" algn="l" rtl="0">
              <a:lnSpc>
                <a:spcPct val="90000"/>
              </a:lnSpc>
              <a:spcBef>
                <a:spcPts val="460"/>
              </a:spcBef>
              <a:spcAft>
                <a:spcPts val="0"/>
              </a:spcAft>
              <a:buClr>
                <a:srgbClr val="3E3C3B"/>
              </a:buClr>
              <a:buSzPts val="2400"/>
              <a:buChar char="•"/>
              <a:defRPr/>
            </a:lvl5pPr>
            <a:lvl6pPr marL="1802008" lvl="5" indent="-250279" algn="l" rtl="0">
              <a:lnSpc>
                <a:spcPct val="90000"/>
              </a:lnSpc>
              <a:spcBef>
                <a:spcPts val="460"/>
              </a:spcBef>
              <a:spcAft>
                <a:spcPts val="0"/>
              </a:spcAft>
              <a:buClr>
                <a:schemeClr val="dk1"/>
              </a:buClr>
              <a:buSzPts val="2400"/>
              <a:buChar char="•"/>
              <a:defRPr/>
            </a:lvl6pPr>
            <a:lvl7pPr marL="2102343" lvl="6" indent="-250279" algn="l" rtl="0">
              <a:lnSpc>
                <a:spcPct val="90000"/>
              </a:lnSpc>
              <a:spcBef>
                <a:spcPts val="460"/>
              </a:spcBef>
              <a:spcAft>
                <a:spcPts val="0"/>
              </a:spcAft>
              <a:buClr>
                <a:schemeClr val="dk1"/>
              </a:buClr>
              <a:buSzPts val="2400"/>
              <a:buChar char="•"/>
              <a:defRPr/>
            </a:lvl7pPr>
            <a:lvl8pPr marL="2402677" lvl="7" indent="-250279" algn="l" rtl="0">
              <a:lnSpc>
                <a:spcPct val="90000"/>
              </a:lnSpc>
              <a:spcBef>
                <a:spcPts val="460"/>
              </a:spcBef>
              <a:spcAft>
                <a:spcPts val="0"/>
              </a:spcAft>
              <a:buClr>
                <a:schemeClr val="dk1"/>
              </a:buClr>
              <a:buSzPts val="2400"/>
              <a:buChar char="•"/>
              <a:defRPr/>
            </a:lvl8pPr>
            <a:lvl9pPr marL="2703012" lvl="8" indent="-250279" algn="l" rtl="0">
              <a:lnSpc>
                <a:spcPct val="90000"/>
              </a:lnSpc>
              <a:spcBef>
                <a:spcPts val="460"/>
              </a:spcBef>
              <a:spcAft>
                <a:spcPts val="0"/>
              </a:spcAft>
              <a:buClr>
                <a:schemeClr val="dk1"/>
              </a:buClr>
              <a:buSzPts val="2400"/>
              <a:buChar char="•"/>
              <a:defRPr/>
            </a:lvl9pPr>
          </a:lstStyle>
          <a:p>
            <a:endParaRPr/>
          </a:p>
        </p:txBody>
      </p:sp>
      <p:sp>
        <p:nvSpPr>
          <p:cNvPr id="188" name="Google Shape;188;p28"/>
          <p:cNvSpPr>
            <a:spLocks noGrp="1"/>
          </p:cNvSpPr>
          <p:nvPr>
            <p:ph type="pic" idx="3"/>
          </p:nvPr>
        </p:nvSpPr>
        <p:spPr>
          <a:xfrm>
            <a:off x="921202" y="1970201"/>
            <a:ext cx="4141104" cy="3057701"/>
          </a:xfrm>
          <a:prstGeom prst="rect">
            <a:avLst/>
          </a:prstGeom>
          <a:noFill/>
          <a:ln>
            <a:noFill/>
          </a:ln>
        </p:spPr>
        <p:txBody>
          <a:bodyPr spcFirstLastPara="1" wrap="square" lIns="121975" tIns="60975" rIns="121975" bIns="60975" anchor="t" anchorCtr="0">
            <a:noAutofit/>
          </a:bodyPr>
          <a:lstStyle>
            <a:lvl1pPr marR="0" lvl="0" algn="l" rtl="0">
              <a:lnSpc>
                <a:spcPct val="90000"/>
              </a:lnSpc>
              <a:spcBef>
                <a:spcPts val="854"/>
              </a:spcBef>
              <a:spcAft>
                <a:spcPts val="0"/>
              </a:spcAft>
              <a:buClr>
                <a:srgbClr val="3E3C3B"/>
              </a:buClr>
              <a:buSzPts val="2100"/>
              <a:buFont typeface="Arial"/>
              <a:buNone/>
              <a:defRPr sz="1379" b="0" i="0" u="none" strike="noStrike" cap="none">
                <a:solidFill>
                  <a:srgbClr val="3E3C3B"/>
                </a:solidFill>
                <a:latin typeface="Georgia"/>
                <a:ea typeface="Georgia"/>
                <a:cs typeface="Georgia"/>
                <a:sym typeface="Georgia"/>
              </a:defRPr>
            </a:lvl1pPr>
            <a:lvl2pPr marR="0" lvl="1"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2pPr>
            <a:lvl3pPr marR="0" lvl="2"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3pPr>
            <a:lvl4pPr marR="0" lvl="3"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4pPr>
            <a:lvl5pPr marR="0" lvl="4"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5pPr>
            <a:lvl6pPr marR="0" lvl="5"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6pPr>
            <a:lvl7pPr marR="0" lvl="6"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7pPr>
            <a:lvl8pPr marR="0" lvl="7"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8pPr>
            <a:lvl9pPr marR="0" lvl="8"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9pPr>
          </a:lstStyle>
          <a:p>
            <a:endParaRPr dirty="0"/>
          </a:p>
        </p:txBody>
      </p:sp>
      <p:sp>
        <p:nvSpPr>
          <p:cNvPr id="189" name="Google Shape;189;p28"/>
          <p:cNvSpPr txBox="1">
            <a:spLocks noGrp="1"/>
          </p:cNvSpPr>
          <p:nvPr>
            <p:ph type="body" idx="4"/>
          </p:nvPr>
        </p:nvSpPr>
        <p:spPr>
          <a:xfrm>
            <a:off x="264980" y="813657"/>
            <a:ext cx="8598149" cy="465109"/>
          </a:xfrm>
          <a:prstGeom prst="rect">
            <a:avLst/>
          </a:prstGeom>
          <a:noFill/>
          <a:ln>
            <a:noFill/>
          </a:ln>
        </p:spPr>
        <p:txBody>
          <a:bodyPr spcFirstLastPara="1" wrap="square" lIns="121975" tIns="60975" rIns="121975" bIns="60975" anchor="t" anchorCtr="0">
            <a:noAutofit/>
          </a:bodyPr>
          <a:lstStyle>
            <a:lvl1pPr marL="300335" lvl="0" indent="-150167" algn="l" rtl="0">
              <a:lnSpc>
                <a:spcPct val="90000"/>
              </a:lnSpc>
              <a:spcBef>
                <a:spcPts val="854"/>
              </a:spcBef>
              <a:spcAft>
                <a:spcPts val="0"/>
              </a:spcAft>
              <a:buClr>
                <a:srgbClr val="FFFFFF"/>
              </a:buClr>
              <a:buSzPts val="2100"/>
              <a:buNone/>
              <a:defRPr sz="1379">
                <a:solidFill>
                  <a:srgbClr val="FFFFFF"/>
                </a:solidFill>
                <a:latin typeface="Georgia"/>
                <a:ea typeface="Georgia"/>
                <a:cs typeface="Georgia"/>
                <a:sym typeface="Georgia"/>
              </a:defRPr>
            </a:lvl1pPr>
            <a:lvl2pPr marL="600669" lvl="1" indent="-250279" algn="l" rtl="0">
              <a:lnSpc>
                <a:spcPct val="90000"/>
              </a:lnSpc>
              <a:spcBef>
                <a:spcPts val="460"/>
              </a:spcBef>
              <a:spcAft>
                <a:spcPts val="0"/>
              </a:spcAft>
              <a:buClr>
                <a:srgbClr val="3E3C3B"/>
              </a:buClr>
              <a:buSzPts val="2400"/>
              <a:buChar char="•"/>
              <a:defRPr/>
            </a:lvl2pPr>
            <a:lvl3pPr marL="901004" lvl="2" indent="-250279" algn="l" rtl="0">
              <a:lnSpc>
                <a:spcPct val="90000"/>
              </a:lnSpc>
              <a:spcBef>
                <a:spcPts val="460"/>
              </a:spcBef>
              <a:spcAft>
                <a:spcPts val="0"/>
              </a:spcAft>
              <a:buClr>
                <a:srgbClr val="3E3C3B"/>
              </a:buClr>
              <a:buSzPts val="2400"/>
              <a:buChar char="•"/>
              <a:defRPr/>
            </a:lvl3pPr>
            <a:lvl4pPr marL="1201339" lvl="3" indent="-250279" algn="l" rtl="0">
              <a:lnSpc>
                <a:spcPct val="90000"/>
              </a:lnSpc>
              <a:spcBef>
                <a:spcPts val="460"/>
              </a:spcBef>
              <a:spcAft>
                <a:spcPts val="0"/>
              </a:spcAft>
              <a:buClr>
                <a:srgbClr val="3E3C3B"/>
              </a:buClr>
              <a:buSzPts val="2400"/>
              <a:buChar char="•"/>
              <a:defRPr/>
            </a:lvl4pPr>
            <a:lvl5pPr marL="1501673" lvl="4" indent="-250279" algn="l" rtl="0">
              <a:lnSpc>
                <a:spcPct val="90000"/>
              </a:lnSpc>
              <a:spcBef>
                <a:spcPts val="460"/>
              </a:spcBef>
              <a:spcAft>
                <a:spcPts val="0"/>
              </a:spcAft>
              <a:buClr>
                <a:srgbClr val="3E3C3B"/>
              </a:buClr>
              <a:buSzPts val="2400"/>
              <a:buChar char="•"/>
              <a:defRPr/>
            </a:lvl5pPr>
            <a:lvl6pPr marL="1802008" lvl="5" indent="-250279" algn="l" rtl="0">
              <a:lnSpc>
                <a:spcPct val="90000"/>
              </a:lnSpc>
              <a:spcBef>
                <a:spcPts val="460"/>
              </a:spcBef>
              <a:spcAft>
                <a:spcPts val="0"/>
              </a:spcAft>
              <a:buClr>
                <a:schemeClr val="dk1"/>
              </a:buClr>
              <a:buSzPts val="2400"/>
              <a:buChar char="•"/>
              <a:defRPr/>
            </a:lvl6pPr>
            <a:lvl7pPr marL="2102343" lvl="6" indent="-250279" algn="l" rtl="0">
              <a:lnSpc>
                <a:spcPct val="90000"/>
              </a:lnSpc>
              <a:spcBef>
                <a:spcPts val="460"/>
              </a:spcBef>
              <a:spcAft>
                <a:spcPts val="0"/>
              </a:spcAft>
              <a:buClr>
                <a:schemeClr val="dk1"/>
              </a:buClr>
              <a:buSzPts val="2400"/>
              <a:buChar char="•"/>
              <a:defRPr/>
            </a:lvl7pPr>
            <a:lvl8pPr marL="2402677" lvl="7" indent="-250279" algn="l" rtl="0">
              <a:lnSpc>
                <a:spcPct val="90000"/>
              </a:lnSpc>
              <a:spcBef>
                <a:spcPts val="460"/>
              </a:spcBef>
              <a:spcAft>
                <a:spcPts val="0"/>
              </a:spcAft>
              <a:buClr>
                <a:schemeClr val="dk1"/>
              </a:buClr>
              <a:buSzPts val="2400"/>
              <a:buChar char="•"/>
              <a:defRPr/>
            </a:lvl8pPr>
            <a:lvl9pPr marL="2703012" lvl="8" indent="-250279" algn="l" rtl="0">
              <a:lnSpc>
                <a:spcPct val="90000"/>
              </a:lnSpc>
              <a:spcBef>
                <a:spcPts val="460"/>
              </a:spcBef>
              <a:spcAft>
                <a:spcPts val="0"/>
              </a:spcAft>
              <a:buClr>
                <a:schemeClr val="dk1"/>
              </a:buClr>
              <a:buSzPts val="2400"/>
              <a:buChar char="•"/>
              <a:defRPr/>
            </a:lvl9pPr>
          </a:lstStyle>
          <a:p>
            <a:endParaRPr/>
          </a:p>
        </p:txBody>
      </p:sp>
      <p:sp>
        <p:nvSpPr>
          <p:cNvPr id="190" name="Google Shape;190;p28"/>
          <p:cNvSpPr txBox="1">
            <a:spLocks noGrp="1"/>
          </p:cNvSpPr>
          <p:nvPr>
            <p:ph type="body" idx="5"/>
          </p:nvPr>
        </p:nvSpPr>
        <p:spPr>
          <a:xfrm>
            <a:off x="255988" y="319789"/>
            <a:ext cx="8615808" cy="485212"/>
          </a:xfrm>
          <a:prstGeom prst="rect">
            <a:avLst/>
          </a:prstGeom>
          <a:noFill/>
          <a:ln>
            <a:noFill/>
          </a:ln>
        </p:spPr>
        <p:txBody>
          <a:bodyPr spcFirstLastPara="1" wrap="square" lIns="121975" tIns="60975" rIns="121975" bIns="60975" anchor="b" anchorCtr="0">
            <a:noAutofit/>
          </a:bodyPr>
          <a:lstStyle>
            <a:lvl1pPr marL="300335" lvl="0" indent="-150167" algn="l" rtl="0">
              <a:lnSpc>
                <a:spcPct val="90000"/>
              </a:lnSpc>
              <a:spcBef>
                <a:spcPts val="854"/>
              </a:spcBef>
              <a:spcAft>
                <a:spcPts val="0"/>
              </a:spcAft>
              <a:buClr>
                <a:srgbClr val="FFFFFF"/>
              </a:buClr>
              <a:buSzPts val="3700"/>
              <a:buNone/>
              <a:defRPr sz="2431" b="1">
                <a:solidFill>
                  <a:srgbClr val="FFFFFF"/>
                </a:solidFill>
                <a:latin typeface="Verdana"/>
                <a:ea typeface="Verdana"/>
                <a:cs typeface="Verdana"/>
                <a:sym typeface="Verdana"/>
              </a:defRPr>
            </a:lvl1pPr>
            <a:lvl2pPr marL="600669" lvl="1" indent="-250279" algn="l" rtl="0">
              <a:lnSpc>
                <a:spcPct val="90000"/>
              </a:lnSpc>
              <a:spcBef>
                <a:spcPts val="460"/>
              </a:spcBef>
              <a:spcAft>
                <a:spcPts val="0"/>
              </a:spcAft>
              <a:buClr>
                <a:srgbClr val="3E3C3B"/>
              </a:buClr>
              <a:buSzPts val="2400"/>
              <a:buChar char="•"/>
              <a:defRPr/>
            </a:lvl2pPr>
            <a:lvl3pPr marL="901004" lvl="2" indent="-250279" algn="l" rtl="0">
              <a:lnSpc>
                <a:spcPct val="90000"/>
              </a:lnSpc>
              <a:spcBef>
                <a:spcPts val="460"/>
              </a:spcBef>
              <a:spcAft>
                <a:spcPts val="0"/>
              </a:spcAft>
              <a:buClr>
                <a:srgbClr val="3E3C3B"/>
              </a:buClr>
              <a:buSzPts val="2400"/>
              <a:buChar char="•"/>
              <a:defRPr/>
            </a:lvl3pPr>
            <a:lvl4pPr marL="1201339" lvl="3" indent="-250279" algn="l" rtl="0">
              <a:lnSpc>
                <a:spcPct val="90000"/>
              </a:lnSpc>
              <a:spcBef>
                <a:spcPts val="460"/>
              </a:spcBef>
              <a:spcAft>
                <a:spcPts val="0"/>
              </a:spcAft>
              <a:buClr>
                <a:srgbClr val="3E3C3B"/>
              </a:buClr>
              <a:buSzPts val="2400"/>
              <a:buChar char="•"/>
              <a:defRPr/>
            </a:lvl4pPr>
            <a:lvl5pPr marL="1501673" lvl="4" indent="-250279" algn="l" rtl="0">
              <a:lnSpc>
                <a:spcPct val="90000"/>
              </a:lnSpc>
              <a:spcBef>
                <a:spcPts val="460"/>
              </a:spcBef>
              <a:spcAft>
                <a:spcPts val="0"/>
              </a:spcAft>
              <a:buClr>
                <a:srgbClr val="3E3C3B"/>
              </a:buClr>
              <a:buSzPts val="2400"/>
              <a:buChar char="•"/>
              <a:defRPr/>
            </a:lvl5pPr>
            <a:lvl6pPr marL="1802008" lvl="5" indent="-250279" algn="l" rtl="0">
              <a:lnSpc>
                <a:spcPct val="90000"/>
              </a:lnSpc>
              <a:spcBef>
                <a:spcPts val="460"/>
              </a:spcBef>
              <a:spcAft>
                <a:spcPts val="0"/>
              </a:spcAft>
              <a:buClr>
                <a:schemeClr val="dk1"/>
              </a:buClr>
              <a:buSzPts val="2400"/>
              <a:buChar char="•"/>
              <a:defRPr/>
            </a:lvl6pPr>
            <a:lvl7pPr marL="2102343" lvl="6" indent="-250279" algn="l" rtl="0">
              <a:lnSpc>
                <a:spcPct val="90000"/>
              </a:lnSpc>
              <a:spcBef>
                <a:spcPts val="460"/>
              </a:spcBef>
              <a:spcAft>
                <a:spcPts val="0"/>
              </a:spcAft>
              <a:buClr>
                <a:schemeClr val="dk1"/>
              </a:buClr>
              <a:buSzPts val="2400"/>
              <a:buChar char="•"/>
              <a:defRPr/>
            </a:lvl7pPr>
            <a:lvl8pPr marL="2402677" lvl="7" indent="-250279" algn="l" rtl="0">
              <a:lnSpc>
                <a:spcPct val="90000"/>
              </a:lnSpc>
              <a:spcBef>
                <a:spcPts val="460"/>
              </a:spcBef>
              <a:spcAft>
                <a:spcPts val="0"/>
              </a:spcAft>
              <a:buClr>
                <a:schemeClr val="dk1"/>
              </a:buClr>
              <a:buSzPts val="2400"/>
              <a:buChar char="•"/>
              <a:defRPr/>
            </a:lvl8pPr>
            <a:lvl9pPr marL="2703012" lvl="8" indent="-250279" algn="l" rtl="0">
              <a:lnSpc>
                <a:spcPct val="90000"/>
              </a:lnSpc>
              <a:spcBef>
                <a:spcPts val="460"/>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157811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E02E-1FCF-4846-8C2C-0547A4D2E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4DF0D6-80DE-FB40-890B-443DAC6265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E0EB34-9AB9-184B-AED9-37F9D7ACB03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45B0FEB-0EF7-2F42-8F35-1003416195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DF0439-6847-FD40-9A59-BA41DB36AA16}"/>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2828889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8EED-395D-4D43-BC7D-9BEBBA067D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328C12-966D-5045-9353-7ABD94B1A5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2C55A-EC9D-1747-9D95-23CBE49BA96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E9D9409-5C27-A849-8808-25915B0B9C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3CAFF2-4938-464E-BBFE-3F261D5611E5}"/>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3586598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3515-6FAF-1840-9817-62D81DBC74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2005EE-EF2C-D546-BE9E-707D2BD443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D4058C-FD20-C14C-BA08-50542B27EC7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7974B8E-6CE1-374E-90C4-3DE065D7F7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C91FA0-B041-8747-A211-71EAB0A816A0}"/>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3014149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2650CF-D129-0944-B1B7-9BD9CBDEA9B6}"/>
              </a:ext>
            </a:extLst>
          </p:cNvPr>
          <p:cNvSpPr>
            <a:spLocks noGrp="1"/>
          </p:cNvSpPr>
          <p:nvPr>
            <p:ph type="subTitle" idx="1"/>
          </p:nvPr>
        </p:nvSpPr>
        <p:spPr>
          <a:xfrm>
            <a:off x="1334530" y="1649186"/>
            <a:ext cx="10585326" cy="4735285"/>
          </a:xfrm>
        </p:spPr>
        <p:txBody>
          <a:bodyPr anchor="ctr">
            <a:normAutofit/>
          </a:bodyPr>
          <a:lstStyle>
            <a:lvl1pPr marL="0" indent="0" algn="ctr">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Title 1">
            <a:extLst>
              <a:ext uri="{FF2B5EF4-FFF2-40B4-BE49-F238E27FC236}">
                <a16:creationId xmlns:a16="http://schemas.microsoft.com/office/drawing/2014/main" id="{40F3B1C3-F287-9C46-B95D-4950349E7A54}"/>
              </a:ext>
            </a:extLst>
          </p:cNvPr>
          <p:cNvSpPr>
            <a:spLocks noGrp="1"/>
          </p:cNvSpPr>
          <p:nvPr>
            <p:ph type="title"/>
          </p:nvPr>
        </p:nvSpPr>
        <p:spPr>
          <a:xfrm>
            <a:off x="1334530" y="1087396"/>
            <a:ext cx="10585326" cy="414834"/>
          </a:xfrm>
        </p:spPr>
        <p:txBody>
          <a:bodyPr>
            <a:noAutofit/>
          </a:bodyPr>
          <a:lstStyle>
            <a:lvl1pPr algn="l">
              <a:defRPr sz="2800" b="1" i="0" baseline="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983769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89B92-D15F-F846-9A17-DA33854A8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22327D-15F7-F746-B6FD-01B133D203A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6969B6-A827-5A42-9331-5117791834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7B8126-C255-2140-9B43-85BC443A1D6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5F354A8-9840-CE48-B386-D2DA6D4F48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D3C94B-1CC0-8548-8B80-9F55C9A45B68}"/>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434419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61AC-238F-FB4E-8540-C10A06D0C1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7E0514-220F-3F43-BC77-E55956F94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B3AD53-C140-0D4A-88F5-19039B8D1B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64479-678C-5D43-B008-AEAA05C30E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2EF8F8-B367-5041-964A-6C003B8FFEC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2773F2-1EC4-2646-928C-F1DA518C7FC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ABB16E4F-433E-0E40-B116-3CB5647DE0C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92B55E3-350D-F140-A58B-DD9E7B4FD1BD}"/>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534746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9B35F-4EDC-AA41-BC1E-3E842C4031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CDBFE9-A665-C84D-88A4-E59D2933581C}"/>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C3F9700E-01E0-A34D-9698-EF251B8CD5D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5EFC064-C8B4-C84D-B36A-87750AD7CBAE}"/>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3043067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65DC4-328B-BB41-92DB-C422BFA25D16}"/>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54DE0D9-D24A-1745-907C-1A5A5E56DBC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BD05C-E756-5840-929B-880F6C016139}"/>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2834381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A799-071A-D14C-BB12-1B6F45F03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2D74EB-8A1E-A34D-9462-71BC5D56F7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C48A42-5501-D341-BBEF-C61FEAA1F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852613-70A0-E74D-808E-843BE2C98D4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CB1F20B-E973-D647-A1D8-AC0293B292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2EC49C-1F29-E94D-9BA1-EB6974A02E06}"/>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386762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2A29-00F7-D341-9440-8C5D8D14FA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47CFFC-28FE-C840-B66D-EFC9FF5537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29F66BE-7C73-4E42-93A5-D7D781702E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FF5E02-A93F-4448-A744-1E440C65593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87ABEE7-7C98-7A40-BBA4-4111B83E43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775572-9673-694F-A1E2-C6B57DDD3872}"/>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3532917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7BCD-65FE-B644-9866-E3C0D20DAE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761615-B9AC-9745-A82F-0990741C1E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1B843-32C8-3748-A7F7-2C2613C3BF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21E7954-CE3D-9E45-B496-9F8DEDA397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826B9B-1458-6442-B626-E6566F46015D}"/>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82691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5E244-2D04-0D47-8E9E-B0B5C0CEAE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DCD195-D520-354E-9BA1-16F1EAD030E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89E798-C3FD-6447-BB92-14C1B369D35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D0F9CFA-37A5-834E-BE55-336D5B602A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D9773C-52E9-AC48-B6C6-6D05803C4764}"/>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2364156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30" y="1087395"/>
            <a:ext cx="10019270" cy="481913"/>
          </a:xfrm>
        </p:spPr>
        <p:txBody>
          <a:bodyPr>
            <a:normAutofit/>
          </a:bodyPr>
          <a:lstStyle>
            <a:lvl1pPr>
              <a:defRPr sz="2500" b="1" i="0" baseline="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p:nvPr>
        </p:nvSpPr>
        <p:spPr>
          <a:xfrm>
            <a:off x="1334530" y="1825625"/>
            <a:ext cx="10019270" cy="4351338"/>
          </a:xfrm>
        </p:spPr>
        <p:txBody>
          <a:bodyPr>
            <a:normAutofit/>
          </a:bodyPr>
          <a:lstStyle>
            <a:lvl1pPr>
              <a:defRPr sz="2400" baseline="0">
                <a:solidFill>
                  <a:schemeClr val="tx1"/>
                </a:solidFill>
              </a:defRPr>
            </a:lvl1pPr>
          </a:lstStyle>
          <a:p>
            <a:pPr lvl="0"/>
            <a:r>
              <a:rPr lang="en-GB" dirty="0"/>
              <a:t>Click to edit Master text styles</a:t>
            </a:r>
          </a:p>
        </p:txBody>
      </p:sp>
    </p:spTree>
    <p:extLst>
      <p:ext uri="{BB962C8B-B14F-4D97-AF65-F5344CB8AC3E}">
        <p14:creationId xmlns:p14="http://schemas.microsoft.com/office/powerpoint/2010/main" val="3355258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30" y="1087395"/>
            <a:ext cx="10019270" cy="481913"/>
          </a:xfrm>
        </p:spPr>
        <p:txBody>
          <a:bodyPr>
            <a:normAutofit/>
          </a:bodyPr>
          <a:lstStyle>
            <a:lvl1pPr>
              <a:defRPr sz="2500" b="1" i="0" baseline="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p:nvPr>
        </p:nvSpPr>
        <p:spPr>
          <a:xfrm>
            <a:off x="1334530" y="1825625"/>
            <a:ext cx="10019270" cy="4351338"/>
          </a:xfrm>
        </p:spPr>
        <p:txBody>
          <a:bodyPr>
            <a:normAutofit/>
          </a:bodyPr>
          <a:lstStyle>
            <a:lvl1pPr>
              <a:defRPr sz="2400" baseline="0">
                <a:solidFill>
                  <a:schemeClr val="tx1"/>
                </a:solidFill>
              </a:defRPr>
            </a:lvl1pPr>
          </a:lstStyle>
          <a:p>
            <a:pPr lvl="0"/>
            <a:r>
              <a:rPr lang="en-GB" dirty="0"/>
              <a:t>Click to edit Master text styles</a:t>
            </a:r>
          </a:p>
        </p:txBody>
      </p:sp>
    </p:spTree>
    <p:extLst>
      <p:ext uri="{BB962C8B-B14F-4D97-AF65-F5344CB8AC3E}">
        <p14:creationId xmlns:p14="http://schemas.microsoft.com/office/powerpoint/2010/main" val="142654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342907" y="924791"/>
            <a:ext cx="1068487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FFFFFF"/>
              </a:buClr>
              <a:buSzPts val="25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1342906" y="1724891"/>
            <a:ext cx="5154876" cy="449984"/>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None/>
              <a:defRPr sz="20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7"/>
          <p:cNvSpPr txBox="1">
            <a:spLocks noGrp="1"/>
          </p:cNvSpPr>
          <p:nvPr>
            <p:ph type="body" idx="2"/>
          </p:nvPr>
        </p:nvSpPr>
        <p:spPr>
          <a:xfrm>
            <a:off x="1342906" y="2174875"/>
            <a:ext cx="5154876"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7"/>
          <p:cNvSpPr txBox="1">
            <a:spLocks noGrp="1"/>
          </p:cNvSpPr>
          <p:nvPr>
            <p:ph type="body" idx="3"/>
          </p:nvPr>
        </p:nvSpPr>
        <p:spPr>
          <a:xfrm>
            <a:off x="6705600" y="1724890"/>
            <a:ext cx="5310832" cy="449985"/>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None/>
              <a:defRPr sz="20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 name="Google Shape;50;p7"/>
          <p:cNvSpPr txBox="1">
            <a:spLocks noGrp="1"/>
          </p:cNvSpPr>
          <p:nvPr>
            <p:ph type="body" idx="4"/>
          </p:nvPr>
        </p:nvSpPr>
        <p:spPr>
          <a:xfrm>
            <a:off x="6705600" y="2174875"/>
            <a:ext cx="5310832"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1" name="Google Shape;51;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2" name="Google Shape;52;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3" name="Google Shape;53;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ZA"/>
              <a:t>‹#›</a:t>
            </a:fld>
            <a:endParaRPr dirty="0"/>
          </a:p>
        </p:txBody>
      </p:sp>
    </p:spTree>
    <p:extLst>
      <p:ext uri="{BB962C8B-B14F-4D97-AF65-F5344CB8AC3E}">
        <p14:creationId xmlns:p14="http://schemas.microsoft.com/office/powerpoint/2010/main" val="2301760470"/>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D0E40-B734-5C4F-A779-8A1C3D884474}"/>
              </a:ext>
            </a:extLst>
          </p:cNvPr>
          <p:cNvSpPr>
            <a:spLocks noGrp="1"/>
          </p:cNvSpPr>
          <p:nvPr>
            <p:ph type="ctrTitle"/>
          </p:nvPr>
        </p:nvSpPr>
        <p:spPr>
          <a:xfrm>
            <a:off x="1524000" y="1122363"/>
            <a:ext cx="4572000" cy="477837"/>
          </a:xfrm>
        </p:spPr>
        <p:txBody>
          <a:bodyPr anchor="b">
            <a:normAutofit/>
          </a:bodyPr>
          <a:lstStyle>
            <a:lvl1pPr algn="ctr">
              <a:defRPr sz="2500" b="1" i="0" baseline="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422650CF-D129-0944-B1B7-9BD9CBDEA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76934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29" y="1103724"/>
            <a:ext cx="10585327" cy="398505"/>
          </a:xfrm>
        </p:spPr>
        <p:txBody>
          <a:bodyPr>
            <a:noAutofit/>
          </a:bodyPr>
          <a:lstStyle>
            <a:lvl1pPr algn="l">
              <a:defRPr sz="2800" b="1" i="0" baseline="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hasCustomPrompt="1"/>
          </p:nvPr>
        </p:nvSpPr>
        <p:spPr>
          <a:xfrm>
            <a:off x="1334530" y="1616532"/>
            <a:ext cx="10585327" cy="4560435"/>
          </a:xfrm>
        </p:spPr>
        <p:txBody>
          <a:bodyPr>
            <a:normAutofit/>
          </a:bodyPr>
          <a:lstStyle>
            <a:lvl1pPr marL="342900" indent="-342900" algn="l">
              <a:buFont typeface="Arial" panose="020B0604020202020204" pitchFamily="34" charset="0"/>
              <a:buChar char="•"/>
              <a:defRPr sz="2400" baseline="0">
                <a:solidFill>
                  <a:schemeClr val="tx1"/>
                </a:solidFill>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649002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30" y="1087396"/>
            <a:ext cx="10585326" cy="414834"/>
          </a:xfrm>
        </p:spPr>
        <p:txBody>
          <a:bodyPr>
            <a:noAutofit/>
          </a:bodyPr>
          <a:lstStyle>
            <a:lvl1pPr algn="l">
              <a:defRPr sz="2800" b="1" i="0" baseline="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hasCustomPrompt="1"/>
          </p:nvPr>
        </p:nvSpPr>
        <p:spPr>
          <a:xfrm>
            <a:off x="1334529" y="1567547"/>
            <a:ext cx="10585327" cy="4838018"/>
          </a:xfrm>
        </p:spPr>
        <p:txBody>
          <a:bodyPr>
            <a:normAutofit/>
          </a:bodyPr>
          <a:lstStyle>
            <a:lvl1pPr marL="342900" indent="-342900" algn="l">
              <a:buFont typeface="Arial" panose="020B0604020202020204" pitchFamily="34" charset="0"/>
              <a:buChar char="•"/>
              <a:defRPr sz="2400" baseline="0">
                <a:solidFill>
                  <a:schemeClr val="tx1"/>
                </a:solidFill>
              </a:defRPr>
            </a:lvl1pPr>
          </a:lstStyle>
          <a:p>
            <a:pPr lvl="0"/>
            <a:r>
              <a:rPr lang="en-GB" dirty="0"/>
              <a:t>Click to edit Master text styles</a:t>
            </a:r>
          </a:p>
          <a:p>
            <a:pPr lvl="1"/>
            <a:endParaRPr lang="en-GB" dirty="0"/>
          </a:p>
        </p:txBody>
      </p:sp>
    </p:spTree>
    <p:extLst>
      <p:ext uri="{BB962C8B-B14F-4D97-AF65-F5344CB8AC3E}">
        <p14:creationId xmlns:p14="http://schemas.microsoft.com/office/powerpoint/2010/main" val="1354343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2650CF-D129-0944-B1B7-9BD9CBDEA9B6}"/>
              </a:ext>
            </a:extLst>
          </p:cNvPr>
          <p:cNvSpPr>
            <a:spLocks noGrp="1"/>
          </p:cNvSpPr>
          <p:nvPr>
            <p:ph type="subTitle" idx="1"/>
          </p:nvPr>
        </p:nvSpPr>
        <p:spPr>
          <a:xfrm>
            <a:off x="1334530" y="1649186"/>
            <a:ext cx="10585326" cy="4735285"/>
          </a:xfrm>
        </p:spPr>
        <p:txBody>
          <a:bodyPr anchor="ctr">
            <a:normAutofit/>
          </a:bodyPr>
          <a:lstStyle>
            <a:lvl1pPr marL="0" indent="0" algn="ctr">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Title 1">
            <a:extLst>
              <a:ext uri="{FF2B5EF4-FFF2-40B4-BE49-F238E27FC236}">
                <a16:creationId xmlns:a16="http://schemas.microsoft.com/office/drawing/2014/main" id="{40F3B1C3-F287-9C46-B95D-4950349E7A54}"/>
              </a:ext>
            </a:extLst>
          </p:cNvPr>
          <p:cNvSpPr>
            <a:spLocks noGrp="1"/>
          </p:cNvSpPr>
          <p:nvPr>
            <p:ph type="title"/>
          </p:nvPr>
        </p:nvSpPr>
        <p:spPr>
          <a:xfrm>
            <a:off x="1334530" y="1087396"/>
            <a:ext cx="10585326" cy="414834"/>
          </a:xfrm>
        </p:spPr>
        <p:txBody>
          <a:bodyPr>
            <a:noAutofit/>
          </a:bodyPr>
          <a:lstStyle>
            <a:lvl1pPr algn="l">
              <a:defRPr sz="2800" b="1" i="0" baseline="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413924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hart without Text">
  <p:cSld name="Chart without Text">
    <p:spTree>
      <p:nvGrpSpPr>
        <p:cNvPr id="1" name="Shape 160"/>
        <p:cNvGrpSpPr/>
        <p:nvPr/>
      </p:nvGrpSpPr>
      <p:grpSpPr>
        <a:xfrm>
          <a:off x="0" y="0"/>
          <a:ext cx="0" cy="0"/>
          <a:chOff x="0" y="0"/>
          <a:chExt cx="0" cy="0"/>
        </a:xfrm>
      </p:grpSpPr>
      <p:sp>
        <p:nvSpPr>
          <p:cNvPr id="161" name="Google Shape;161;p23"/>
          <p:cNvSpPr>
            <a:spLocks noGrp="1"/>
          </p:cNvSpPr>
          <p:nvPr>
            <p:ph type="chart" idx="2"/>
          </p:nvPr>
        </p:nvSpPr>
        <p:spPr>
          <a:xfrm>
            <a:off x="457220" y="1727299"/>
            <a:ext cx="11328887" cy="4686569"/>
          </a:xfrm>
          <a:prstGeom prst="rect">
            <a:avLst/>
          </a:prstGeom>
          <a:noFill/>
          <a:ln>
            <a:noFill/>
          </a:ln>
        </p:spPr>
        <p:txBody>
          <a:bodyPr spcFirstLastPara="1" wrap="square" lIns="121975" tIns="60975" rIns="121975" bIns="60975" anchor="t" anchorCtr="0">
            <a:noAutofit/>
          </a:bodyPr>
          <a:lstStyle>
            <a:lvl1pPr marR="0" lvl="0" algn="l" rtl="0">
              <a:lnSpc>
                <a:spcPct val="90000"/>
              </a:lnSpc>
              <a:spcBef>
                <a:spcPts val="854"/>
              </a:spcBef>
              <a:spcAft>
                <a:spcPts val="0"/>
              </a:spcAft>
              <a:buClr>
                <a:srgbClr val="3E3C3B"/>
              </a:buClr>
              <a:buSzPts val="2100"/>
              <a:buFont typeface="Arial"/>
              <a:buNone/>
              <a:defRPr sz="1379" b="0" i="0" u="none" strike="noStrike" cap="none">
                <a:solidFill>
                  <a:srgbClr val="3E3C3B"/>
                </a:solidFill>
                <a:latin typeface="Georgia"/>
                <a:ea typeface="Georgia"/>
                <a:cs typeface="Georgia"/>
                <a:sym typeface="Georgia"/>
              </a:defRPr>
            </a:lvl1pPr>
            <a:lvl2pPr marR="0" lvl="1"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2pPr>
            <a:lvl3pPr marR="0" lvl="2"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3pPr>
            <a:lvl4pPr marR="0" lvl="3"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4pPr>
            <a:lvl5pPr marR="0" lvl="4"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5pPr>
            <a:lvl6pPr marR="0" lvl="5"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6pPr>
            <a:lvl7pPr marR="0" lvl="6"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7pPr>
            <a:lvl8pPr marR="0" lvl="7"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8pPr>
            <a:lvl9pPr marR="0" lvl="8"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439369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hart/image and text">
  <p:cSld name="Chart/image and text">
    <p:spTree>
      <p:nvGrpSpPr>
        <p:cNvPr id="1" name="Shape 185"/>
        <p:cNvGrpSpPr/>
        <p:nvPr/>
      </p:nvGrpSpPr>
      <p:grpSpPr>
        <a:xfrm>
          <a:off x="0" y="0"/>
          <a:ext cx="0" cy="0"/>
          <a:chOff x="0" y="0"/>
          <a:chExt cx="0" cy="0"/>
        </a:xfrm>
      </p:grpSpPr>
      <p:sp>
        <p:nvSpPr>
          <p:cNvPr id="186" name="Google Shape;186;p28"/>
          <p:cNvSpPr txBox="1">
            <a:spLocks noGrp="1"/>
          </p:cNvSpPr>
          <p:nvPr>
            <p:ph type="subTitle" idx="1"/>
          </p:nvPr>
        </p:nvSpPr>
        <p:spPr>
          <a:xfrm>
            <a:off x="6175163" y="3430148"/>
            <a:ext cx="5011514" cy="1914438"/>
          </a:xfrm>
          <a:prstGeom prst="rect">
            <a:avLst/>
          </a:prstGeom>
          <a:noFill/>
          <a:ln>
            <a:noFill/>
          </a:ln>
        </p:spPr>
        <p:txBody>
          <a:bodyPr spcFirstLastPara="1" wrap="square" lIns="121975" tIns="60975" rIns="121975" bIns="60975" anchor="t" anchorCtr="0">
            <a:noAutofit/>
          </a:bodyPr>
          <a:lstStyle>
            <a:lvl1pPr lvl="0" algn="l" rtl="0">
              <a:lnSpc>
                <a:spcPct val="90000"/>
              </a:lnSpc>
              <a:spcBef>
                <a:spcPts val="854"/>
              </a:spcBef>
              <a:spcAft>
                <a:spcPts val="0"/>
              </a:spcAft>
              <a:buClr>
                <a:srgbClr val="3E3C3B"/>
              </a:buClr>
              <a:buSzPts val="2100"/>
              <a:buNone/>
              <a:defRPr sz="1379">
                <a:solidFill>
                  <a:srgbClr val="3E3C3B"/>
                </a:solidFill>
                <a:latin typeface="Georgia"/>
                <a:ea typeface="Georgia"/>
                <a:cs typeface="Georgia"/>
                <a:sym typeface="Georgia"/>
              </a:defRPr>
            </a:lvl1pPr>
            <a:lvl2pPr lvl="1" algn="ctr" rtl="0">
              <a:lnSpc>
                <a:spcPct val="90000"/>
              </a:lnSpc>
              <a:spcBef>
                <a:spcPts val="460"/>
              </a:spcBef>
              <a:spcAft>
                <a:spcPts val="0"/>
              </a:spcAft>
              <a:buClr>
                <a:srgbClr val="3E3C3B"/>
              </a:buClr>
              <a:buSzPts val="2700"/>
              <a:buNone/>
              <a:defRPr sz="1774"/>
            </a:lvl2pPr>
            <a:lvl3pPr lvl="2" algn="ctr" rtl="0">
              <a:lnSpc>
                <a:spcPct val="90000"/>
              </a:lnSpc>
              <a:spcBef>
                <a:spcPts val="460"/>
              </a:spcBef>
              <a:spcAft>
                <a:spcPts val="0"/>
              </a:spcAft>
              <a:buClr>
                <a:srgbClr val="3E3C3B"/>
              </a:buClr>
              <a:buSzPts val="2400"/>
              <a:buNone/>
              <a:defRPr sz="1577"/>
            </a:lvl3pPr>
            <a:lvl4pPr lvl="3" algn="ctr" rtl="0">
              <a:lnSpc>
                <a:spcPct val="90000"/>
              </a:lnSpc>
              <a:spcBef>
                <a:spcPts val="460"/>
              </a:spcBef>
              <a:spcAft>
                <a:spcPts val="0"/>
              </a:spcAft>
              <a:buClr>
                <a:srgbClr val="3E3C3B"/>
              </a:buClr>
              <a:buSzPts val="2100"/>
              <a:buNone/>
              <a:defRPr sz="1379"/>
            </a:lvl4pPr>
            <a:lvl5pPr lvl="4" algn="ctr" rtl="0">
              <a:lnSpc>
                <a:spcPct val="90000"/>
              </a:lnSpc>
              <a:spcBef>
                <a:spcPts val="460"/>
              </a:spcBef>
              <a:spcAft>
                <a:spcPts val="0"/>
              </a:spcAft>
              <a:buClr>
                <a:srgbClr val="3E3C3B"/>
              </a:buClr>
              <a:buSzPts val="2100"/>
              <a:buNone/>
              <a:defRPr sz="1379"/>
            </a:lvl5pPr>
            <a:lvl6pPr lvl="5" algn="ctr" rtl="0">
              <a:lnSpc>
                <a:spcPct val="90000"/>
              </a:lnSpc>
              <a:spcBef>
                <a:spcPts val="460"/>
              </a:spcBef>
              <a:spcAft>
                <a:spcPts val="0"/>
              </a:spcAft>
              <a:buClr>
                <a:schemeClr val="dk1"/>
              </a:buClr>
              <a:buSzPts val="2100"/>
              <a:buNone/>
              <a:defRPr sz="1379"/>
            </a:lvl6pPr>
            <a:lvl7pPr lvl="6" algn="ctr" rtl="0">
              <a:lnSpc>
                <a:spcPct val="90000"/>
              </a:lnSpc>
              <a:spcBef>
                <a:spcPts val="460"/>
              </a:spcBef>
              <a:spcAft>
                <a:spcPts val="0"/>
              </a:spcAft>
              <a:buClr>
                <a:schemeClr val="dk1"/>
              </a:buClr>
              <a:buSzPts val="2100"/>
              <a:buNone/>
              <a:defRPr sz="1379"/>
            </a:lvl7pPr>
            <a:lvl8pPr lvl="7" algn="ctr" rtl="0">
              <a:lnSpc>
                <a:spcPct val="90000"/>
              </a:lnSpc>
              <a:spcBef>
                <a:spcPts val="460"/>
              </a:spcBef>
              <a:spcAft>
                <a:spcPts val="0"/>
              </a:spcAft>
              <a:buClr>
                <a:schemeClr val="dk1"/>
              </a:buClr>
              <a:buSzPts val="2100"/>
              <a:buNone/>
              <a:defRPr sz="1379"/>
            </a:lvl8pPr>
            <a:lvl9pPr lvl="8" algn="ctr" rtl="0">
              <a:lnSpc>
                <a:spcPct val="90000"/>
              </a:lnSpc>
              <a:spcBef>
                <a:spcPts val="460"/>
              </a:spcBef>
              <a:spcAft>
                <a:spcPts val="0"/>
              </a:spcAft>
              <a:buClr>
                <a:schemeClr val="dk1"/>
              </a:buClr>
              <a:buSzPts val="2100"/>
              <a:buNone/>
              <a:defRPr sz="1379"/>
            </a:lvl9pPr>
          </a:lstStyle>
          <a:p>
            <a:endParaRPr/>
          </a:p>
        </p:txBody>
      </p:sp>
      <p:sp>
        <p:nvSpPr>
          <p:cNvPr id="187" name="Google Shape;187;p28"/>
          <p:cNvSpPr txBox="1">
            <a:spLocks noGrp="1"/>
          </p:cNvSpPr>
          <p:nvPr>
            <p:ph type="body" idx="2"/>
          </p:nvPr>
        </p:nvSpPr>
        <p:spPr>
          <a:xfrm>
            <a:off x="520722" y="5097755"/>
            <a:ext cx="5029416" cy="261920"/>
          </a:xfrm>
          <a:prstGeom prst="rect">
            <a:avLst/>
          </a:prstGeom>
          <a:noFill/>
          <a:ln>
            <a:noFill/>
          </a:ln>
        </p:spPr>
        <p:txBody>
          <a:bodyPr spcFirstLastPara="1" wrap="square" lIns="121975" tIns="60975" rIns="121975" bIns="60975" anchor="t" anchorCtr="0">
            <a:noAutofit/>
          </a:bodyPr>
          <a:lstStyle>
            <a:lvl1pPr marL="300335" lvl="0" indent="-150167" algn="ctr" rtl="0">
              <a:lnSpc>
                <a:spcPct val="90000"/>
              </a:lnSpc>
              <a:spcBef>
                <a:spcPts val="854"/>
              </a:spcBef>
              <a:spcAft>
                <a:spcPts val="0"/>
              </a:spcAft>
              <a:buClr>
                <a:srgbClr val="999C99"/>
              </a:buClr>
              <a:buSzPts val="1500"/>
              <a:buNone/>
              <a:defRPr sz="985">
                <a:solidFill>
                  <a:srgbClr val="999C99"/>
                </a:solidFill>
              </a:defRPr>
            </a:lvl1pPr>
            <a:lvl2pPr marL="600669" lvl="1" indent="-250279" algn="l" rtl="0">
              <a:lnSpc>
                <a:spcPct val="90000"/>
              </a:lnSpc>
              <a:spcBef>
                <a:spcPts val="460"/>
              </a:spcBef>
              <a:spcAft>
                <a:spcPts val="0"/>
              </a:spcAft>
              <a:buClr>
                <a:srgbClr val="3E3C3B"/>
              </a:buClr>
              <a:buSzPts val="2400"/>
              <a:buChar char="•"/>
              <a:defRPr/>
            </a:lvl2pPr>
            <a:lvl3pPr marL="901004" lvl="2" indent="-250279" algn="l" rtl="0">
              <a:lnSpc>
                <a:spcPct val="90000"/>
              </a:lnSpc>
              <a:spcBef>
                <a:spcPts val="460"/>
              </a:spcBef>
              <a:spcAft>
                <a:spcPts val="0"/>
              </a:spcAft>
              <a:buClr>
                <a:srgbClr val="3E3C3B"/>
              </a:buClr>
              <a:buSzPts val="2400"/>
              <a:buChar char="•"/>
              <a:defRPr/>
            </a:lvl3pPr>
            <a:lvl4pPr marL="1201339" lvl="3" indent="-250279" algn="l" rtl="0">
              <a:lnSpc>
                <a:spcPct val="90000"/>
              </a:lnSpc>
              <a:spcBef>
                <a:spcPts val="460"/>
              </a:spcBef>
              <a:spcAft>
                <a:spcPts val="0"/>
              </a:spcAft>
              <a:buClr>
                <a:srgbClr val="3E3C3B"/>
              </a:buClr>
              <a:buSzPts val="2400"/>
              <a:buChar char="•"/>
              <a:defRPr/>
            </a:lvl4pPr>
            <a:lvl5pPr marL="1501673" lvl="4" indent="-250279" algn="l" rtl="0">
              <a:lnSpc>
                <a:spcPct val="90000"/>
              </a:lnSpc>
              <a:spcBef>
                <a:spcPts val="460"/>
              </a:spcBef>
              <a:spcAft>
                <a:spcPts val="0"/>
              </a:spcAft>
              <a:buClr>
                <a:srgbClr val="3E3C3B"/>
              </a:buClr>
              <a:buSzPts val="2400"/>
              <a:buChar char="•"/>
              <a:defRPr/>
            </a:lvl5pPr>
            <a:lvl6pPr marL="1802008" lvl="5" indent="-250279" algn="l" rtl="0">
              <a:lnSpc>
                <a:spcPct val="90000"/>
              </a:lnSpc>
              <a:spcBef>
                <a:spcPts val="460"/>
              </a:spcBef>
              <a:spcAft>
                <a:spcPts val="0"/>
              </a:spcAft>
              <a:buClr>
                <a:schemeClr val="dk1"/>
              </a:buClr>
              <a:buSzPts val="2400"/>
              <a:buChar char="•"/>
              <a:defRPr/>
            </a:lvl6pPr>
            <a:lvl7pPr marL="2102343" lvl="6" indent="-250279" algn="l" rtl="0">
              <a:lnSpc>
                <a:spcPct val="90000"/>
              </a:lnSpc>
              <a:spcBef>
                <a:spcPts val="460"/>
              </a:spcBef>
              <a:spcAft>
                <a:spcPts val="0"/>
              </a:spcAft>
              <a:buClr>
                <a:schemeClr val="dk1"/>
              </a:buClr>
              <a:buSzPts val="2400"/>
              <a:buChar char="•"/>
              <a:defRPr/>
            </a:lvl7pPr>
            <a:lvl8pPr marL="2402677" lvl="7" indent="-250279" algn="l" rtl="0">
              <a:lnSpc>
                <a:spcPct val="90000"/>
              </a:lnSpc>
              <a:spcBef>
                <a:spcPts val="460"/>
              </a:spcBef>
              <a:spcAft>
                <a:spcPts val="0"/>
              </a:spcAft>
              <a:buClr>
                <a:schemeClr val="dk1"/>
              </a:buClr>
              <a:buSzPts val="2400"/>
              <a:buChar char="•"/>
              <a:defRPr/>
            </a:lvl8pPr>
            <a:lvl9pPr marL="2703012" lvl="8" indent="-250279" algn="l" rtl="0">
              <a:lnSpc>
                <a:spcPct val="90000"/>
              </a:lnSpc>
              <a:spcBef>
                <a:spcPts val="460"/>
              </a:spcBef>
              <a:spcAft>
                <a:spcPts val="0"/>
              </a:spcAft>
              <a:buClr>
                <a:schemeClr val="dk1"/>
              </a:buClr>
              <a:buSzPts val="2400"/>
              <a:buChar char="•"/>
              <a:defRPr/>
            </a:lvl9pPr>
          </a:lstStyle>
          <a:p>
            <a:endParaRPr/>
          </a:p>
        </p:txBody>
      </p:sp>
      <p:sp>
        <p:nvSpPr>
          <p:cNvPr id="188" name="Google Shape;188;p28"/>
          <p:cNvSpPr>
            <a:spLocks noGrp="1"/>
          </p:cNvSpPr>
          <p:nvPr>
            <p:ph type="pic" idx="3"/>
          </p:nvPr>
        </p:nvSpPr>
        <p:spPr>
          <a:xfrm>
            <a:off x="921202" y="1970201"/>
            <a:ext cx="4141104" cy="3057701"/>
          </a:xfrm>
          <a:prstGeom prst="rect">
            <a:avLst/>
          </a:prstGeom>
          <a:noFill/>
          <a:ln>
            <a:noFill/>
          </a:ln>
        </p:spPr>
        <p:txBody>
          <a:bodyPr spcFirstLastPara="1" wrap="square" lIns="121975" tIns="60975" rIns="121975" bIns="60975" anchor="t" anchorCtr="0">
            <a:noAutofit/>
          </a:bodyPr>
          <a:lstStyle>
            <a:lvl1pPr marR="0" lvl="0" algn="l" rtl="0">
              <a:lnSpc>
                <a:spcPct val="90000"/>
              </a:lnSpc>
              <a:spcBef>
                <a:spcPts val="854"/>
              </a:spcBef>
              <a:spcAft>
                <a:spcPts val="0"/>
              </a:spcAft>
              <a:buClr>
                <a:srgbClr val="3E3C3B"/>
              </a:buClr>
              <a:buSzPts val="2100"/>
              <a:buFont typeface="Arial"/>
              <a:buNone/>
              <a:defRPr sz="1379" b="0" i="0" u="none" strike="noStrike" cap="none">
                <a:solidFill>
                  <a:srgbClr val="3E3C3B"/>
                </a:solidFill>
                <a:latin typeface="Georgia"/>
                <a:ea typeface="Georgia"/>
                <a:cs typeface="Georgia"/>
                <a:sym typeface="Georgia"/>
              </a:defRPr>
            </a:lvl1pPr>
            <a:lvl2pPr marR="0" lvl="1"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2pPr>
            <a:lvl3pPr marR="0" lvl="2"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3pPr>
            <a:lvl4pPr marR="0" lvl="3"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4pPr>
            <a:lvl5pPr marR="0" lvl="4"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5pPr>
            <a:lvl6pPr marR="0" lvl="5"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6pPr>
            <a:lvl7pPr marR="0" lvl="6"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7pPr>
            <a:lvl8pPr marR="0" lvl="7"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8pPr>
            <a:lvl9pPr marR="0" lvl="8"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9pPr>
          </a:lstStyle>
          <a:p>
            <a:endParaRPr dirty="0"/>
          </a:p>
        </p:txBody>
      </p:sp>
      <p:sp>
        <p:nvSpPr>
          <p:cNvPr id="189" name="Google Shape;189;p28"/>
          <p:cNvSpPr txBox="1">
            <a:spLocks noGrp="1"/>
          </p:cNvSpPr>
          <p:nvPr>
            <p:ph type="body" idx="4"/>
          </p:nvPr>
        </p:nvSpPr>
        <p:spPr>
          <a:xfrm>
            <a:off x="264980" y="813657"/>
            <a:ext cx="8598149" cy="465109"/>
          </a:xfrm>
          <a:prstGeom prst="rect">
            <a:avLst/>
          </a:prstGeom>
          <a:noFill/>
          <a:ln>
            <a:noFill/>
          </a:ln>
        </p:spPr>
        <p:txBody>
          <a:bodyPr spcFirstLastPara="1" wrap="square" lIns="121975" tIns="60975" rIns="121975" bIns="60975" anchor="t" anchorCtr="0">
            <a:noAutofit/>
          </a:bodyPr>
          <a:lstStyle>
            <a:lvl1pPr marL="300335" lvl="0" indent="-150167" algn="l" rtl="0">
              <a:lnSpc>
                <a:spcPct val="90000"/>
              </a:lnSpc>
              <a:spcBef>
                <a:spcPts val="854"/>
              </a:spcBef>
              <a:spcAft>
                <a:spcPts val="0"/>
              </a:spcAft>
              <a:buClr>
                <a:srgbClr val="FFFFFF"/>
              </a:buClr>
              <a:buSzPts val="2100"/>
              <a:buNone/>
              <a:defRPr sz="1379">
                <a:solidFill>
                  <a:srgbClr val="FFFFFF"/>
                </a:solidFill>
                <a:latin typeface="Georgia"/>
                <a:ea typeface="Georgia"/>
                <a:cs typeface="Georgia"/>
                <a:sym typeface="Georgia"/>
              </a:defRPr>
            </a:lvl1pPr>
            <a:lvl2pPr marL="600669" lvl="1" indent="-250279" algn="l" rtl="0">
              <a:lnSpc>
                <a:spcPct val="90000"/>
              </a:lnSpc>
              <a:spcBef>
                <a:spcPts val="460"/>
              </a:spcBef>
              <a:spcAft>
                <a:spcPts val="0"/>
              </a:spcAft>
              <a:buClr>
                <a:srgbClr val="3E3C3B"/>
              </a:buClr>
              <a:buSzPts val="2400"/>
              <a:buChar char="•"/>
              <a:defRPr/>
            </a:lvl2pPr>
            <a:lvl3pPr marL="901004" lvl="2" indent="-250279" algn="l" rtl="0">
              <a:lnSpc>
                <a:spcPct val="90000"/>
              </a:lnSpc>
              <a:spcBef>
                <a:spcPts val="460"/>
              </a:spcBef>
              <a:spcAft>
                <a:spcPts val="0"/>
              </a:spcAft>
              <a:buClr>
                <a:srgbClr val="3E3C3B"/>
              </a:buClr>
              <a:buSzPts val="2400"/>
              <a:buChar char="•"/>
              <a:defRPr/>
            </a:lvl3pPr>
            <a:lvl4pPr marL="1201339" lvl="3" indent="-250279" algn="l" rtl="0">
              <a:lnSpc>
                <a:spcPct val="90000"/>
              </a:lnSpc>
              <a:spcBef>
                <a:spcPts val="460"/>
              </a:spcBef>
              <a:spcAft>
                <a:spcPts val="0"/>
              </a:spcAft>
              <a:buClr>
                <a:srgbClr val="3E3C3B"/>
              </a:buClr>
              <a:buSzPts val="2400"/>
              <a:buChar char="•"/>
              <a:defRPr/>
            </a:lvl4pPr>
            <a:lvl5pPr marL="1501673" lvl="4" indent="-250279" algn="l" rtl="0">
              <a:lnSpc>
                <a:spcPct val="90000"/>
              </a:lnSpc>
              <a:spcBef>
                <a:spcPts val="460"/>
              </a:spcBef>
              <a:spcAft>
                <a:spcPts val="0"/>
              </a:spcAft>
              <a:buClr>
                <a:srgbClr val="3E3C3B"/>
              </a:buClr>
              <a:buSzPts val="2400"/>
              <a:buChar char="•"/>
              <a:defRPr/>
            </a:lvl5pPr>
            <a:lvl6pPr marL="1802008" lvl="5" indent="-250279" algn="l" rtl="0">
              <a:lnSpc>
                <a:spcPct val="90000"/>
              </a:lnSpc>
              <a:spcBef>
                <a:spcPts val="460"/>
              </a:spcBef>
              <a:spcAft>
                <a:spcPts val="0"/>
              </a:spcAft>
              <a:buClr>
                <a:schemeClr val="dk1"/>
              </a:buClr>
              <a:buSzPts val="2400"/>
              <a:buChar char="•"/>
              <a:defRPr/>
            </a:lvl6pPr>
            <a:lvl7pPr marL="2102343" lvl="6" indent="-250279" algn="l" rtl="0">
              <a:lnSpc>
                <a:spcPct val="90000"/>
              </a:lnSpc>
              <a:spcBef>
                <a:spcPts val="460"/>
              </a:spcBef>
              <a:spcAft>
                <a:spcPts val="0"/>
              </a:spcAft>
              <a:buClr>
                <a:schemeClr val="dk1"/>
              </a:buClr>
              <a:buSzPts val="2400"/>
              <a:buChar char="•"/>
              <a:defRPr/>
            </a:lvl7pPr>
            <a:lvl8pPr marL="2402677" lvl="7" indent="-250279" algn="l" rtl="0">
              <a:lnSpc>
                <a:spcPct val="90000"/>
              </a:lnSpc>
              <a:spcBef>
                <a:spcPts val="460"/>
              </a:spcBef>
              <a:spcAft>
                <a:spcPts val="0"/>
              </a:spcAft>
              <a:buClr>
                <a:schemeClr val="dk1"/>
              </a:buClr>
              <a:buSzPts val="2400"/>
              <a:buChar char="•"/>
              <a:defRPr/>
            </a:lvl8pPr>
            <a:lvl9pPr marL="2703012" lvl="8" indent="-250279" algn="l" rtl="0">
              <a:lnSpc>
                <a:spcPct val="90000"/>
              </a:lnSpc>
              <a:spcBef>
                <a:spcPts val="460"/>
              </a:spcBef>
              <a:spcAft>
                <a:spcPts val="0"/>
              </a:spcAft>
              <a:buClr>
                <a:schemeClr val="dk1"/>
              </a:buClr>
              <a:buSzPts val="2400"/>
              <a:buChar char="•"/>
              <a:defRPr/>
            </a:lvl9pPr>
          </a:lstStyle>
          <a:p>
            <a:endParaRPr/>
          </a:p>
        </p:txBody>
      </p:sp>
      <p:sp>
        <p:nvSpPr>
          <p:cNvPr id="190" name="Google Shape;190;p28"/>
          <p:cNvSpPr txBox="1">
            <a:spLocks noGrp="1"/>
          </p:cNvSpPr>
          <p:nvPr>
            <p:ph type="body" idx="5"/>
          </p:nvPr>
        </p:nvSpPr>
        <p:spPr>
          <a:xfrm>
            <a:off x="255988" y="319789"/>
            <a:ext cx="8615808" cy="485212"/>
          </a:xfrm>
          <a:prstGeom prst="rect">
            <a:avLst/>
          </a:prstGeom>
          <a:noFill/>
          <a:ln>
            <a:noFill/>
          </a:ln>
        </p:spPr>
        <p:txBody>
          <a:bodyPr spcFirstLastPara="1" wrap="square" lIns="121975" tIns="60975" rIns="121975" bIns="60975" anchor="b" anchorCtr="0">
            <a:noAutofit/>
          </a:bodyPr>
          <a:lstStyle>
            <a:lvl1pPr marL="300335" lvl="0" indent="-150167" algn="l" rtl="0">
              <a:lnSpc>
                <a:spcPct val="90000"/>
              </a:lnSpc>
              <a:spcBef>
                <a:spcPts val="854"/>
              </a:spcBef>
              <a:spcAft>
                <a:spcPts val="0"/>
              </a:spcAft>
              <a:buClr>
                <a:srgbClr val="FFFFFF"/>
              </a:buClr>
              <a:buSzPts val="3700"/>
              <a:buNone/>
              <a:defRPr sz="2431" b="1">
                <a:solidFill>
                  <a:srgbClr val="FFFFFF"/>
                </a:solidFill>
                <a:latin typeface="Verdana"/>
                <a:ea typeface="Verdana"/>
                <a:cs typeface="Verdana"/>
                <a:sym typeface="Verdana"/>
              </a:defRPr>
            </a:lvl1pPr>
            <a:lvl2pPr marL="600669" lvl="1" indent="-250279" algn="l" rtl="0">
              <a:lnSpc>
                <a:spcPct val="90000"/>
              </a:lnSpc>
              <a:spcBef>
                <a:spcPts val="460"/>
              </a:spcBef>
              <a:spcAft>
                <a:spcPts val="0"/>
              </a:spcAft>
              <a:buClr>
                <a:srgbClr val="3E3C3B"/>
              </a:buClr>
              <a:buSzPts val="2400"/>
              <a:buChar char="•"/>
              <a:defRPr/>
            </a:lvl2pPr>
            <a:lvl3pPr marL="901004" lvl="2" indent="-250279" algn="l" rtl="0">
              <a:lnSpc>
                <a:spcPct val="90000"/>
              </a:lnSpc>
              <a:spcBef>
                <a:spcPts val="460"/>
              </a:spcBef>
              <a:spcAft>
                <a:spcPts val="0"/>
              </a:spcAft>
              <a:buClr>
                <a:srgbClr val="3E3C3B"/>
              </a:buClr>
              <a:buSzPts val="2400"/>
              <a:buChar char="•"/>
              <a:defRPr/>
            </a:lvl3pPr>
            <a:lvl4pPr marL="1201339" lvl="3" indent="-250279" algn="l" rtl="0">
              <a:lnSpc>
                <a:spcPct val="90000"/>
              </a:lnSpc>
              <a:spcBef>
                <a:spcPts val="460"/>
              </a:spcBef>
              <a:spcAft>
                <a:spcPts val="0"/>
              </a:spcAft>
              <a:buClr>
                <a:srgbClr val="3E3C3B"/>
              </a:buClr>
              <a:buSzPts val="2400"/>
              <a:buChar char="•"/>
              <a:defRPr/>
            </a:lvl4pPr>
            <a:lvl5pPr marL="1501673" lvl="4" indent="-250279" algn="l" rtl="0">
              <a:lnSpc>
                <a:spcPct val="90000"/>
              </a:lnSpc>
              <a:spcBef>
                <a:spcPts val="460"/>
              </a:spcBef>
              <a:spcAft>
                <a:spcPts val="0"/>
              </a:spcAft>
              <a:buClr>
                <a:srgbClr val="3E3C3B"/>
              </a:buClr>
              <a:buSzPts val="2400"/>
              <a:buChar char="•"/>
              <a:defRPr/>
            </a:lvl5pPr>
            <a:lvl6pPr marL="1802008" lvl="5" indent="-250279" algn="l" rtl="0">
              <a:lnSpc>
                <a:spcPct val="90000"/>
              </a:lnSpc>
              <a:spcBef>
                <a:spcPts val="460"/>
              </a:spcBef>
              <a:spcAft>
                <a:spcPts val="0"/>
              </a:spcAft>
              <a:buClr>
                <a:schemeClr val="dk1"/>
              </a:buClr>
              <a:buSzPts val="2400"/>
              <a:buChar char="•"/>
              <a:defRPr/>
            </a:lvl6pPr>
            <a:lvl7pPr marL="2102343" lvl="6" indent="-250279" algn="l" rtl="0">
              <a:lnSpc>
                <a:spcPct val="90000"/>
              </a:lnSpc>
              <a:spcBef>
                <a:spcPts val="460"/>
              </a:spcBef>
              <a:spcAft>
                <a:spcPts val="0"/>
              </a:spcAft>
              <a:buClr>
                <a:schemeClr val="dk1"/>
              </a:buClr>
              <a:buSzPts val="2400"/>
              <a:buChar char="•"/>
              <a:defRPr/>
            </a:lvl7pPr>
            <a:lvl8pPr marL="2402677" lvl="7" indent="-250279" algn="l" rtl="0">
              <a:lnSpc>
                <a:spcPct val="90000"/>
              </a:lnSpc>
              <a:spcBef>
                <a:spcPts val="460"/>
              </a:spcBef>
              <a:spcAft>
                <a:spcPts val="0"/>
              </a:spcAft>
              <a:buClr>
                <a:schemeClr val="dk1"/>
              </a:buClr>
              <a:buSzPts val="2400"/>
              <a:buChar char="•"/>
              <a:defRPr/>
            </a:lvl8pPr>
            <a:lvl9pPr marL="2703012" lvl="8" indent="-250279" algn="l" rtl="0">
              <a:lnSpc>
                <a:spcPct val="90000"/>
              </a:lnSpc>
              <a:spcBef>
                <a:spcPts val="460"/>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2473459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30" y="1087395"/>
            <a:ext cx="10019270" cy="481913"/>
          </a:xfrm>
        </p:spPr>
        <p:txBody>
          <a:bodyPr>
            <a:normAutofit/>
          </a:bodyPr>
          <a:lstStyle>
            <a:lvl1pPr>
              <a:defRPr sz="2500" b="1" i="0" baseline="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p:nvPr>
        </p:nvSpPr>
        <p:spPr>
          <a:xfrm>
            <a:off x="1334530" y="1825625"/>
            <a:ext cx="10019270" cy="4351338"/>
          </a:xfrm>
        </p:spPr>
        <p:txBody>
          <a:bodyPr>
            <a:normAutofit/>
          </a:bodyPr>
          <a:lstStyle>
            <a:lvl1pPr>
              <a:defRPr sz="2400" baseline="0">
                <a:solidFill>
                  <a:schemeClr val="tx1"/>
                </a:solidFill>
              </a:defRPr>
            </a:lvl1pPr>
          </a:lstStyle>
          <a:p>
            <a:pPr lvl="0"/>
            <a:r>
              <a:rPr lang="en-GB" dirty="0"/>
              <a:t>Click to edit Master text styles</a:t>
            </a:r>
          </a:p>
        </p:txBody>
      </p:sp>
    </p:spTree>
    <p:extLst>
      <p:ext uri="{BB962C8B-B14F-4D97-AF65-F5344CB8AC3E}">
        <p14:creationId xmlns:p14="http://schemas.microsoft.com/office/powerpoint/2010/main" val="41586132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30" y="1087395"/>
            <a:ext cx="10019270" cy="481913"/>
          </a:xfrm>
        </p:spPr>
        <p:txBody>
          <a:bodyPr>
            <a:normAutofit/>
          </a:bodyPr>
          <a:lstStyle>
            <a:lvl1pPr>
              <a:defRPr sz="2500" b="1" i="0" baseline="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p:nvPr>
        </p:nvSpPr>
        <p:spPr>
          <a:xfrm>
            <a:off x="1334530" y="1825625"/>
            <a:ext cx="10019270" cy="4351338"/>
          </a:xfrm>
        </p:spPr>
        <p:txBody>
          <a:bodyPr>
            <a:normAutofit/>
          </a:bodyPr>
          <a:lstStyle>
            <a:lvl1pPr>
              <a:defRPr sz="2400" baseline="0">
                <a:solidFill>
                  <a:schemeClr val="tx1"/>
                </a:solidFill>
              </a:defRPr>
            </a:lvl1pPr>
          </a:lstStyle>
          <a:p>
            <a:pPr lvl="0"/>
            <a:r>
              <a:rPr lang="en-GB" dirty="0"/>
              <a:t>Click to edit Master text styles</a:t>
            </a:r>
          </a:p>
        </p:txBody>
      </p:sp>
    </p:spTree>
    <p:extLst>
      <p:ext uri="{BB962C8B-B14F-4D97-AF65-F5344CB8AC3E}">
        <p14:creationId xmlns:p14="http://schemas.microsoft.com/office/powerpoint/2010/main" val="271535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D0E40-B734-5C4F-A779-8A1C3D884474}"/>
              </a:ext>
            </a:extLst>
          </p:cNvPr>
          <p:cNvSpPr>
            <a:spLocks noGrp="1"/>
          </p:cNvSpPr>
          <p:nvPr>
            <p:ph type="ctrTitle"/>
          </p:nvPr>
        </p:nvSpPr>
        <p:spPr>
          <a:xfrm>
            <a:off x="1524000" y="1122363"/>
            <a:ext cx="4572000" cy="477837"/>
          </a:xfrm>
        </p:spPr>
        <p:txBody>
          <a:bodyPr anchor="b">
            <a:normAutofit/>
          </a:bodyPr>
          <a:lstStyle>
            <a:lvl1pPr algn="ctr">
              <a:defRPr sz="2500" b="1" i="0" baseline="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422650CF-D129-0944-B1B7-9BD9CBDEA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286121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A6A69-57F2-4925-9AF2-88741EBCDD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15F8920-79D4-4CD6-B3BA-19C0F1BE7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C793982-287D-4669-BC5D-82A8C76619CB}"/>
              </a:ext>
            </a:extLst>
          </p:cNvPr>
          <p:cNvSpPr>
            <a:spLocks noGrp="1"/>
          </p:cNvSpPr>
          <p:nvPr>
            <p:ph type="dt" sz="half" idx="10"/>
          </p:nvPr>
        </p:nvSpPr>
        <p:spPr/>
        <p:txBody>
          <a:bodyPr/>
          <a:lstStyle/>
          <a:p>
            <a:fld id="{68090292-BC1F-4678-91F0-14E884E1632B}" type="datetimeFigureOut">
              <a:rPr lang="en-ZA" smtClean="0"/>
              <a:t>2022/06/01</a:t>
            </a:fld>
            <a:endParaRPr lang="en-ZA" dirty="0"/>
          </a:p>
        </p:txBody>
      </p:sp>
      <p:sp>
        <p:nvSpPr>
          <p:cNvPr id="5" name="Footer Placeholder 4">
            <a:extLst>
              <a:ext uri="{FF2B5EF4-FFF2-40B4-BE49-F238E27FC236}">
                <a16:creationId xmlns:a16="http://schemas.microsoft.com/office/drawing/2014/main" id="{E4F46520-AFE2-4916-A9A9-6C7BC181F9BE}"/>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BF7FC948-CA40-490B-BE9B-A3337B8520BD}"/>
              </a:ext>
            </a:extLst>
          </p:cNvPr>
          <p:cNvSpPr>
            <a:spLocks noGrp="1"/>
          </p:cNvSpPr>
          <p:nvPr>
            <p:ph type="sldNum" sz="quarter" idx="12"/>
          </p:nvPr>
        </p:nvSpPr>
        <p:spPr/>
        <p:txBody>
          <a:bodyPr/>
          <a:lstStyle/>
          <a:p>
            <a:fld id="{DC32E1F1-1AE0-4D45-BB67-FD106D8CEBA7}" type="slidenum">
              <a:rPr lang="en-ZA" smtClean="0"/>
              <a:t>‹#›</a:t>
            </a:fld>
            <a:endParaRPr lang="en-ZA" dirty="0"/>
          </a:p>
        </p:txBody>
      </p:sp>
    </p:spTree>
    <p:extLst>
      <p:ext uri="{BB962C8B-B14F-4D97-AF65-F5344CB8AC3E}">
        <p14:creationId xmlns:p14="http://schemas.microsoft.com/office/powerpoint/2010/main" val="1012254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hart without Text">
  <p:cSld name="Chart without Text">
    <p:spTree>
      <p:nvGrpSpPr>
        <p:cNvPr id="1" name="Shape 160"/>
        <p:cNvGrpSpPr/>
        <p:nvPr/>
      </p:nvGrpSpPr>
      <p:grpSpPr>
        <a:xfrm>
          <a:off x="0" y="0"/>
          <a:ext cx="0" cy="0"/>
          <a:chOff x="0" y="0"/>
          <a:chExt cx="0" cy="0"/>
        </a:xfrm>
      </p:grpSpPr>
      <p:sp>
        <p:nvSpPr>
          <p:cNvPr id="161" name="Google Shape;161;p23"/>
          <p:cNvSpPr>
            <a:spLocks noGrp="1"/>
          </p:cNvSpPr>
          <p:nvPr>
            <p:ph type="chart" idx="2"/>
          </p:nvPr>
        </p:nvSpPr>
        <p:spPr>
          <a:xfrm>
            <a:off x="457220" y="1727299"/>
            <a:ext cx="11328887" cy="4686569"/>
          </a:xfrm>
          <a:prstGeom prst="rect">
            <a:avLst/>
          </a:prstGeom>
          <a:noFill/>
          <a:ln>
            <a:noFill/>
          </a:ln>
        </p:spPr>
        <p:txBody>
          <a:bodyPr spcFirstLastPara="1" wrap="square" lIns="121975" tIns="60975" rIns="121975" bIns="60975" anchor="t" anchorCtr="0">
            <a:noAutofit/>
          </a:bodyPr>
          <a:lstStyle>
            <a:lvl1pPr marR="0" lvl="0" algn="l" rtl="0">
              <a:lnSpc>
                <a:spcPct val="90000"/>
              </a:lnSpc>
              <a:spcBef>
                <a:spcPts val="854"/>
              </a:spcBef>
              <a:spcAft>
                <a:spcPts val="0"/>
              </a:spcAft>
              <a:buClr>
                <a:srgbClr val="3E3C3B"/>
              </a:buClr>
              <a:buSzPts val="2100"/>
              <a:buFont typeface="Arial"/>
              <a:buNone/>
              <a:defRPr sz="1379" b="0" i="0" u="none" strike="noStrike" cap="none">
                <a:solidFill>
                  <a:srgbClr val="3E3C3B"/>
                </a:solidFill>
                <a:latin typeface="Georgia"/>
                <a:ea typeface="Georgia"/>
                <a:cs typeface="Georgia"/>
                <a:sym typeface="Georgia"/>
              </a:defRPr>
            </a:lvl1pPr>
            <a:lvl2pPr marR="0" lvl="1"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2pPr>
            <a:lvl3pPr marR="0" lvl="2"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3pPr>
            <a:lvl4pPr marR="0" lvl="3"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4pPr>
            <a:lvl5pPr marR="0" lvl="4"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5pPr>
            <a:lvl6pPr marR="0" lvl="5"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6pPr>
            <a:lvl7pPr marR="0" lvl="6"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7pPr>
            <a:lvl8pPr marR="0" lvl="7"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8pPr>
            <a:lvl9pPr marR="0" lvl="8"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40287355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09B6A-9577-47DF-B817-0CD599CFE61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7D3076E-DC4F-4857-906F-241E755488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99FD0A0-3246-4B64-B2ED-73A5D132F2CA}"/>
              </a:ext>
            </a:extLst>
          </p:cNvPr>
          <p:cNvSpPr>
            <a:spLocks noGrp="1"/>
          </p:cNvSpPr>
          <p:nvPr>
            <p:ph type="dt" sz="half" idx="10"/>
          </p:nvPr>
        </p:nvSpPr>
        <p:spPr/>
        <p:txBody>
          <a:bodyPr/>
          <a:lstStyle/>
          <a:p>
            <a:fld id="{68090292-BC1F-4678-91F0-14E884E1632B}" type="datetimeFigureOut">
              <a:rPr lang="en-ZA" smtClean="0"/>
              <a:t>2022/06/01</a:t>
            </a:fld>
            <a:endParaRPr lang="en-ZA" dirty="0"/>
          </a:p>
        </p:txBody>
      </p:sp>
      <p:sp>
        <p:nvSpPr>
          <p:cNvPr id="5" name="Footer Placeholder 4">
            <a:extLst>
              <a:ext uri="{FF2B5EF4-FFF2-40B4-BE49-F238E27FC236}">
                <a16:creationId xmlns:a16="http://schemas.microsoft.com/office/drawing/2014/main" id="{58CF99B0-B069-4801-ACF6-253E04CAF958}"/>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2810588B-8E63-4EED-B9AC-5BB8D8EF440F}"/>
              </a:ext>
            </a:extLst>
          </p:cNvPr>
          <p:cNvSpPr>
            <a:spLocks noGrp="1"/>
          </p:cNvSpPr>
          <p:nvPr>
            <p:ph type="sldNum" sz="quarter" idx="12"/>
          </p:nvPr>
        </p:nvSpPr>
        <p:spPr/>
        <p:txBody>
          <a:bodyPr/>
          <a:lstStyle/>
          <a:p>
            <a:fld id="{DC32E1F1-1AE0-4D45-BB67-FD106D8CEBA7}" type="slidenum">
              <a:rPr lang="en-ZA" smtClean="0"/>
              <a:t>‹#›</a:t>
            </a:fld>
            <a:endParaRPr lang="en-ZA" dirty="0"/>
          </a:p>
        </p:txBody>
      </p:sp>
    </p:spTree>
    <p:extLst>
      <p:ext uri="{BB962C8B-B14F-4D97-AF65-F5344CB8AC3E}">
        <p14:creationId xmlns:p14="http://schemas.microsoft.com/office/powerpoint/2010/main" val="3808403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826E1-2E97-48BA-98D7-FFD365DD26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E0F0537-7668-4022-A279-01C1D21067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9BEED9-02B3-4549-A936-DD3CE0EE9A27}"/>
              </a:ext>
            </a:extLst>
          </p:cNvPr>
          <p:cNvSpPr>
            <a:spLocks noGrp="1"/>
          </p:cNvSpPr>
          <p:nvPr>
            <p:ph type="dt" sz="half" idx="10"/>
          </p:nvPr>
        </p:nvSpPr>
        <p:spPr/>
        <p:txBody>
          <a:bodyPr/>
          <a:lstStyle/>
          <a:p>
            <a:fld id="{68090292-BC1F-4678-91F0-14E884E1632B}" type="datetimeFigureOut">
              <a:rPr lang="en-ZA" smtClean="0"/>
              <a:t>2022/06/01</a:t>
            </a:fld>
            <a:endParaRPr lang="en-ZA" dirty="0"/>
          </a:p>
        </p:txBody>
      </p:sp>
      <p:sp>
        <p:nvSpPr>
          <p:cNvPr id="5" name="Footer Placeholder 4">
            <a:extLst>
              <a:ext uri="{FF2B5EF4-FFF2-40B4-BE49-F238E27FC236}">
                <a16:creationId xmlns:a16="http://schemas.microsoft.com/office/drawing/2014/main" id="{4A7F6737-9C97-4493-9925-F80DFA2FB350}"/>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14398300-1DC1-4D24-A239-A9E876CFC128}"/>
              </a:ext>
            </a:extLst>
          </p:cNvPr>
          <p:cNvSpPr>
            <a:spLocks noGrp="1"/>
          </p:cNvSpPr>
          <p:nvPr>
            <p:ph type="sldNum" sz="quarter" idx="12"/>
          </p:nvPr>
        </p:nvSpPr>
        <p:spPr/>
        <p:txBody>
          <a:bodyPr/>
          <a:lstStyle/>
          <a:p>
            <a:fld id="{DC32E1F1-1AE0-4D45-BB67-FD106D8CEBA7}" type="slidenum">
              <a:rPr lang="en-ZA" smtClean="0"/>
              <a:t>‹#›</a:t>
            </a:fld>
            <a:endParaRPr lang="en-ZA" dirty="0"/>
          </a:p>
        </p:txBody>
      </p:sp>
    </p:spTree>
    <p:extLst>
      <p:ext uri="{BB962C8B-B14F-4D97-AF65-F5344CB8AC3E}">
        <p14:creationId xmlns:p14="http://schemas.microsoft.com/office/powerpoint/2010/main" val="2237028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B24D-BF82-4A79-B239-864B8E9361EB}"/>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FBD0CD7E-2DCD-414E-8EDE-0AA944314E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092748C0-9082-4054-900F-122C78A973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49FE3AF4-2BF8-4797-AB9F-0E183FD3BD01}"/>
              </a:ext>
            </a:extLst>
          </p:cNvPr>
          <p:cNvSpPr>
            <a:spLocks noGrp="1"/>
          </p:cNvSpPr>
          <p:nvPr>
            <p:ph type="dt" sz="half" idx="10"/>
          </p:nvPr>
        </p:nvSpPr>
        <p:spPr/>
        <p:txBody>
          <a:bodyPr/>
          <a:lstStyle/>
          <a:p>
            <a:fld id="{68090292-BC1F-4678-91F0-14E884E1632B}" type="datetimeFigureOut">
              <a:rPr lang="en-ZA" smtClean="0"/>
              <a:t>2022/06/01</a:t>
            </a:fld>
            <a:endParaRPr lang="en-ZA" dirty="0"/>
          </a:p>
        </p:txBody>
      </p:sp>
      <p:sp>
        <p:nvSpPr>
          <p:cNvPr id="6" name="Footer Placeholder 5">
            <a:extLst>
              <a:ext uri="{FF2B5EF4-FFF2-40B4-BE49-F238E27FC236}">
                <a16:creationId xmlns:a16="http://schemas.microsoft.com/office/drawing/2014/main" id="{39B65006-3343-4ED8-963A-1F20D63F600A}"/>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ACA47497-DE7F-4A0C-B3A9-69A5119007D5}"/>
              </a:ext>
            </a:extLst>
          </p:cNvPr>
          <p:cNvSpPr>
            <a:spLocks noGrp="1"/>
          </p:cNvSpPr>
          <p:nvPr>
            <p:ph type="sldNum" sz="quarter" idx="12"/>
          </p:nvPr>
        </p:nvSpPr>
        <p:spPr/>
        <p:txBody>
          <a:bodyPr/>
          <a:lstStyle/>
          <a:p>
            <a:fld id="{DC32E1F1-1AE0-4D45-BB67-FD106D8CEBA7}" type="slidenum">
              <a:rPr lang="en-ZA" smtClean="0"/>
              <a:t>‹#›</a:t>
            </a:fld>
            <a:endParaRPr lang="en-ZA" dirty="0"/>
          </a:p>
        </p:txBody>
      </p:sp>
    </p:spTree>
    <p:extLst>
      <p:ext uri="{BB962C8B-B14F-4D97-AF65-F5344CB8AC3E}">
        <p14:creationId xmlns:p14="http://schemas.microsoft.com/office/powerpoint/2010/main" val="31200063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9D53-0C26-4EE5-93A3-DD9FDEA7C401}"/>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79642B1-58CB-447E-887B-8B885F52A5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76CEBDC-E85F-40BC-B7C7-46C9933AEA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65247A81-1C35-47DD-A6C4-358FB3A544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A06C250-F390-4C0F-B309-43864B70C86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AEDE26D2-D5D1-493A-83D3-4ABA53F11A72}"/>
              </a:ext>
            </a:extLst>
          </p:cNvPr>
          <p:cNvSpPr>
            <a:spLocks noGrp="1"/>
          </p:cNvSpPr>
          <p:nvPr>
            <p:ph type="dt" sz="half" idx="10"/>
          </p:nvPr>
        </p:nvSpPr>
        <p:spPr/>
        <p:txBody>
          <a:bodyPr/>
          <a:lstStyle/>
          <a:p>
            <a:fld id="{68090292-BC1F-4678-91F0-14E884E1632B}" type="datetimeFigureOut">
              <a:rPr lang="en-ZA" smtClean="0"/>
              <a:t>2022/06/01</a:t>
            </a:fld>
            <a:endParaRPr lang="en-ZA" dirty="0"/>
          </a:p>
        </p:txBody>
      </p:sp>
      <p:sp>
        <p:nvSpPr>
          <p:cNvPr id="8" name="Footer Placeholder 7">
            <a:extLst>
              <a:ext uri="{FF2B5EF4-FFF2-40B4-BE49-F238E27FC236}">
                <a16:creationId xmlns:a16="http://schemas.microsoft.com/office/drawing/2014/main" id="{03A4836C-0FB2-4303-8C5A-3D288F1FBBCD}"/>
              </a:ext>
            </a:extLst>
          </p:cNvPr>
          <p:cNvSpPr>
            <a:spLocks noGrp="1"/>
          </p:cNvSpPr>
          <p:nvPr>
            <p:ph type="ftr" sz="quarter" idx="11"/>
          </p:nvPr>
        </p:nvSpPr>
        <p:spPr/>
        <p:txBody>
          <a:bodyPr/>
          <a:lstStyle/>
          <a:p>
            <a:endParaRPr lang="en-ZA" dirty="0"/>
          </a:p>
        </p:txBody>
      </p:sp>
      <p:sp>
        <p:nvSpPr>
          <p:cNvPr id="9" name="Slide Number Placeholder 8">
            <a:extLst>
              <a:ext uri="{FF2B5EF4-FFF2-40B4-BE49-F238E27FC236}">
                <a16:creationId xmlns:a16="http://schemas.microsoft.com/office/drawing/2014/main" id="{C84135EC-C952-489F-886E-1F20516A0719}"/>
              </a:ext>
            </a:extLst>
          </p:cNvPr>
          <p:cNvSpPr>
            <a:spLocks noGrp="1"/>
          </p:cNvSpPr>
          <p:nvPr>
            <p:ph type="sldNum" sz="quarter" idx="12"/>
          </p:nvPr>
        </p:nvSpPr>
        <p:spPr/>
        <p:txBody>
          <a:bodyPr/>
          <a:lstStyle/>
          <a:p>
            <a:fld id="{DC32E1F1-1AE0-4D45-BB67-FD106D8CEBA7}" type="slidenum">
              <a:rPr lang="en-ZA" smtClean="0"/>
              <a:t>‹#›</a:t>
            </a:fld>
            <a:endParaRPr lang="en-ZA" dirty="0"/>
          </a:p>
        </p:txBody>
      </p:sp>
    </p:spTree>
    <p:extLst>
      <p:ext uri="{BB962C8B-B14F-4D97-AF65-F5344CB8AC3E}">
        <p14:creationId xmlns:p14="http://schemas.microsoft.com/office/powerpoint/2010/main" val="1592039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0B10-2457-4F66-85BA-08029C402488}"/>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FDB06C42-A85D-469D-8AFD-2D5578BCF8B0}"/>
              </a:ext>
            </a:extLst>
          </p:cNvPr>
          <p:cNvSpPr>
            <a:spLocks noGrp="1"/>
          </p:cNvSpPr>
          <p:nvPr>
            <p:ph type="dt" sz="half" idx="10"/>
          </p:nvPr>
        </p:nvSpPr>
        <p:spPr/>
        <p:txBody>
          <a:bodyPr/>
          <a:lstStyle/>
          <a:p>
            <a:fld id="{68090292-BC1F-4678-91F0-14E884E1632B}" type="datetimeFigureOut">
              <a:rPr lang="en-ZA" smtClean="0"/>
              <a:t>2022/06/01</a:t>
            </a:fld>
            <a:endParaRPr lang="en-ZA" dirty="0"/>
          </a:p>
        </p:txBody>
      </p:sp>
      <p:sp>
        <p:nvSpPr>
          <p:cNvPr id="4" name="Footer Placeholder 3">
            <a:extLst>
              <a:ext uri="{FF2B5EF4-FFF2-40B4-BE49-F238E27FC236}">
                <a16:creationId xmlns:a16="http://schemas.microsoft.com/office/drawing/2014/main" id="{6D03A073-B15D-4C00-8181-3C34D07CC067}"/>
              </a:ext>
            </a:extLst>
          </p:cNvPr>
          <p:cNvSpPr>
            <a:spLocks noGrp="1"/>
          </p:cNvSpPr>
          <p:nvPr>
            <p:ph type="ftr" sz="quarter" idx="11"/>
          </p:nvPr>
        </p:nvSpPr>
        <p:spPr/>
        <p:txBody>
          <a:bodyPr/>
          <a:lstStyle/>
          <a:p>
            <a:endParaRPr lang="en-ZA" dirty="0"/>
          </a:p>
        </p:txBody>
      </p:sp>
      <p:sp>
        <p:nvSpPr>
          <p:cNvPr id="5" name="Slide Number Placeholder 4">
            <a:extLst>
              <a:ext uri="{FF2B5EF4-FFF2-40B4-BE49-F238E27FC236}">
                <a16:creationId xmlns:a16="http://schemas.microsoft.com/office/drawing/2014/main" id="{B35103DB-BCE1-466D-9CA7-49980CDB45F7}"/>
              </a:ext>
            </a:extLst>
          </p:cNvPr>
          <p:cNvSpPr>
            <a:spLocks noGrp="1"/>
          </p:cNvSpPr>
          <p:nvPr>
            <p:ph type="sldNum" sz="quarter" idx="12"/>
          </p:nvPr>
        </p:nvSpPr>
        <p:spPr/>
        <p:txBody>
          <a:bodyPr/>
          <a:lstStyle/>
          <a:p>
            <a:fld id="{DC32E1F1-1AE0-4D45-BB67-FD106D8CEBA7}" type="slidenum">
              <a:rPr lang="en-ZA" smtClean="0"/>
              <a:t>‹#›</a:t>
            </a:fld>
            <a:endParaRPr lang="en-ZA" dirty="0"/>
          </a:p>
        </p:txBody>
      </p:sp>
    </p:spTree>
    <p:extLst>
      <p:ext uri="{BB962C8B-B14F-4D97-AF65-F5344CB8AC3E}">
        <p14:creationId xmlns:p14="http://schemas.microsoft.com/office/powerpoint/2010/main" val="2005010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D2D0C3-A378-4F0B-8D88-FC1B6C6DB145}"/>
              </a:ext>
            </a:extLst>
          </p:cNvPr>
          <p:cNvSpPr>
            <a:spLocks noGrp="1"/>
          </p:cNvSpPr>
          <p:nvPr>
            <p:ph type="dt" sz="half" idx="10"/>
          </p:nvPr>
        </p:nvSpPr>
        <p:spPr/>
        <p:txBody>
          <a:bodyPr/>
          <a:lstStyle/>
          <a:p>
            <a:fld id="{68090292-BC1F-4678-91F0-14E884E1632B}" type="datetimeFigureOut">
              <a:rPr lang="en-ZA" smtClean="0"/>
              <a:t>2022/06/01</a:t>
            </a:fld>
            <a:endParaRPr lang="en-ZA" dirty="0"/>
          </a:p>
        </p:txBody>
      </p:sp>
      <p:sp>
        <p:nvSpPr>
          <p:cNvPr id="3" name="Footer Placeholder 2">
            <a:extLst>
              <a:ext uri="{FF2B5EF4-FFF2-40B4-BE49-F238E27FC236}">
                <a16:creationId xmlns:a16="http://schemas.microsoft.com/office/drawing/2014/main" id="{63D03E53-3422-4081-A050-C6389B42D667}"/>
              </a:ext>
            </a:extLst>
          </p:cNvPr>
          <p:cNvSpPr>
            <a:spLocks noGrp="1"/>
          </p:cNvSpPr>
          <p:nvPr>
            <p:ph type="ftr" sz="quarter" idx="11"/>
          </p:nvPr>
        </p:nvSpPr>
        <p:spPr/>
        <p:txBody>
          <a:bodyPr/>
          <a:lstStyle/>
          <a:p>
            <a:endParaRPr lang="en-ZA" dirty="0"/>
          </a:p>
        </p:txBody>
      </p:sp>
      <p:sp>
        <p:nvSpPr>
          <p:cNvPr id="4" name="Slide Number Placeholder 3">
            <a:extLst>
              <a:ext uri="{FF2B5EF4-FFF2-40B4-BE49-F238E27FC236}">
                <a16:creationId xmlns:a16="http://schemas.microsoft.com/office/drawing/2014/main" id="{3D1873C2-7B19-4191-8233-E5C967BAA139}"/>
              </a:ext>
            </a:extLst>
          </p:cNvPr>
          <p:cNvSpPr>
            <a:spLocks noGrp="1"/>
          </p:cNvSpPr>
          <p:nvPr>
            <p:ph type="sldNum" sz="quarter" idx="12"/>
          </p:nvPr>
        </p:nvSpPr>
        <p:spPr/>
        <p:txBody>
          <a:bodyPr/>
          <a:lstStyle/>
          <a:p>
            <a:fld id="{DC32E1F1-1AE0-4D45-BB67-FD106D8CEBA7}" type="slidenum">
              <a:rPr lang="en-ZA" smtClean="0"/>
              <a:t>‹#›</a:t>
            </a:fld>
            <a:endParaRPr lang="en-ZA" dirty="0"/>
          </a:p>
        </p:txBody>
      </p:sp>
    </p:spTree>
    <p:extLst>
      <p:ext uri="{BB962C8B-B14F-4D97-AF65-F5344CB8AC3E}">
        <p14:creationId xmlns:p14="http://schemas.microsoft.com/office/powerpoint/2010/main" val="19227281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0E03B-C480-4B56-B744-1D5AAB3A8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BB6A5351-7C76-4D79-AC48-E0DB900037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B5096D0-80B5-4661-A8B3-2126B0799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01CA9D-BA02-4AA7-9BA5-2BB087963167}"/>
              </a:ext>
            </a:extLst>
          </p:cNvPr>
          <p:cNvSpPr>
            <a:spLocks noGrp="1"/>
          </p:cNvSpPr>
          <p:nvPr>
            <p:ph type="dt" sz="half" idx="10"/>
          </p:nvPr>
        </p:nvSpPr>
        <p:spPr/>
        <p:txBody>
          <a:bodyPr/>
          <a:lstStyle/>
          <a:p>
            <a:fld id="{68090292-BC1F-4678-91F0-14E884E1632B}" type="datetimeFigureOut">
              <a:rPr lang="en-ZA" smtClean="0"/>
              <a:t>2022/06/01</a:t>
            </a:fld>
            <a:endParaRPr lang="en-ZA" dirty="0"/>
          </a:p>
        </p:txBody>
      </p:sp>
      <p:sp>
        <p:nvSpPr>
          <p:cNvPr id="6" name="Footer Placeholder 5">
            <a:extLst>
              <a:ext uri="{FF2B5EF4-FFF2-40B4-BE49-F238E27FC236}">
                <a16:creationId xmlns:a16="http://schemas.microsoft.com/office/drawing/2014/main" id="{1A4B7E43-3C7F-4BE5-9338-FC0E99426BE4}"/>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8BD5EBB1-0D4B-4F5B-A5D2-4E9E186DE8C7}"/>
              </a:ext>
            </a:extLst>
          </p:cNvPr>
          <p:cNvSpPr>
            <a:spLocks noGrp="1"/>
          </p:cNvSpPr>
          <p:nvPr>
            <p:ph type="sldNum" sz="quarter" idx="12"/>
          </p:nvPr>
        </p:nvSpPr>
        <p:spPr/>
        <p:txBody>
          <a:bodyPr/>
          <a:lstStyle/>
          <a:p>
            <a:fld id="{DC32E1F1-1AE0-4D45-BB67-FD106D8CEBA7}" type="slidenum">
              <a:rPr lang="en-ZA" smtClean="0"/>
              <a:t>‹#›</a:t>
            </a:fld>
            <a:endParaRPr lang="en-ZA" dirty="0"/>
          </a:p>
        </p:txBody>
      </p:sp>
    </p:spTree>
    <p:extLst>
      <p:ext uri="{BB962C8B-B14F-4D97-AF65-F5344CB8AC3E}">
        <p14:creationId xmlns:p14="http://schemas.microsoft.com/office/powerpoint/2010/main" val="3631358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2CE8D-0C31-45B6-9252-8D9878880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BF3BE22-CDDB-46BD-BB35-62F7FECBD6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D35E7658-025D-432B-BED8-2FEB35A4D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F7E6C8-7EA1-470E-9F8C-86B6ACEBC36B}"/>
              </a:ext>
            </a:extLst>
          </p:cNvPr>
          <p:cNvSpPr>
            <a:spLocks noGrp="1"/>
          </p:cNvSpPr>
          <p:nvPr>
            <p:ph type="dt" sz="half" idx="10"/>
          </p:nvPr>
        </p:nvSpPr>
        <p:spPr/>
        <p:txBody>
          <a:bodyPr/>
          <a:lstStyle/>
          <a:p>
            <a:fld id="{68090292-BC1F-4678-91F0-14E884E1632B}" type="datetimeFigureOut">
              <a:rPr lang="en-ZA" smtClean="0"/>
              <a:t>2022/06/01</a:t>
            </a:fld>
            <a:endParaRPr lang="en-ZA" dirty="0"/>
          </a:p>
        </p:txBody>
      </p:sp>
      <p:sp>
        <p:nvSpPr>
          <p:cNvPr id="6" name="Footer Placeholder 5">
            <a:extLst>
              <a:ext uri="{FF2B5EF4-FFF2-40B4-BE49-F238E27FC236}">
                <a16:creationId xmlns:a16="http://schemas.microsoft.com/office/drawing/2014/main" id="{32E79962-F1C3-42C7-B8D9-FE2FF964B591}"/>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2E9971E6-1166-437C-B4F9-11AFA6470E78}"/>
              </a:ext>
            </a:extLst>
          </p:cNvPr>
          <p:cNvSpPr>
            <a:spLocks noGrp="1"/>
          </p:cNvSpPr>
          <p:nvPr>
            <p:ph type="sldNum" sz="quarter" idx="12"/>
          </p:nvPr>
        </p:nvSpPr>
        <p:spPr/>
        <p:txBody>
          <a:bodyPr/>
          <a:lstStyle/>
          <a:p>
            <a:fld id="{DC32E1F1-1AE0-4D45-BB67-FD106D8CEBA7}" type="slidenum">
              <a:rPr lang="en-ZA" smtClean="0"/>
              <a:t>‹#›</a:t>
            </a:fld>
            <a:endParaRPr lang="en-ZA" dirty="0"/>
          </a:p>
        </p:txBody>
      </p:sp>
    </p:spTree>
    <p:extLst>
      <p:ext uri="{BB962C8B-B14F-4D97-AF65-F5344CB8AC3E}">
        <p14:creationId xmlns:p14="http://schemas.microsoft.com/office/powerpoint/2010/main" val="40558078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E8F2-ADE3-405A-81A4-662C3EAEEAE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1E3C66A-64F2-4A41-B691-08951B9899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9B44025-5DAD-42BF-8EF3-FA547D842718}"/>
              </a:ext>
            </a:extLst>
          </p:cNvPr>
          <p:cNvSpPr>
            <a:spLocks noGrp="1"/>
          </p:cNvSpPr>
          <p:nvPr>
            <p:ph type="dt" sz="half" idx="10"/>
          </p:nvPr>
        </p:nvSpPr>
        <p:spPr/>
        <p:txBody>
          <a:bodyPr/>
          <a:lstStyle/>
          <a:p>
            <a:fld id="{68090292-BC1F-4678-91F0-14E884E1632B}" type="datetimeFigureOut">
              <a:rPr lang="en-ZA" smtClean="0"/>
              <a:t>2022/06/01</a:t>
            </a:fld>
            <a:endParaRPr lang="en-ZA" dirty="0"/>
          </a:p>
        </p:txBody>
      </p:sp>
      <p:sp>
        <p:nvSpPr>
          <p:cNvPr id="5" name="Footer Placeholder 4">
            <a:extLst>
              <a:ext uri="{FF2B5EF4-FFF2-40B4-BE49-F238E27FC236}">
                <a16:creationId xmlns:a16="http://schemas.microsoft.com/office/drawing/2014/main" id="{987F81B8-3878-4FFA-A203-B7F7EE6A21C1}"/>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F469E248-DDE3-45CA-B479-7E70267F4EE9}"/>
              </a:ext>
            </a:extLst>
          </p:cNvPr>
          <p:cNvSpPr>
            <a:spLocks noGrp="1"/>
          </p:cNvSpPr>
          <p:nvPr>
            <p:ph type="sldNum" sz="quarter" idx="12"/>
          </p:nvPr>
        </p:nvSpPr>
        <p:spPr/>
        <p:txBody>
          <a:bodyPr/>
          <a:lstStyle/>
          <a:p>
            <a:fld id="{DC32E1F1-1AE0-4D45-BB67-FD106D8CEBA7}" type="slidenum">
              <a:rPr lang="en-ZA" smtClean="0"/>
              <a:t>‹#›</a:t>
            </a:fld>
            <a:endParaRPr lang="en-ZA" dirty="0"/>
          </a:p>
        </p:txBody>
      </p:sp>
    </p:spTree>
    <p:extLst>
      <p:ext uri="{BB962C8B-B14F-4D97-AF65-F5344CB8AC3E}">
        <p14:creationId xmlns:p14="http://schemas.microsoft.com/office/powerpoint/2010/main" val="2768561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C78FDD-459C-443E-B626-7F02686BF5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09D46A2-44C3-48E8-810A-5A51CAE6CF3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1A596FD-5014-4805-92EA-3371090065B5}"/>
              </a:ext>
            </a:extLst>
          </p:cNvPr>
          <p:cNvSpPr>
            <a:spLocks noGrp="1"/>
          </p:cNvSpPr>
          <p:nvPr>
            <p:ph type="dt" sz="half" idx="10"/>
          </p:nvPr>
        </p:nvSpPr>
        <p:spPr/>
        <p:txBody>
          <a:bodyPr/>
          <a:lstStyle/>
          <a:p>
            <a:fld id="{68090292-BC1F-4678-91F0-14E884E1632B}" type="datetimeFigureOut">
              <a:rPr lang="en-ZA" smtClean="0"/>
              <a:t>2022/06/01</a:t>
            </a:fld>
            <a:endParaRPr lang="en-ZA" dirty="0"/>
          </a:p>
        </p:txBody>
      </p:sp>
      <p:sp>
        <p:nvSpPr>
          <p:cNvPr id="5" name="Footer Placeholder 4">
            <a:extLst>
              <a:ext uri="{FF2B5EF4-FFF2-40B4-BE49-F238E27FC236}">
                <a16:creationId xmlns:a16="http://schemas.microsoft.com/office/drawing/2014/main" id="{529649D0-EC27-4507-BD97-E3D311A2B0CD}"/>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5019E95E-EECD-4CBF-A26C-3E25DF0CBC70}"/>
              </a:ext>
            </a:extLst>
          </p:cNvPr>
          <p:cNvSpPr>
            <a:spLocks noGrp="1"/>
          </p:cNvSpPr>
          <p:nvPr>
            <p:ph type="sldNum" sz="quarter" idx="12"/>
          </p:nvPr>
        </p:nvSpPr>
        <p:spPr/>
        <p:txBody>
          <a:bodyPr/>
          <a:lstStyle/>
          <a:p>
            <a:fld id="{DC32E1F1-1AE0-4D45-BB67-FD106D8CEBA7}" type="slidenum">
              <a:rPr lang="en-ZA" smtClean="0"/>
              <a:t>‹#›</a:t>
            </a:fld>
            <a:endParaRPr lang="en-ZA" dirty="0"/>
          </a:p>
        </p:txBody>
      </p:sp>
    </p:spTree>
    <p:extLst>
      <p:ext uri="{BB962C8B-B14F-4D97-AF65-F5344CB8AC3E}">
        <p14:creationId xmlns:p14="http://schemas.microsoft.com/office/powerpoint/2010/main" val="83579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Page">
  <p:cSld name="Title Page">
    <p:spTree>
      <p:nvGrpSpPr>
        <p:cNvPr id="1" name="Shape 11"/>
        <p:cNvGrpSpPr/>
        <p:nvPr/>
      </p:nvGrpSpPr>
      <p:grpSpPr>
        <a:xfrm>
          <a:off x="0" y="0"/>
          <a:ext cx="0" cy="0"/>
          <a:chOff x="0" y="0"/>
          <a:chExt cx="0" cy="0"/>
        </a:xfrm>
      </p:grpSpPr>
      <p:sp>
        <p:nvSpPr>
          <p:cNvPr id="12" name="Google Shape;12;p2"/>
          <p:cNvSpPr/>
          <p:nvPr/>
        </p:nvSpPr>
        <p:spPr>
          <a:xfrm>
            <a:off x="-304813" y="-101606"/>
            <a:ext cx="12497337" cy="6960088"/>
          </a:xfrm>
          <a:prstGeom prst="rect">
            <a:avLst/>
          </a:prstGeom>
          <a:solidFill>
            <a:schemeClr val="lt1"/>
          </a:solidFill>
          <a:ln>
            <a:noFill/>
          </a:ln>
        </p:spPr>
        <p:txBody>
          <a:bodyPr spcFirstLastPara="1" wrap="square" lIns="80146" tIns="40057" rIns="80146" bIns="40057" anchor="ctr" anchorCtr="0">
            <a:noAutofit/>
          </a:bodyPr>
          <a:lstStyle/>
          <a:p>
            <a:pPr marL="0" marR="0" lvl="0" indent="0" algn="ctr" rtl="0">
              <a:spcBef>
                <a:spcPts val="0"/>
              </a:spcBef>
              <a:spcAft>
                <a:spcPts val="0"/>
              </a:spcAft>
              <a:buClr>
                <a:schemeClr val="dk1"/>
              </a:buClr>
              <a:buSzPts val="2500"/>
              <a:buFont typeface="Calibri"/>
              <a:buNone/>
            </a:pPr>
            <a:endParaRPr sz="1642" b="0" i="0" u="none" strike="noStrike" cap="none" dirty="0">
              <a:solidFill>
                <a:schemeClr val="lt1"/>
              </a:solidFill>
              <a:latin typeface="Calibri"/>
              <a:ea typeface="Calibri"/>
              <a:cs typeface="Calibri"/>
              <a:sym typeface="Calibri"/>
            </a:endParaRPr>
          </a:p>
        </p:txBody>
      </p:sp>
      <p:sp>
        <p:nvSpPr>
          <p:cNvPr id="13" name="Google Shape;13;p2"/>
          <p:cNvSpPr txBox="1"/>
          <p:nvPr/>
        </p:nvSpPr>
        <p:spPr>
          <a:xfrm>
            <a:off x="5486636" y="0"/>
            <a:ext cx="6705888" cy="6858394"/>
          </a:xfrm>
          <a:prstGeom prst="rect">
            <a:avLst/>
          </a:prstGeom>
          <a:noFill/>
          <a:ln>
            <a:noFill/>
          </a:ln>
        </p:spPr>
        <p:txBody>
          <a:bodyPr spcFirstLastPara="1" wrap="square" lIns="80146" tIns="40057" rIns="80146" bIns="40057" anchor="t" anchorCtr="0">
            <a:noAutofit/>
          </a:bodyPr>
          <a:lstStyle/>
          <a:p>
            <a:pPr marL="0" marR="0" lvl="0" indent="0" algn="l" rtl="0">
              <a:spcBef>
                <a:spcPts val="0"/>
              </a:spcBef>
              <a:spcAft>
                <a:spcPts val="0"/>
              </a:spcAft>
              <a:buClr>
                <a:schemeClr val="dk1"/>
              </a:buClr>
              <a:buSzPts val="2500"/>
              <a:buFont typeface="Calibri"/>
              <a:buNone/>
            </a:pPr>
            <a:endParaRPr sz="1642" b="0" i="0" u="none" strike="noStrike" cap="none" dirty="0">
              <a:solidFill>
                <a:schemeClr val="dk1"/>
              </a:solidFill>
              <a:latin typeface="Calibri"/>
              <a:ea typeface="Calibri"/>
              <a:cs typeface="Calibri"/>
              <a:sym typeface="Calibri"/>
            </a:endParaRPr>
          </a:p>
        </p:txBody>
      </p:sp>
      <p:cxnSp>
        <p:nvCxnSpPr>
          <p:cNvPr id="14" name="Google Shape;14;p2"/>
          <p:cNvCxnSpPr/>
          <p:nvPr/>
        </p:nvCxnSpPr>
        <p:spPr>
          <a:xfrm>
            <a:off x="330214" y="3038650"/>
            <a:ext cx="704941" cy="0"/>
          </a:xfrm>
          <a:prstGeom prst="straightConnector1">
            <a:avLst/>
          </a:prstGeom>
          <a:noFill/>
          <a:ln w="38100" cap="flat" cmpd="sng">
            <a:solidFill>
              <a:srgbClr val="832A2A"/>
            </a:solidFill>
            <a:prstDash val="solid"/>
            <a:miter lim="800000"/>
            <a:headEnd type="none" w="sm" len="sm"/>
            <a:tailEnd type="none" w="sm" len="sm"/>
          </a:ln>
        </p:spPr>
      </p:cxnSp>
      <p:sp>
        <p:nvSpPr>
          <p:cNvPr id="15" name="Google Shape;15;p2"/>
          <p:cNvSpPr/>
          <p:nvPr/>
        </p:nvSpPr>
        <p:spPr>
          <a:xfrm>
            <a:off x="-304813" y="4484946"/>
            <a:ext cx="6089972" cy="2398861"/>
          </a:xfrm>
          <a:prstGeom prst="rect">
            <a:avLst/>
          </a:prstGeom>
          <a:solidFill>
            <a:srgbClr val="3E3C3B"/>
          </a:solidFill>
          <a:ln>
            <a:noFill/>
          </a:ln>
        </p:spPr>
        <p:txBody>
          <a:bodyPr spcFirstLastPara="1" wrap="square" lIns="80146" tIns="40057" rIns="80146" bIns="40057" anchor="ctr" anchorCtr="0">
            <a:noAutofit/>
          </a:bodyPr>
          <a:lstStyle/>
          <a:p>
            <a:pPr marL="0" marR="0" lvl="0" indent="0" algn="ctr" rtl="0">
              <a:spcBef>
                <a:spcPts val="0"/>
              </a:spcBef>
              <a:spcAft>
                <a:spcPts val="0"/>
              </a:spcAft>
              <a:buClr>
                <a:schemeClr val="dk1"/>
              </a:buClr>
              <a:buSzPts val="2500"/>
              <a:buFont typeface="Calibri"/>
              <a:buNone/>
            </a:pPr>
            <a:endParaRPr sz="1642" b="0" i="0" u="none" strike="noStrike" cap="none" dirty="0">
              <a:solidFill>
                <a:schemeClr val="lt1"/>
              </a:solidFill>
              <a:latin typeface="Calibri"/>
              <a:ea typeface="Calibri"/>
              <a:cs typeface="Calibri"/>
              <a:sym typeface="Calibri"/>
            </a:endParaRPr>
          </a:p>
        </p:txBody>
      </p:sp>
      <p:sp>
        <p:nvSpPr>
          <p:cNvPr id="16" name="Google Shape;16;p2"/>
          <p:cNvSpPr/>
          <p:nvPr/>
        </p:nvSpPr>
        <p:spPr>
          <a:xfrm>
            <a:off x="-304813" y="-88905"/>
            <a:ext cx="6089972" cy="266847"/>
          </a:xfrm>
          <a:prstGeom prst="rect">
            <a:avLst/>
          </a:prstGeom>
          <a:solidFill>
            <a:srgbClr val="3E3C3B"/>
          </a:solidFill>
          <a:ln>
            <a:noFill/>
          </a:ln>
        </p:spPr>
        <p:txBody>
          <a:bodyPr spcFirstLastPara="1" wrap="square" lIns="80146" tIns="40057" rIns="80146" bIns="40057" anchor="ctr" anchorCtr="0">
            <a:noAutofit/>
          </a:bodyPr>
          <a:lstStyle/>
          <a:p>
            <a:pPr marL="0" marR="0" lvl="0" indent="0" algn="ctr" rtl="0">
              <a:spcBef>
                <a:spcPts val="0"/>
              </a:spcBef>
              <a:spcAft>
                <a:spcPts val="0"/>
              </a:spcAft>
              <a:buClr>
                <a:schemeClr val="dk1"/>
              </a:buClr>
              <a:buSzPts val="2500"/>
              <a:buFont typeface="Calibri"/>
              <a:buNone/>
            </a:pPr>
            <a:endParaRPr sz="1642" b="0" i="0" u="none" strike="noStrike" cap="none" dirty="0">
              <a:solidFill>
                <a:schemeClr val="lt1"/>
              </a:solidFill>
              <a:latin typeface="Calibri"/>
              <a:ea typeface="Calibri"/>
              <a:cs typeface="Calibri"/>
              <a:sym typeface="Calibri"/>
            </a:endParaRPr>
          </a:p>
        </p:txBody>
      </p:sp>
      <p:pic>
        <p:nvPicPr>
          <p:cNvPr id="17" name="Google Shape;17;p2" descr="GCRO-logo_on-black.png"/>
          <p:cNvPicPr preferRelativeResize="0"/>
          <p:nvPr/>
        </p:nvPicPr>
        <p:blipFill rotWithShape="1">
          <a:blip r:embed="rId2">
            <a:alphaModFix/>
          </a:blip>
          <a:srcRect/>
          <a:stretch/>
        </p:blipFill>
        <p:spPr>
          <a:xfrm>
            <a:off x="60329" y="5947117"/>
            <a:ext cx="2624251" cy="655724"/>
          </a:xfrm>
          <a:prstGeom prst="rect">
            <a:avLst/>
          </a:prstGeom>
          <a:noFill/>
          <a:ln>
            <a:noFill/>
          </a:ln>
        </p:spPr>
      </p:pic>
      <p:sp>
        <p:nvSpPr>
          <p:cNvPr id="18" name="Google Shape;18;p2"/>
          <p:cNvSpPr txBox="1">
            <a:spLocks noGrp="1"/>
          </p:cNvSpPr>
          <p:nvPr>
            <p:ph type="title"/>
          </p:nvPr>
        </p:nvSpPr>
        <p:spPr>
          <a:xfrm>
            <a:off x="245769" y="647737"/>
            <a:ext cx="4654690" cy="1641679"/>
          </a:xfrm>
          <a:prstGeom prst="rect">
            <a:avLst/>
          </a:prstGeom>
          <a:noFill/>
          <a:ln>
            <a:noFill/>
          </a:ln>
        </p:spPr>
        <p:txBody>
          <a:bodyPr spcFirstLastPara="1" wrap="square" lIns="122000" tIns="60975" rIns="122000" bIns="60975" anchor="b" anchorCtr="0">
            <a:noAutofit/>
          </a:bodyPr>
          <a:lstStyle>
            <a:lvl1pPr lvl="0" algn="l" rtl="0">
              <a:lnSpc>
                <a:spcPct val="90000"/>
              </a:lnSpc>
              <a:spcBef>
                <a:spcPts val="0"/>
              </a:spcBef>
              <a:spcAft>
                <a:spcPts val="0"/>
              </a:spcAft>
              <a:buClr>
                <a:schemeClr val="dk1"/>
              </a:buClr>
              <a:buSzPts val="2000"/>
              <a:buFont typeface="Calibri"/>
              <a:buNone/>
              <a:defRPr sz="3153"/>
            </a:lvl1pPr>
            <a:lvl2pPr lvl="1" algn="l" rtl="0">
              <a:lnSpc>
                <a:spcPct val="90000"/>
              </a:lnSpc>
              <a:spcBef>
                <a:spcPts val="0"/>
              </a:spcBef>
              <a:spcAft>
                <a:spcPts val="0"/>
              </a:spcAft>
              <a:buSzPts val="2000"/>
              <a:buNone/>
              <a:defRPr/>
            </a:lvl2pPr>
            <a:lvl3pPr lvl="2" algn="l" rtl="0">
              <a:lnSpc>
                <a:spcPct val="90000"/>
              </a:lnSpc>
              <a:spcBef>
                <a:spcPts val="0"/>
              </a:spcBef>
              <a:spcAft>
                <a:spcPts val="0"/>
              </a:spcAft>
              <a:buSzPts val="2000"/>
              <a:buNone/>
              <a:defRPr/>
            </a:lvl3pPr>
            <a:lvl4pPr lvl="3" algn="l" rtl="0">
              <a:lnSpc>
                <a:spcPct val="90000"/>
              </a:lnSpc>
              <a:spcBef>
                <a:spcPts val="0"/>
              </a:spcBef>
              <a:spcAft>
                <a:spcPts val="0"/>
              </a:spcAft>
              <a:buSzPts val="2000"/>
              <a:buNone/>
              <a:defRPr/>
            </a:lvl4pPr>
            <a:lvl5pPr lvl="4" algn="l" rtl="0">
              <a:lnSpc>
                <a:spcPct val="90000"/>
              </a:lnSpc>
              <a:spcBef>
                <a:spcPts val="0"/>
              </a:spcBef>
              <a:spcAft>
                <a:spcPts val="0"/>
              </a:spcAft>
              <a:buSzPts val="2000"/>
              <a:buNone/>
              <a:defRPr/>
            </a:lvl5pPr>
            <a:lvl6pPr lvl="5" algn="l" rtl="0">
              <a:lnSpc>
                <a:spcPct val="90000"/>
              </a:lnSpc>
              <a:spcBef>
                <a:spcPts val="0"/>
              </a:spcBef>
              <a:spcAft>
                <a:spcPts val="0"/>
              </a:spcAft>
              <a:buSzPts val="2000"/>
              <a:buNone/>
              <a:defRPr/>
            </a:lvl6pPr>
            <a:lvl7pPr lvl="6" algn="l" rtl="0">
              <a:lnSpc>
                <a:spcPct val="90000"/>
              </a:lnSpc>
              <a:spcBef>
                <a:spcPts val="0"/>
              </a:spcBef>
              <a:spcAft>
                <a:spcPts val="0"/>
              </a:spcAft>
              <a:buSzPts val="2000"/>
              <a:buNone/>
              <a:defRPr/>
            </a:lvl7pPr>
            <a:lvl8pPr lvl="7" algn="l" rtl="0">
              <a:lnSpc>
                <a:spcPct val="90000"/>
              </a:lnSpc>
              <a:spcBef>
                <a:spcPts val="0"/>
              </a:spcBef>
              <a:spcAft>
                <a:spcPts val="0"/>
              </a:spcAft>
              <a:buSzPts val="2000"/>
              <a:buNone/>
              <a:defRPr/>
            </a:lvl8pPr>
            <a:lvl9pPr lvl="8" algn="l" rtl="0">
              <a:lnSpc>
                <a:spcPct val="90000"/>
              </a:lnSpc>
              <a:spcBef>
                <a:spcPts val="0"/>
              </a:spcBef>
              <a:spcAft>
                <a:spcPts val="0"/>
              </a:spcAft>
              <a:buSzPts val="2000"/>
              <a:buNone/>
              <a:defRPr/>
            </a:lvl9pPr>
          </a:lstStyle>
          <a:p>
            <a:endParaRPr/>
          </a:p>
        </p:txBody>
      </p:sp>
      <p:sp>
        <p:nvSpPr>
          <p:cNvPr id="19" name="Google Shape;19;p2"/>
          <p:cNvSpPr txBox="1">
            <a:spLocks noGrp="1"/>
          </p:cNvSpPr>
          <p:nvPr>
            <p:ph type="body" idx="1"/>
          </p:nvPr>
        </p:nvSpPr>
        <p:spPr>
          <a:xfrm>
            <a:off x="245769" y="2463942"/>
            <a:ext cx="4654690" cy="562073"/>
          </a:xfrm>
          <a:prstGeom prst="rect">
            <a:avLst/>
          </a:prstGeom>
          <a:noFill/>
          <a:ln>
            <a:noFill/>
          </a:ln>
        </p:spPr>
        <p:txBody>
          <a:bodyPr spcFirstLastPara="1" wrap="square" lIns="122000" tIns="60975" rIns="122000" bIns="60975" anchor="t" anchorCtr="0">
            <a:noAutofit/>
          </a:bodyPr>
          <a:lstStyle>
            <a:lvl1pPr marL="300335" lvl="0" indent="-150167" algn="l" rtl="0">
              <a:lnSpc>
                <a:spcPct val="90000"/>
              </a:lnSpc>
              <a:spcBef>
                <a:spcPts val="920"/>
              </a:spcBef>
              <a:spcAft>
                <a:spcPts val="0"/>
              </a:spcAft>
              <a:buClr>
                <a:srgbClr val="3E3C3B"/>
              </a:buClr>
              <a:buSzPts val="2100"/>
              <a:buNone/>
              <a:defRPr sz="1379">
                <a:solidFill>
                  <a:srgbClr val="3E3C3B"/>
                </a:solidFill>
              </a:defRPr>
            </a:lvl1pPr>
            <a:lvl2pPr marL="600669" lvl="1" indent="-150167" algn="l" rtl="0">
              <a:lnSpc>
                <a:spcPct val="90000"/>
              </a:lnSpc>
              <a:spcBef>
                <a:spcPts val="460"/>
              </a:spcBef>
              <a:spcAft>
                <a:spcPts val="0"/>
              </a:spcAft>
              <a:buClr>
                <a:srgbClr val="908F8F"/>
              </a:buClr>
              <a:buSzPts val="2700"/>
              <a:buNone/>
              <a:defRPr sz="1774">
                <a:solidFill>
                  <a:srgbClr val="908F8F"/>
                </a:solidFill>
              </a:defRPr>
            </a:lvl2pPr>
            <a:lvl3pPr marL="901004" lvl="2" indent="-150167" algn="l" rtl="0">
              <a:lnSpc>
                <a:spcPct val="90000"/>
              </a:lnSpc>
              <a:spcBef>
                <a:spcPts val="460"/>
              </a:spcBef>
              <a:spcAft>
                <a:spcPts val="0"/>
              </a:spcAft>
              <a:buClr>
                <a:srgbClr val="908F8F"/>
              </a:buClr>
              <a:buSzPts val="2500"/>
              <a:buNone/>
              <a:defRPr sz="1642">
                <a:solidFill>
                  <a:srgbClr val="908F8F"/>
                </a:solidFill>
              </a:defRPr>
            </a:lvl3pPr>
            <a:lvl4pPr marL="1201339" lvl="3" indent="-150167" algn="l" rtl="0">
              <a:lnSpc>
                <a:spcPct val="90000"/>
              </a:lnSpc>
              <a:spcBef>
                <a:spcPts val="460"/>
              </a:spcBef>
              <a:spcAft>
                <a:spcPts val="0"/>
              </a:spcAft>
              <a:buClr>
                <a:srgbClr val="908F8F"/>
              </a:buClr>
              <a:buSzPts val="2100"/>
              <a:buNone/>
              <a:defRPr sz="1379">
                <a:solidFill>
                  <a:srgbClr val="908F8F"/>
                </a:solidFill>
              </a:defRPr>
            </a:lvl4pPr>
            <a:lvl5pPr marL="1501673" lvl="4" indent="-150167" algn="l" rtl="0">
              <a:lnSpc>
                <a:spcPct val="90000"/>
              </a:lnSpc>
              <a:spcBef>
                <a:spcPts val="460"/>
              </a:spcBef>
              <a:spcAft>
                <a:spcPts val="0"/>
              </a:spcAft>
              <a:buClr>
                <a:srgbClr val="908F8F"/>
              </a:buClr>
              <a:buSzPts val="2100"/>
              <a:buNone/>
              <a:defRPr sz="1379">
                <a:solidFill>
                  <a:srgbClr val="908F8F"/>
                </a:solidFill>
              </a:defRPr>
            </a:lvl5pPr>
            <a:lvl6pPr marL="1802008" lvl="5" indent="-150167" algn="l" rtl="0">
              <a:lnSpc>
                <a:spcPct val="90000"/>
              </a:lnSpc>
              <a:spcBef>
                <a:spcPts val="460"/>
              </a:spcBef>
              <a:spcAft>
                <a:spcPts val="0"/>
              </a:spcAft>
              <a:buClr>
                <a:srgbClr val="908F8F"/>
              </a:buClr>
              <a:buSzPts val="2100"/>
              <a:buNone/>
              <a:defRPr sz="1379">
                <a:solidFill>
                  <a:srgbClr val="908F8F"/>
                </a:solidFill>
              </a:defRPr>
            </a:lvl6pPr>
            <a:lvl7pPr marL="2102343" lvl="6" indent="-150167" algn="l" rtl="0">
              <a:lnSpc>
                <a:spcPct val="90000"/>
              </a:lnSpc>
              <a:spcBef>
                <a:spcPts val="460"/>
              </a:spcBef>
              <a:spcAft>
                <a:spcPts val="0"/>
              </a:spcAft>
              <a:buClr>
                <a:srgbClr val="908F8F"/>
              </a:buClr>
              <a:buSzPts val="2100"/>
              <a:buNone/>
              <a:defRPr sz="1379">
                <a:solidFill>
                  <a:srgbClr val="908F8F"/>
                </a:solidFill>
              </a:defRPr>
            </a:lvl7pPr>
            <a:lvl8pPr marL="2402677" lvl="7" indent="-150167" algn="l" rtl="0">
              <a:lnSpc>
                <a:spcPct val="90000"/>
              </a:lnSpc>
              <a:spcBef>
                <a:spcPts val="460"/>
              </a:spcBef>
              <a:spcAft>
                <a:spcPts val="0"/>
              </a:spcAft>
              <a:buClr>
                <a:srgbClr val="908F8F"/>
              </a:buClr>
              <a:buSzPts val="2100"/>
              <a:buNone/>
              <a:defRPr sz="1379">
                <a:solidFill>
                  <a:srgbClr val="908F8F"/>
                </a:solidFill>
              </a:defRPr>
            </a:lvl8pPr>
            <a:lvl9pPr marL="2703012" lvl="8" indent="-150167" algn="l" rtl="0">
              <a:lnSpc>
                <a:spcPct val="90000"/>
              </a:lnSpc>
              <a:spcBef>
                <a:spcPts val="460"/>
              </a:spcBef>
              <a:spcAft>
                <a:spcPts val="0"/>
              </a:spcAft>
              <a:buClr>
                <a:srgbClr val="908F8F"/>
              </a:buClr>
              <a:buSzPts val="2100"/>
              <a:buNone/>
              <a:defRPr sz="1379">
                <a:solidFill>
                  <a:srgbClr val="908F8F"/>
                </a:solidFill>
              </a:defRPr>
            </a:lvl9pPr>
          </a:lstStyle>
          <a:p>
            <a:endParaRPr/>
          </a:p>
        </p:txBody>
      </p:sp>
      <p:sp>
        <p:nvSpPr>
          <p:cNvPr id="20" name="Google Shape;20;p2"/>
          <p:cNvSpPr txBox="1">
            <a:spLocks noGrp="1"/>
          </p:cNvSpPr>
          <p:nvPr>
            <p:ph type="body" idx="2"/>
          </p:nvPr>
        </p:nvSpPr>
        <p:spPr>
          <a:xfrm>
            <a:off x="245769" y="3225986"/>
            <a:ext cx="4654690" cy="562073"/>
          </a:xfrm>
          <a:prstGeom prst="rect">
            <a:avLst/>
          </a:prstGeom>
          <a:noFill/>
          <a:ln>
            <a:noFill/>
          </a:ln>
        </p:spPr>
        <p:txBody>
          <a:bodyPr spcFirstLastPara="1" wrap="square" lIns="122000" tIns="60975" rIns="122000" bIns="60975" anchor="t" anchorCtr="0">
            <a:noAutofit/>
          </a:bodyPr>
          <a:lstStyle>
            <a:lvl1pPr marL="300335" lvl="0" indent="-150167" algn="l" rtl="0">
              <a:lnSpc>
                <a:spcPct val="90000"/>
              </a:lnSpc>
              <a:spcBef>
                <a:spcPts val="920"/>
              </a:spcBef>
              <a:spcAft>
                <a:spcPts val="0"/>
              </a:spcAft>
              <a:buClr>
                <a:srgbClr val="3E3C3B"/>
              </a:buClr>
              <a:buSzPts val="2100"/>
              <a:buNone/>
              <a:defRPr sz="1379">
                <a:solidFill>
                  <a:srgbClr val="3E3C3B"/>
                </a:solidFill>
              </a:defRPr>
            </a:lvl1pPr>
            <a:lvl2pPr marL="600669" lvl="1" indent="-150167" algn="l" rtl="0">
              <a:lnSpc>
                <a:spcPct val="90000"/>
              </a:lnSpc>
              <a:spcBef>
                <a:spcPts val="460"/>
              </a:spcBef>
              <a:spcAft>
                <a:spcPts val="0"/>
              </a:spcAft>
              <a:buClr>
                <a:srgbClr val="908F8F"/>
              </a:buClr>
              <a:buSzPts val="2700"/>
              <a:buNone/>
              <a:defRPr sz="1774">
                <a:solidFill>
                  <a:srgbClr val="908F8F"/>
                </a:solidFill>
              </a:defRPr>
            </a:lvl2pPr>
            <a:lvl3pPr marL="901004" lvl="2" indent="-150167" algn="l" rtl="0">
              <a:lnSpc>
                <a:spcPct val="90000"/>
              </a:lnSpc>
              <a:spcBef>
                <a:spcPts val="460"/>
              </a:spcBef>
              <a:spcAft>
                <a:spcPts val="0"/>
              </a:spcAft>
              <a:buClr>
                <a:srgbClr val="908F8F"/>
              </a:buClr>
              <a:buSzPts val="2500"/>
              <a:buNone/>
              <a:defRPr sz="1642">
                <a:solidFill>
                  <a:srgbClr val="908F8F"/>
                </a:solidFill>
              </a:defRPr>
            </a:lvl3pPr>
            <a:lvl4pPr marL="1201339" lvl="3" indent="-150167" algn="l" rtl="0">
              <a:lnSpc>
                <a:spcPct val="90000"/>
              </a:lnSpc>
              <a:spcBef>
                <a:spcPts val="460"/>
              </a:spcBef>
              <a:spcAft>
                <a:spcPts val="0"/>
              </a:spcAft>
              <a:buClr>
                <a:srgbClr val="908F8F"/>
              </a:buClr>
              <a:buSzPts val="2100"/>
              <a:buNone/>
              <a:defRPr sz="1379">
                <a:solidFill>
                  <a:srgbClr val="908F8F"/>
                </a:solidFill>
              </a:defRPr>
            </a:lvl4pPr>
            <a:lvl5pPr marL="1501673" lvl="4" indent="-150167" algn="l" rtl="0">
              <a:lnSpc>
                <a:spcPct val="90000"/>
              </a:lnSpc>
              <a:spcBef>
                <a:spcPts val="460"/>
              </a:spcBef>
              <a:spcAft>
                <a:spcPts val="0"/>
              </a:spcAft>
              <a:buClr>
                <a:srgbClr val="908F8F"/>
              </a:buClr>
              <a:buSzPts val="2100"/>
              <a:buNone/>
              <a:defRPr sz="1379">
                <a:solidFill>
                  <a:srgbClr val="908F8F"/>
                </a:solidFill>
              </a:defRPr>
            </a:lvl5pPr>
            <a:lvl6pPr marL="1802008" lvl="5" indent="-150167" algn="l" rtl="0">
              <a:lnSpc>
                <a:spcPct val="90000"/>
              </a:lnSpc>
              <a:spcBef>
                <a:spcPts val="460"/>
              </a:spcBef>
              <a:spcAft>
                <a:spcPts val="0"/>
              </a:spcAft>
              <a:buClr>
                <a:srgbClr val="908F8F"/>
              </a:buClr>
              <a:buSzPts val="2100"/>
              <a:buNone/>
              <a:defRPr sz="1379">
                <a:solidFill>
                  <a:srgbClr val="908F8F"/>
                </a:solidFill>
              </a:defRPr>
            </a:lvl6pPr>
            <a:lvl7pPr marL="2102343" lvl="6" indent="-150167" algn="l" rtl="0">
              <a:lnSpc>
                <a:spcPct val="90000"/>
              </a:lnSpc>
              <a:spcBef>
                <a:spcPts val="460"/>
              </a:spcBef>
              <a:spcAft>
                <a:spcPts val="0"/>
              </a:spcAft>
              <a:buClr>
                <a:srgbClr val="908F8F"/>
              </a:buClr>
              <a:buSzPts val="2100"/>
              <a:buNone/>
              <a:defRPr sz="1379">
                <a:solidFill>
                  <a:srgbClr val="908F8F"/>
                </a:solidFill>
              </a:defRPr>
            </a:lvl7pPr>
            <a:lvl8pPr marL="2402677" lvl="7" indent="-150167" algn="l" rtl="0">
              <a:lnSpc>
                <a:spcPct val="90000"/>
              </a:lnSpc>
              <a:spcBef>
                <a:spcPts val="460"/>
              </a:spcBef>
              <a:spcAft>
                <a:spcPts val="0"/>
              </a:spcAft>
              <a:buClr>
                <a:srgbClr val="908F8F"/>
              </a:buClr>
              <a:buSzPts val="2100"/>
              <a:buNone/>
              <a:defRPr sz="1379">
                <a:solidFill>
                  <a:srgbClr val="908F8F"/>
                </a:solidFill>
              </a:defRPr>
            </a:lvl8pPr>
            <a:lvl9pPr marL="2703012" lvl="8" indent="-150167" algn="l" rtl="0">
              <a:lnSpc>
                <a:spcPct val="90000"/>
              </a:lnSpc>
              <a:spcBef>
                <a:spcPts val="460"/>
              </a:spcBef>
              <a:spcAft>
                <a:spcPts val="0"/>
              </a:spcAft>
              <a:buClr>
                <a:srgbClr val="908F8F"/>
              </a:buClr>
              <a:buSzPts val="2100"/>
              <a:buNone/>
              <a:defRPr sz="1379">
                <a:solidFill>
                  <a:srgbClr val="908F8F"/>
                </a:solidFill>
              </a:defRPr>
            </a:lvl9pPr>
          </a:lstStyle>
          <a:p>
            <a:endParaRPr/>
          </a:p>
        </p:txBody>
      </p:sp>
      <p:sp>
        <p:nvSpPr>
          <p:cNvPr id="21" name="Google Shape;21;p2"/>
          <p:cNvSpPr>
            <a:spLocks noGrp="1"/>
          </p:cNvSpPr>
          <p:nvPr>
            <p:ph type="pic" idx="3"/>
          </p:nvPr>
        </p:nvSpPr>
        <p:spPr>
          <a:xfrm>
            <a:off x="5785099" y="-152409"/>
            <a:ext cx="6407365" cy="7035964"/>
          </a:xfrm>
          <a:prstGeom prst="rect">
            <a:avLst/>
          </a:prstGeom>
          <a:noFill/>
          <a:ln>
            <a:noFill/>
          </a:ln>
        </p:spPr>
        <p:txBody>
          <a:bodyPr spcFirstLastPara="1" wrap="square" lIns="122000" tIns="60975" rIns="122000" bIns="60975" anchor="t" anchorCtr="0">
            <a:noAutofit/>
          </a:bodyPr>
          <a:lstStyle>
            <a:lvl1pPr marR="0" lvl="0" algn="l" rtl="0">
              <a:lnSpc>
                <a:spcPct val="90000"/>
              </a:lnSpc>
              <a:spcBef>
                <a:spcPts val="920"/>
              </a:spcBef>
              <a:spcAft>
                <a:spcPts val="0"/>
              </a:spcAft>
              <a:buClr>
                <a:srgbClr val="3E3C3B"/>
              </a:buClr>
              <a:buSzPts val="2100"/>
              <a:buFont typeface="Arial"/>
              <a:buNone/>
              <a:defRPr sz="1379" b="0" i="0" u="none" strike="noStrike" cap="none">
                <a:solidFill>
                  <a:srgbClr val="3E3C3B"/>
                </a:solidFill>
                <a:latin typeface="Georgia"/>
                <a:ea typeface="Georgia"/>
                <a:cs typeface="Georgia"/>
                <a:sym typeface="Georgia"/>
              </a:defRPr>
            </a:lvl1pPr>
            <a:lvl2pPr marR="0" lvl="1"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2pPr>
            <a:lvl3pPr marR="0" lvl="2"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3pPr>
            <a:lvl4pPr marR="0" lvl="3"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4pPr>
            <a:lvl5pPr marR="0" lvl="4"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5pPr>
            <a:lvl6pPr marR="0" lvl="5" algn="l" rtl="0">
              <a:lnSpc>
                <a:spcPct val="90000"/>
              </a:lnSpc>
              <a:spcBef>
                <a:spcPts val="460"/>
              </a:spcBef>
              <a:spcAft>
                <a:spcPts val="0"/>
              </a:spcAft>
              <a:buClr>
                <a:schemeClr val="dk1"/>
              </a:buClr>
              <a:buSzPts val="2500"/>
              <a:buFont typeface="Arial"/>
              <a:buChar char="•"/>
              <a:defRPr sz="1642" b="0" i="0" u="none" strike="noStrike" cap="none">
                <a:solidFill>
                  <a:schemeClr val="dk1"/>
                </a:solidFill>
                <a:latin typeface="Calibri"/>
                <a:ea typeface="Calibri"/>
                <a:cs typeface="Calibri"/>
                <a:sym typeface="Calibri"/>
              </a:defRPr>
            </a:lvl6pPr>
            <a:lvl7pPr marR="0" lvl="6" algn="l" rtl="0">
              <a:lnSpc>
                <a:spcPct val="90000"/>
              </a:lnSpc>
              <a:spcBef>
                <a:spcPts val="460"/>
              </a:spcBef>
              <a:spcAft>
                <a:spcPts val="0"/>
              </a:spcAft>
              <a:buClr>
                <a:schemeClr val="dk1"/>
              </a:buClr>
              <a:buSzPts val="2500"/>
              <a:buFont typeface="Arial"/>
              <a:buChar char="•"/>
              <a:defRPr sz="1642" b="0" i="0" u="none" strike="noStrike" cap="none">
                <a:solidFill>
                  <a:schemeClr val="dk1"/>
                </a:solidFill>
                <a:latin typeface="Calibri"/>
                <a:ea typeface="Calibri"/>
                <a:cs typeface="Calibri"/>
                <a:sym typeface="Calibri"/>
              </a:defRPr>
            </a:lvl7pPr>
            <a:lvl8pPr marR="0" lvl="7" algn="l" rtl="0">
              <a:lnSpc>
                <a:spcPct val="90000"/>
              </a:lnSpc>
              <a:spcBef>
                <a:spcPts val="460"/>
              </a:spcBef>
              <a:spcAft>
                <a:spcPts val="0"/>
              </a:spcAft>
              <a:buClr>
                <a:schemeClr val="dk1"/>
              </a:buClr>
              <a:buSzPts val="2500"/>
              <a:buFont typeface="Arial"/>
              <a:buChar char="•"/>
              <a:defRPr sz="1642" b="0" i="0" u="none" strike="noStrike" cap="none">
                <a:solidFill>
                  <a:schemeClr val="dk1"/>
                </a:solidFill>
                <a:latin typeface="Calibri"/>
                <a:ea typeface="Calibri"/>
                <a:cs typeface="Calibri"/>
                <a:sym typeface="Calibri"/>
              </a:defRPr>
            </a:lvl8pPr>
            <a:lvl9pPr marR="0" lvl="8" algn="l" rtl="0">
              <a:lnSpc>
                <a:spcPct val="90000"/>
              </a:lnSpc>
              <a:spcBef>
                <a:spcPts val="460"/>
              </a:spcBef>
              <a:spcAft>
                <a:spcPts val="0"/>
              </a:spcAft>
              <a:buClr>
                <a:schemeClr val="dk1"/>
              </a:buClr>
              <a:buSzPts val="2500"/>
              <a:buFont typeface="Arial"/>
              <a:buChar char="•"/>
              <a:defRPr sz="1642" b="0" i="0" u="none" strike="noStrike" cap="none">
                <a:solidFill>
                  <a:schemeClr val="dk1"/>
                </a:solidFill>
                <a:latin typeface="Calibri"/>
                <a:ea typeface="Calibri"/>
                <a:cs typeface="Calibri"/>
                <a:sym typeface="Calibri"/>
              </a:defRPr>
            </a:lvl9pPr>
          </a:lstStyle>
          <a:p>
            <a:endParaRPr dirty="0"/>
          </a:p>
        </p:txBody>
      </p:sp>
      <p:sp>
        <p:nvSpPr>
          <p:cNvPr id="22" name="Google Shape;22;p2"/>
          <p:cNvSpPr txBox="1">
            <a:spLocks noGrp="1"/>
          </p:cNvSpPr>
          <p:nvPr>
            <p:ph type="body" idx="4"/>
          </p:nvPr>
        </p:nvSpPr>
        <p:spPr>
          <a:xfrm>
            <a:off x="6661436" y="6147153"/>
            <a:ext cx="4654690" cy="330504"/>
          </a:xfrm>
          <a:prstGeom prst="rect">
            <a:avLst/>
          </a:prstGeom>
          <a:noFill/>
          <a:ln>
            <a:noFill/>
          </a:ln>
        </p:spPr>
        <p:txBody>
          <a:bodyPr spcFirstLastPara="1" wrap="square" lIns="122000" tIns="60975" rIns="122000" bIns="60975" anchor="t" anchorCtr="0">
            <a:noAutofit/>
          </a:bodyPr>
          <a:lstStyle>
            <a:lvl1pPr marL="300335" lvl="0" indent="-150167" algn="ctr" rtl="0">
              <a:lnSpc>
                <a:spcPct val="90000"/>
              </a:lnSpc>
              <a:spcBef>
                <a:spcPts val="920"/>
              </a:spcBef>
              <a:spcAft>
                <a:spcPts val="0"/>
              </a:spcAft>
              <a:buClr>
                <a:srgbClr val="999C99"/>
              </a:buClr>
              <a:buSzPts val="1400"/>
              <a:buNone/>
              <a:defRPr sz="920">
                <a:solidFill>
                  <a:srgbClr val="999C99"/>
                </a:solidFill>
              </a:defRPr>
            </a:lvl1pPr>
            <a:lvl2pPr marL="600669" lvl="1" indent="-150167" algn="l" rtl="0">
              <a:lnSpc>
                <a:spcPct val="90000"/>
              </a:lnSpc>
              <a:spcBef>
                <a:spcPts val="460"/>
              </a:spcBef>
              <a:spcAft>
                <a:spcPts val="0"/>
              </a:spcAft>
              <a:buClr>
                <a:srgbClr val="908F8F"/>
              </a:buClr>
              <a:buSzPts val="2700"/>
              <a:buNone/>
              <a:defRPr sz="1774">
                <a:solidFill>
                  <a:srgbClr val="908F8F"/>
                </a:solidFill>
              </a:defRPr>
            </a:lvl2pPr>
            <a:lvl3pPr marL="901004" lvl="2" indent="-150167" algn="l" rtl="0">
              <a:lnSpc>
                <a:spcPct val="90000"/>
              </a:lnSpc>
              <a:spcBef>
                <a:spcPts val="460"/>
              </a:spcBef>
              <a:spcAft>
                <a:spcPts val="0"/>
              </a:spcAft>
              <a:buClr>
                <a:srgbClr val="908F8F"/>
              </a:buClr>
              <a:buSzPts val="2500"/>
              <a:buNone/>
              <a:defRPr sz="1642">
                <a:solidFill>
                  <a:srgbClr val="908F8F"/>
                </a:solidFill>
              </a:defRPr>
            </a:lvl3pPr>
            <a:lvl4pPr marL="1201339" lvl="3" indent="-150167" algn="l" rtl="0">
              <a:lnSpc>
                <a:spcPct val="90000"/>
              </a:lnSpc>
              <a:spcBef>
                <a:spcPts val="460"/>
              </a:spcBef>
              <a:spcAft>
                <a:spcPts val="0"/>
              </a:spcAft>
              <a:buClr>
                <a:srgbClr val="908F8F"/>
              </a:buClr>
              <a:buSzPts val="2100"/>
              <a:buNone/>
              <a:defRPr sz="1379">
                <a:solidFill>
                  <a:srgbClr val="908F8F"/>
                </a:solidFill>
              </a:defRPr>
            </a:lvl4pPr>
            <a:lvl5pPr marL="1501673" lvl="4" indent="-150167" algn="l" rtl="0">
              <a:lnSpc>
                <a:spcPct val="90000"/>
              </a:lnSpc>
              <a:spcBef>
                <a:spcPts val="460"/>
              </a:spcBef>
              <a:spcAft>
                <a:spcPts val="0"/>
              </a:spcAft>
              <a:buClr>
                <a:srgbClr val="908F8F"/>
              </a:buClr>
              <a:buSzPts val="2100"/>
              <a:buNone/>
              <a:defRPr sz="1379">
                <a:solidFill>
                  <a:srgbClr val="908F8F"/>
                </a:solidFill>
              </a:defRPr>
            </a:lvl5pPr>
            <a:lvl6pPr marL="1802008" lvl="5" indent="-150167" algn="l" rtl="0">
              <a:lnSpc>
                <a:spcPct val="90000"/>
              </a:lnSpc>
              <a:spcBef>
                <a:spcPts val="460"/>
              </a:spcBef>
              <a:spcAft>
                <a:spcPts val="0"/>
              </a:spcAft>
              <a:buClr>
                <a:srgbClr val="908F8F"/>
              </a:buClr>
              <a:buSzPts val="2100"/>
              <a:buNone/>
              <a:defRPr sz="1379">
                <a:solidFill>
                  <a:srgbClr val="908F8F"/>
                </a:solidFill>
              </a:defRPr>
            </a:lvl6pPr>
            <a:lvl7pPr marL="2102343" lvl="6" indent="-150167" algn="l" rtl="0">
              <a:lnSpc>
                <a:spcPct val="90000"/>
              </a:lnSpc>
              <a:spcBef>
                <a:spcPts val="460"/>
              </a:spcBef>
              <a:spcAft>
                <a:spcPts val="0"/>
              </a:spcAft>
              <a:buClr>
                <a:srgbClr val="908F8F"/>
              </a:buClr>
              <a:buSzPts val="2100"/>
              <a:buNone/>
              <a:defRPr sz="1379">
                <a:solidFill>
                  <a:srgbClr val="908F8F"/>
                </a:solidFill>
              </a:defRPr>
            </a:lvl7pPr>
            <a:lvl8pPr marL="2402677" lvl="7" indent="-150167" algn="l" rtl="0">
              <a:lnSpc>
                <a:spcPct val="90000"/>
              </a:lnSpc>
              <a:spcBef>
                <a:spcPts val="460"/>
              </a:spcBef>
              <a:spcAft>
                <a:spcPts val="0"/>
              </a:spcAft>
              <a:buClr>
                <a:srgbClr val="908F8F"/>
              </a:buClr>
              <a:buSzPts val="2100"/>
              <a:buNone/>
              <a:defRPr sz="1379">
                <a:solidFill>
                  <a:srgbClr val="908F8F"/>
                </a:solidFill>
              </a:defRPr>
            </a:lvl8pPr>
            <a:lvl9pPr marL="2703012" lvl="8" indent="-150167" algn="l" rtl="0">
              <a:lnSpc>
                <a:spcPct val="90000"/>
              </a:lnSpc>
              <a:spcBef>
                <a:spcPts val="460"/>
              </a:spcBef>
              <a:spcAft>
                <a:spcPts val="0"/>
              </a:spcAft>
              <a:buClr>
                <a:srgbClr val="908F8F"/>
              </a:buClr>
              <a:buSzPts val="2100"/>
              <a:buNone/>
              <a:defRPr sz="1379">
                <a:solidFill>
                  <a:srgbClr val="908F8F"/>
                </a:solidFill>
              </a:defRPr>
            </a:lvl9pPr>
          </a:lstStyle>
          <a:p>
            <a:endParaRPr/>
          </a:p>
        </p:txBody>
      </p:sp>
    </p:spTree>
    <p:extLst>
      <p:ext uri="{BB962C8B-B14F-4D97-AF65-F5344CB8AC3E}">
        <p14:creationId xmlns:p14="http://schemas.microsoft.com/office/powerpoint/2010/main" val="28495759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30" y="1087396"/>
            <a:ext cx="10585326" cy="414834"/>
          </a:xfrm>
        </p:spPr>
        <p:txBody>
          <a:bodyPr>
            <a:noAutofit/>
          </a:bodyPr>
          <a:lstStyle>
            <a:lvl1pPr algn="l">
              <a:defRPr sz="2800" b="1" i="0" baseline="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hasCustomPrompt="1"/>
          </p:nvPr>
        </p:nvSpPr>
        <p:spPr>
          <a:xfrm>
            <a:off x="1334529" y="1567547"/>
            <a:ext cx="10585327" cy="4838018"/>
          </a:xfrm>
        </p:spPr>
        <p:txBody>
          <a:bodyPr>
            <a:normAutofit/>
          </a:bodyPr>
          <a:lstStyle>
            <a:lvl1pPr marL="342900" indent="-342900" algn="l">
              <a:buFont typeface="Arial" panose="020B0604020202020204" pitchFamily="34" charset="0"/>
              <a:buChar char="•"/>
              <a:defRPr sz="2400" baseline="0">
                <a:solidFill>
                  <a:schemeClr val="tx1"/>
                </a:solidFill>
              </a:defRPr>
            </a:lvl1pPr>
          </a:lstStyle>
          <a:p>
            <a:pPr lvl="0"/>
            <a:r>
              <a:rPr lang="en-GB" dirty="0"/>
              <a:t>Click to edit Master text styles</a:t>
            </a:r>
          </a:p>
          <a:p>
            <a:pPr lvl="1"/>
            <a:endParaRPr lang="en-GB" dirty="0"/>
          </a:p>
        </p:txBody>
      </p:sp>
    </p:spTree>
    <p:extLst>
      <p:ext uri="{BB962C8B-B14F-4D97-AF65-F5344CB8AC3E}">
        <p14:creationId xmlns:p14="http://schemas.microsoft.com/office/powerpoint/2010/main" val="349837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30" y="1087397"/>
            <a:ext cx="10019271" cy="481913"/>
          </a:xfrm>
        </p:spPr>
        <p:txBody>
          <a:bodyPr>
            <a:normAutofit/>
          </a:bodyPr>
          <a:lstStyle>
            <a:lvl1pPr>
              <a:defRPr sz="1875" b="1" i="0" baseline="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p:nvPr>
        </p:nvSpPr>
        <p:spPr>
          <a:xfrm>
            <a:off x="1334530" y="1825625"/>
            <a:ext cx="10019271" cy="4351338"/>
          </a:xfrm>
        </p:spPr>
        <p:txBody>
          <a:bodyPr>
            <a:normAutofit/>
          </a:bodyPr>
          <a:lstStyle>
            <a:lvl1pPr>
              <a:defRPr sz="180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1719409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30" y="1087397"/>
            <a:ext cx="10019271" cy="481913"/>
          </a:xfrm>
        </p:spPr>
        <p:txBody>
          <a:bodyPr>
            <a:normAutofit/>
          </a:bodyPr>
          <a:lstStyle>
            <a:lvl1pPr>
              <a:defRPr sz="1875" b="1" i="0" baseline="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p:nvPr>
        </p:nvSpPr>
        <p:spPr>
          <a:xfrm>
            <a:off x="1334530" y="1825625"/>
            <a:ext cx="10019271" cy="4351338"/>
          </a:xfrm>
        </p:spPr>
        <p:txBody>
          <a:bodyPr>
            <a:normAutofit/>
          </a:bodyPr>
          <a:lstStyle>
            <a:lvl1pPr>
              <a:defRPr sz="180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3525432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D0E40-B734-5C4F-A779-8A1C3D884474}"/>
              </a:ext>
            </a:extLst>
          </p:cNvPr>
          <p:cNvSpPr>
            <a:spLocks noGrp="1"/>
          </p:cNvSpPr>
          <p:nvPr>
            <p:ph type="ctrTitle"/>
          </p:nvPr>
        </p:nvSpPr>
        <p:spPr>
          <a:xfrm>
            <a:off x="1524000" y="1122365"/>
            <a:ext cx="4572000" cy="477837"/>
          </a:xfrm>
        </p:spPr>
        <p:txBody>
          <a:bodyPr anchor="b">
            <a:normAutofit/>
          </a:bodyPr>
          <a:lstStyle>
            <a:lvl1pPr algn="ctr">
              <a:defRPr sz="1875" b="1" i="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22650CF-D129-0944-B1B7-9BD9CBDEA9B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920585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D0E40-B734-5C4F-A779-8A1C3D8844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2650CF-D129-0944-B1B7-9BD9CBDEA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8AC228-7A4D-444C-B4DB-C8C4FEF58CE8}"/>
              </a:ext>
            </a:extLst>
          </p:cNvPr>
          <p:cNvSpPr>
            <a:spLocks noGrp="1"/>
          </p:cNvSpPr>
          <p:nvPr>
            <p:ph type="dt" sz="half" idx="10"/>
          </p:nvPr>
        </p:nvSpPr>
        <p:spPr/>
        <p:txBody>
          <a:bodyPr/>
          <a:lstStyle/>
          <a:p>
            <a:fld id="{193B96BD-887D-472D-AED5-2839C58FC9AE}" type="datetime1">
              <a:rPr lang="en-US" smtClean="0"/>
              <a:t>6/1/2022</a:t>
            </a:fld>
            <a:endParaRPr lang="en-US" dirty="0"/>
          </a:p>
        </p:txBody>
      </p:sp>
      <p:sp>
        <p:nvSpPr>
          <p:cNvPr id="5" name="Footer Placeholder 4">
            <a:extLst>
              <a:ext uri="{FF2B5EF4-FFF2-40B4-BE49-F238E27FC236}">
                <a16:creationId xmlns:a16="http://schemas.microsoft.com/office/drawing/2014/main" id="{9A2296C4-46E2-0249-8326-A17EF63D7A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AD3E94-F3B7-9142-985F-1C9BC8C8B2C0}"/>
              </a:ext>
            </a:extLst>
          </p:cNvPr>
          <p:cNvSpPr>
            <a:spLocks noGrp="1"/>
          </p:cNvSpPr>
          <p:nvPr>
            <p:ph type="sldNum" sz="quarter" idx="12"/>
          </p:nvPr>
        </p:nvSpPr>
        <p:spPr/>
        <p:txBody>
          <a:bodyPr/>
          <a:lstStyle/>
          <a:p>
            <a:fld id="{22F75B58-574D-2C4D-B57C-2E4EC4916D89}" type="slidenum">
              <a:rPr lang="en-US" smtClean="0"/>
              <a:t>‹#›</a:t>
            </a:fld>
            <a:endParaRPr lang="en-US" dirty="0"/>
          </a:p>
        </p:txBody>
      </p:sp>
    </p:spTree>
    <p:extLst>
      <p:ext uri="{BB962C8B-B14F-4D97-AF65-F5344CB8AC3E}">
        <p14:creationId xmlns:p14="http://schemas.microsoft.com/office/powerpoint/2010/main" val="29383180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F79E92-3FDF-A240-B6CE-70E6265305DD}"/>
              </a:ext>
            </a:extLst>
          </p:cNvPr>
          <p:cNvSpPr>
            <a:spLocks noGrp="1"/>
          </p:cNvSpPr>
          <p:nvPr>
            <p:ph type="dt" sz="half" idx="10"/>
          </p:nvPr>
        </p:nvSpPr>
        <p:spPr/>
        <p:txBody>
          <a:bodyPr/>
          <a:lstStyle/>
          <a:p>
            <a:fld id="{30D5F2D1-D5A7-4276-ADD2-ABC72B76C589}" type="datetime1">
              <a:rPr lang="en-US" smtClean="0"/>
              <a:t>6/1/2022</a:t>
            </a:fld>
            <a:endParaRPr lang="en-US" dirty="0"/>
          </a:p>
        </p:txBody>
      </p:sp>
      <p:sp>
        <p:nvSpPr>
          <p:cNvPr id="5" name="Footer Placeholder 4">
            <a:extLst>
              <a:ext uri="{FF2B5EF4-FFF2-40B4-BE49-F238E27FC236}">
                <a16:creationId xmlns:a16="http://schemas.microsoft.com/office/drawing/2014/main" id="{A3071710-2810-9D43-87D5-A169F601A8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E31593-6630-AB46-A8DA-AF59781E34D6}"/>
              </a:ext>
            </a:extLst>
          </p:cNvPr>
          <p:cNvSpPr>
            <a:spLocks noGrp="1"/>
          </p:cNvSpPr>
          <p:nvPr>
            <p:ph type="sldNum" sz="quarter" idx="12"/>
          </p:nvPr>
        </p:nvSpPr>
        <p:spPr/>
        <p:txBody>
          <a:bodyPr/>
          <a:lstStyle/>
          <a:p>
            <a:fld id="{22F75B58-574D-2C4D-B57C-2E4EC4916D89}" type="slidenum">
              <a:rPr lang="en-US" smtClean="0"/>
              <a:t>‹#›</a:t>
            </a:fld>
            <a:endParaRPr lang="en-US" dirty="0"/>
          </a:p>
        </p:txBody>
      </p:sp>
    </p:spTree>
    <p:extLst>
      <p:ext uri="{BB962C8B-B14F-4D97-AF65-F5344CB8AC3E}">
        <p14:creationId xmlns:p14="http://schemas.microsoft.com/office/powerpoint/2010/main" val="16306022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06F0-B307-9C4F-8BBD-347F997A28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036F73-99FF-B04A-8A26-482AA3BB2E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FB28FF-E219-364C-858F-612F98B88939}"/>
              </a:ext>
            </a:extLst>
          </p:cNvPr>
          <p:cNvSpPr>
            <a:spLocks noGrp="1"/>
          </p:cNvSpPr>
          <p:nvPr>
            <p:ph type="dt" sz="half" idx="10"/>
          </p:nvPr>
        </p:nvSpPr>
        <p:spPr/>
        <p:txBody>
          <a:bodyPr/>
          <a:lstStyle/>
          <a:p>
            <a:fld id="{38D956AA-02AD-4291-A2EF-F618CB1B0560}" type="datetime1">
              <a:rPr lang="en-US" smtClean="0"/>
              <a:t>6/1/2022</a:t>
            </a:fld>
            <a:endParaRPr lang="en-US" dirty="0"/>
          </a:p>
        </p:txBody>
      </p:sp>
      <p:sp>
        <p:nvSpPr>
          <p:cNvPr id="5" name="Footer Placeholder 4">
            <a:extLst>
              <a:ext uri="{FF2B5EF4-FFF2-40B4-BE49-F238E27FC236}">
                <a16:creationId xmlns:a16="http://schemas.microsoft.com/office/drawing/2014/main" id="{EB7E407B-025D-B547-A7DF-1DE211CE19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D05565-D9C1-A44E-A8B7-EF35B573F856}"/>
              </a:ext>
            </a:extLst>
          </p:cNvPr>
          <p:cNvSpPr>
            <a:spLocks noGrp="1"/>
          </p:cNvSpPr>
          <p:nvPr>
            <p:ph type="sldNum" sz="quarter" idx="12"/>
          </p:nvPr>
        </p:nvSpPr>
        <p:spPr/>
        <p:txBody>
          <a:bodyPr/>
          <a:lstStyle/>
          <a:p>
            <a:fld id="{22F75B58-574D-2C4D-B57C-2E4EC4916D89}" type="slidenum">
              <a:rPr lang="en-US" smtClean="0"/>
              <a:t>‹#›</a:t>
            </a:fld>
            <a:endParaRPr lang="en-US" dirty="0"/>
          </a:p>
        </p:txBody>
      </p:sp>
    </p:spTree>
    <p:extLst>
      <p:ext uri="{BB962C8B-B14F-4D97-AF65-F5344CB8AC3E}">
        <p14:creationId xmlns:p14="http://schemas.microsoft.com/office/powerpoint/2010/main" val="113387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4AA1-7BEB-3449-A88C-5860C94C43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6042E4-655F-B446-BC2D-8471BFD8FB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F4B82B-4F3B-7D46-90A6-84D18C62BF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0E3CB9-E9BA-9F42-93A8-D17955065B6E}"/>
              </a:ext>
            </a:extLst>
          </p:cNvPr>
          <p:cNvSpPr>
            <a:spLocks noGrp="1"/>
          </p:cNvSpPr>
          <p:nvPr>
            <p:ph type="dt" sz="half" idx="10"/>
          </p:nvPr>
        </p:nvSpPr>
        <p:spPr/>
        <p:txBody>
          <a:bodyPr/>
          <a:lstStyle/>
          <a:p>
            <a:fld id="{2045D467-6A63-4733-8987-3E6E2612687C}" type="datetime1">
              <a:rPr lang="en-US" smtClean="0"/>
              <a:t>6/1/2022</a:t>
            </a:fld>
            <a:endParaRPr lang="en-US" dirty="0"/>
          </a:p>
        </p:txBody>
      </p:sp>
      <p:sp>
        <p:nvSpPr>
          <p:cNvPr id="6" name="Footer Placeholder 5">
            <a:extLst>
              <a:ext uri="{FF2B5EF4-FFF2-40B4-BE49-F238E27FC236}">
                <a16:creationId xmlns:a16="http://schemas.microsoft.com/office/drawing/2014/main" id="{B0F98063-1220-F04D-B7AC-6AF00BC8A9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5CDCBF-A87F-3447-B383-1CF04308C638}"/>
              </a:ext>
            </a:extLst>
          </p:cNvPr>
          <p:cNvSpPr>
            <a:spLocks noGrp="1"/>
          </p:cNvSpPr>
          <p:nvPr>
            <p:ph type="sldNum" sz="quarter" idx="12"/>
          </p:nvPr>
        </p:nvSpPr>
        <p:spPr/>
        <p:txBody>
          <a:bodyPr/>
          <a:lstStyle/>
          <a:p>
            <a:fld id="{22F75B58-574D-2C4D-B57C-2E4EC4916D89}" type="slidenum">
              <a:rPr lang="en-US" smtClean="0"/>
              <a:t>‹#›</a:t>
            </a:fld>
            <a:endParaRPr lang="en-US" dirty="0"/>
          </a:p>
        </p:txBody>
      </p:sp>
    </p:spTree>
    <p:extLst>
      <p:ext uri="{BB962C8B-B14F-4D97-AF65-F5344CB8AC3E}">
        <p14:creationId xmlns:p14="http://schemas.microsoft.com/office/powerpoint/2010/main" val="2641042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5A6B9-1CD8-B74C-B440-1E35354426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6C2597-EA4A-314F-A04F-5329B1EED2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174A36-EBEB-4346-B050-58ECEB04C9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85912A-64A9-6740-A984-DAAFED9DB0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AFB61E-57EA-3B4F-89CC-548D05913B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92DFC3-7BA8-5144-81C6-BB942C6767F7}"/>
              </a:ext>
            </a:extLst>
          </p:cNvPr>
          <p:cNvSpPr>
            <a:spLocks noGrp="1"/>
          </p:cNvSpPr>
          <p:nvPr>
            <p:ph type="dt" sz="half" idx="10"/>
          </p:nvPr>
        </p:nvSpPr>
        <p:spPr/>
        <p:txBody>
          <a:bodyPr/>
          <a:lstStyle/>
          <a:p>
            <a:fld id="{23547E79-8689-4E74-94D3-4C8AD16C7455}" type="datetime1">
              <a:rPr lang="en-US" smtClean="0"/>
              <a:t>6/1/2022</a:t>
            </a:fld>
            <a:endParaRPr lang="en-US" dirty="0"/>
          </a:p>
        </p:txBody>
      </p:sp>
      <p:sp>
        <p:nvSpPr>
          <p:cNvPr id="8" name="Footer Placeholder 7">
            <a:extLst>
              <a:ext uri="{FF2B5EF4-FFF2-40B4-BE49-F238E27FC236}">
                <a16:creationId xmlns:a16="http://schemas.microsoft.com/office/drawing/2014/main" id="{020D7DF1-662A-5840-B104-EED1A5D04F5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656DF1A-7318-304C-AD25-AE777CB607D2}"/>
              </a:ext>
            </a:extLst>
          </p:cNvPr>
          <p:cNvSpPr>
            <a:spLocks noGrp="1"/>
          </p:cNvSpPr>
          <p:nvPr>
            <p:ph type="sldNum" sz="quarter" idx="12"/>
          </p:nvPr>
        </p:nvSpPr>
        <p:spPr/>
        <p:txBody>
          <a:bodyPr/>
          <a:lstStyle/>
          <a:p>
            <a:fld id="{22F75B58-574D-2C4D-B57C-2E4EC4916D89}" type="slidenum">
              <a:rPr lang="en-US" smtClean="0"/>
              <a:t>‹#›</a:t>
            </a:fld>
            <a:endParaRPr lang="en-US" dirty="0"/>
          </a:p>
        </p:txBody>
      </p:sp>
    </p:spTree>
    <p:extLst>
      <p:ext uri="{BB962C8B-B14F-4D97-AF65-F5344CB8AC3E}">
        <p14:creationId xmlns:p14="http://schemas.microsoft.com/office/powerpoint/2010/main" val="35647197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C41D-AC01-C445-A198-59F66105BE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E029B8-1DF3-054D-995C-8EF72D5E0BBA}"/>
              </a:ext>
            </a:extLst>
          </p:cNvPr>
          <p:cNvSpPr>
            <a:spLocks noGrp="1"/>
          </p:cNvSpPr>
          <p:nvPr>
            <p:ph type="dt" sz="half" idx="10"/>
          </p:nvPr>
        </p:nvSpPr>
        <p:spPr/>
        <p:txBody>
          <a:bodyPr/>
          <a:lstStyle/>
          <a:p>
            <a:fld id="{7AF2A928-F92D-45A9-9D7B-B4913B7EE740}" type="datetime1">
              <a:rPr lang="en-US" smtClean="0"/>
              <a:t>6/1/2022</a:t>
            </a:fld>
            <a:endParaRPr lang="en-US" dirty="0"/>
          </a:p>
        </p:txBody>
      </p:sp>
      <p:sp>
        <p:nvSpPr>
          <p:cNvPr id="4" name="Footer Placeholder 3">
            <a:extLst>
              <a:ext uri="{FF2B5EF4-FFF2-40B4-BE49-F238E27FC236}">
                <a16:creationId xmlns:a16="http://schemas.microsoft.com/office/drawing/2014/main" id="{33C4D052-59AE-0342-BF9E-15C92025EF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83C3EBE-99DB-7B41-9B2F-DF7F6F713DA6}"/>
              </a:ext>
            </a:extLst>
          </p:cNvPr>
          <p:cNvSpPr>
            <a:spLocks noGrp="1"/>
          </p:cNvSpPr>
          <p:nvPr>
            <p:ph type="sldNum" sz="quarter" idx="12"/>
          </p:nvPr>
        </p:nvSpPr>
        <p:spPr/>
        <p:txBody>
          <a:bodyPr/>
          <a:lstStyle/>
          <a:p>
            <a:fld id="{22F75B58-574D-2C4D-B57C-2E4EC4916D89}" type="slidenum">
              <a:rPr lang="en-US" smtClean="0"/>
              <a:t>‹#›</a:t>
            </a:fld>
            <a:endParaRPr lang="en-US" dirty="0"/>
          </a:p>
        </p:txBody>
      </p:sp>
    </p:spTree>
    <p:extLst>
      <p:ext uri="{BB962C8B-B14F-4D97-AF65-F5344CB8AC3E}">
        <p14:creationId xmlns:p14="http://schemas.microsoft.com/office/powerpoint/2010/main" val="1728252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hart/image and text">
  <p:cSld name="Chart/image and text">
    <p:spTree>
      <p:nvGrpSpPr>
        <p:cNvPr id="1" name="Shape 185"/>
        <p:cNvGrpSpPr/>
        <p:nvPr/>
      </p:nvGrpSpPr>
      <p:grpSpPr>
        <a:xfrm>
          <a:off x="0" y="0"/>
          <a:ext cx="0" cy="0"/>
          <a:chOff x="0" y="0"/>
          <a:chExt cx="0" cy="0"/>
        </a:xfrm>
      </p:grpSpPr>
      <p:sp>
        <p:nvSpPr>
          <p:cNvPr id="186" name="Google Shape;186;p28"/>
          <p:cNvSpPr txBox="1">
            <a:spLocks noGrp="1"/>
          </p:cNvSpPr>
          <p:nvPr>
            <p:ph type="subTitle" idx="1"/>
          </p:nvPr>
        </p:nvSpPr>
        <p:spPr>
          <a:xfrm>
            <a:off x="6175163" y="3430148"/>
            <a:ext cx="5011514" cy="1914438"/>
          </a:xfrm>
          <a:prstGeom prst="rect">
            <a:avLst/>
          </a:prstGeom>
          <a:noFill/>
          <a:ln>
            <a:noFill/>
          </a:ln>
        </p:spPr>
        <p:txBody>
          <a:bodyPr spcFirstLastPara="1" wrap="square" lIns="121975" tIns="60975" rIns="121975" bIns="60975" anchor="t" anchorCtr="0">
            <a:noAutofit/>
          </a:bodyPr>
          <a:lstStyle>
            <a:lvl1pPr lvl="0" algn="l" rtl="0">
              <a:lnSpc>
                <a:spcPct val="90000"/>
              </a:lnSpc>
              <a:spcBef>
                <a:spcPts val="854"/>
              </a:spcBef>
              <a:spcAft>
                <a:spcPts val="0"/>
              </a:spcAft>
              <a:buClr>
                <a:srgbClr val="3E3C3B"/>
              </a:buClr>
              <a:buSzPts val="2100"/>
              <a:buNone/>
              <a:defRPr sz="1379">
                <a:solidFill>
                  <a:srgbClr val="3E3C3B"/>
                </a:solidFill>
                <a:latin typeface="Georgia"/>
                <a:ea typeface="Georgia"/>
                <a:cs typeface="Georgia"/>
                <a:sym typeface="Georgia"/>
              </a:defRPr>
            </a:lvl1pPr>
            <a:lvl2pPr lvl="1" algn="ctr" rtl="0">
              <a:lnSpc>
                <a:spcPct val="90000"/>
              </a:lnSpc>
              <a:spcBef>
                <a:spcPts val="460"/>
              </a:spcBef>
              <a:spcAft>
                <a:spcPts val="0"/>
              </a:spcAft>
              <a:buClr>
                <a:srgbClr val="3E3C3B"/>
              </a:buClr>
              <a:buSzPts val="2700"/>
              <a:buNone/>
              <a:defRPr sz="1774"/>
            </a:lvl2pPr>
            <a:lvl3pPr lvl="2" algn="ctr" rtl="0">
              <a:lnSpc>
                <a:spcPct val="90000"/>
              </a:lnSpc>
              <a:spcBef>
                <a:spcPts val="460"/>
              </a:spcBef>
              <a:spcAft>
                <a:spcPts val="0"/>
              </a:spcAft>
              <a:buClr>
                <a:srgbClr val="3E3C3B"/>
              </a:buClr>
              <a:buSzPts val="2400"/>
              <a:buNone/>
              <a:defRPr sz="1577"/>
            </a:lvl3pPr>
            <a:lvl4pPr lvl="3" algn="ctr" rtl="0">
              <a:lnSpc>
                <a:spcPct val="90000"/>
              </a:lnSpc>
              <a:spcBef>
                <a:spcPts val="460"/>
              </a:spcBef>
              <a:spcAft>
                <a:spcPts val="0"/>
              </a:spcAft>
              <a:buClr>
                <a:srgbClr val="3E3C3B"/>
              </a:buClr>
              <a:buSzPts val="2100"/>
              <a:buNone/>
              <a:defRPr sz="1379"/>
            </a:lvl4pPr>
            <a:lvl5pPr lvl="4" algn="ctr" rtl="0">
              <a:lnSpc>
                <a:spcPct val="90000"/>
              </a:lnSpc>
              <a:spcBef>
                <a:spcPts val="460"/>
              </a:spcBef>
              <a:spcAft>
                <a:spcPts val="0"/>
              </a:spcAft>
              <a:buClr>
                <a:srgbClr val="3E3C3B"/>
              </a:buClr>
              <a:buSzPts val="2100"/>
              <a:buNone/>
              <a:defRPr sz="1379"/>
            </a:lvl5pPr>
            <a:lvl6pPr lvl="5" algn="ctr" rtl="0">
              <a:lnSpc>
                <a:spcPct val="90000"/>
              </a:lnSpc>
              <a:spcBef>
                <a:spcPts val="460"/>
              </a:spcBef>
              <a:spcAft>
                <a:spcPts val="0"/>
              </a:spcAft>
              <a:buClr>
                <a:schemeClr val="dk1"/>
              </a:buClr>
              <a:buSzPts val="2100"/>
              <a:buNone/>
              <a:defRPr sz="1379"/>
            </a:lvl6pPr>
            <a:lvl7pPr lvl="6" algn="ctr" rtl="0">
              <a:lnSpc>
                <a:spcPct val="90000"/>
              </a:lnSpc>
              <a:spcBef>
                <a:spcPts val="460"/>
              </a:spcBef>
              <a:spcAft>
                <a:spcPts val="0"/>
              </a:spcAft>
              <a:buClr>
                <a:schemeClr val="dk1"/>
              </a:buClr>
              <a:buSzPts val="2100"/>
              <a:buNone/>
              <a:defRPr sz="1379"/>
            </a:lvl7pPr>
            <a:lvl8pPr lvl="7" algn="ctr" rtl="0">
              <a:lnSpc>
                <a:spcPct val="90000"/>
              </a:lnSpc>
              <a:spcBef>
                <a:spcPts val="460"/>
              </a:spcBef>
              <a:spcAft>
                <a:spcPts val="0"/>
              </a:spcAft>
              <a:buClr>
                <a:schemeClr val="dk1"/>
              </a:buClr>
              <a:buSzPts val="2100"/>
              <a:buNone/>
              <a:defRPr sz="1379"/>
            </a:lvl8pPr>
            <a:lvl9pPr lvl="8" algn="ctr" rtl="0">
              <a:lnSpc>
                <a:spcPct val="90000"/>
              </a:lnSpc>
              <a:spcBef>
                <a:spcPts val="460"/>
              </a:spcBef>
              <a:spcAft>
                <a:spcPts val="0"/>
              </a:spcAft>
              <a:buClr>
                <a:schemeClr val="dk1"/>
              </a:buClr>
              <a:buSzPts val="2100"/>
              <a:buNone/>
              <a:defRPr sz="1379"/>
            </a:lvl9pPr>
          </a:lstStyle>
          <a:p>
            <a:endParaRPr/>
          </a:p>
        </p:txBody>
      </p:sp>
      <p:sp>
        <p:nvSpPr>
          <p:cNvPr id="187" name="Google Shape;187;p28"/>
          <p:cNvSpPr txBox="1">
            <a:spLocks noGrp="1"/>
          </p:cNvSpPr>
          <p:nvPr>
            <p:ph type="body" idx="2"/>
          </p:nvPr>
        </p:nvSpPr>
        <p:spPr>
          <a:xfrm>
            <a:off x="520722" y="5097755"/>
            <a:ext cx="5029416" cy="261920"/>
          </a:xfrm>
          <a:prstGeom prst="rect">
            <a:avLst/>
          </a:prstGeom>
          <a:noFill/>
          <a:ln>
            <a:noFill/>
          </a:ln>
        </p:spPr>
        <p:txBody>
          <a:bodyPr spcFirstLastPara="1" wrap="square" lIns="121975" tIns="60975" rIns="121975" bIns="60975" anchor="t" anchorCtr="0">
            <a:noAutofit/>
          </a:bodyPr>
          <a:lstStyle>
            <a:lvl1pPr marL="300335" lvl="0" indent="-150167" algn="ctr" rtl="0">
              <a:lnSpc>
                <a:spcPct val="90000"/>
              </a:lnSpc>
              <a:spcBef>
                <a:spcPts val="854"/>
              </a:spcBef>
              <a:spcAft>
                <a:spcPts val="0"/>
              </a:spcAft>
              <a:buClr>
                <a:srgbClr val="999C99"/>
              </a:buClr>
              <a:buSzPts val="1500"/>
              <a:buNone/>
              <a:defRPr sz="985">
                <a:solidFill>
                  <a:srgbClr val="999C99"/>
                </a:solidFill>
              </a:defRPr>
            </a:lvl1pPr>
            <a:lvl2pPr marL="600669" lvl="1" indent="-250279" algn="l" rtl="0">
              <a:lnSpc>
                <a:spcPct val="90000"/>
              </a:lnSpc>
              <a:spcBef>
                <a:spcPts val="460"/>
              </a:spcBef>
              <a:spcAft>
                <a:spcPts val="0"/>
              </a:spcAft>
              <a:buClr>
                <a:srgbClr val="3E3C3B"/>
              </a:buClr>
              <a:buSzPts val="2400"/>
              <a:buChar char="•"/>
              <a:defRPr/>
            </a:lvl2pPr>
            <a:lvl3pPr marL="901004" lvl="2" indent="-250279" algn="l" rtl="0">
              <a:lnSpc>
                <a:spcPct val="90000"/>
              </a:lnSpc>
              <a:spcBef>
                <a:spcPts val="460"/>
              </a:spcBef>
              <a:spcAft>
                <a:spcPts val="0"/>
              </a:spcAft>
              <a:buClr>
                <a:srgbClr val="3E3C3B"/>
              </a:buClr>
              <a:buSzPts val="2400"/>
              <a:buChar char="•"/>
              <a:defRPr/>
            </a:lvl3pPr>
            <a:lvl4pPr marL="1201339" lvl="3" indent="-250279" algn="l" rtl="0">
              <a:lnSpc>
                <a:spcPct val="90000"/>
              </a:lnSpc>
              <a:spcBef>
                <a:spcPts val="460"/>
              </a:spcBef>
              <a:spcAft>
                <a:spcPts val="0"/>
              </a:spcAft>
              <a:buClr>
                <a:srgbClr val="3E3C3B"/>
              </a:buClr>
              <a:buSzPts val="2400"/>
              <a:buChar char="•"/>
              <a:defRPr/>
            </a:lvl4pPr>
            <a:lvl5pPr marL="1501673" lvl="4" indent="-250279" algn="l" rtl="0">
              <a:lnSpc>
                <a:spcPct val="90000"/>
              </a:lnSpc>
              <a:spcBef>
                <a:spcPts val="460"/>
              </a:spcBef>
              <a:spcAft>
                <a:spcPts val="0"/>
              </a:spcAft>
              <a:buClr>
                <a:srgbClr val="3E3C3B"/>
              </a:buClr>
              <a:buSzPts val="2400"/>
              <a:buChar char="•"/>
              <a:defRPr/>
            </a:lvl5pPr>
            <a:lvl6pPr marL="1802008" lvl="5" indent="-250279" algn="l" rtl="0">
              <a:lnSpc>
                <a:spcPct val="90000"/>
              </a:lnSpc>
              <a:spcBef>
                <a:spcPts val="460"/>
              </a:spcBef>
              <a:spcAft>
                <a:spcPts val="0"/>
              </a:spcAft>
              <a:buClr>
                <a:schemeClr val="dk1"/>
              </a:buClr>
              <a:buSzPts val="2400"/>
              <a:buChar char="•"/>
              <a:defRPr/>
            </a:lvl6pPr>
            <a:lvl7pPr marL="2102343" lvl="6" indent="-250279" algn="l" rtl="0">
              <a:lnSpc>
                <a:spcPct val="90000"/>
              </a:lnSpc>
              <a:spcBef>
                <a:spcPts val="460"/>
              </a:spcBef>
              <a:spcAft>
                <a:spcPts val="0"/>
              </a:spcAft>
              <a:buClr>
                <a:schemeClr val="dk1"/>
              </a:buClr>
              <a:buSzPts val="2400"/>
              <a:buChar char="•"/>
              <a:defRPr/>
            </a:lvl7pPr>
            <a:lvl8pPr marL="2402677" lvl="7" indent="-250279" algn="l" rtl="0">
              <a:lnSpc>
                <a:spcPct val="90000"/>
              </a:lnSpc>
              <a:spcBef>
                <a:spcPts val="460"/>
              </a:spcBef>
              <a:spcAft>
                <a:spcPts val="0"/>
              </a:spcAft>
              <a:buClr>
                <a:schemeClr val="dk1"/>
              </a:buClr>
              <a:buSzPts val="2400"/>
              <a:buChar char="•"/>
              <a:defRPr/>
            </a:lvl8pPr>
            <a:lvl9pPr marL="2703012" lvl="8" indent="-250279" algn="l" rtl="0">
              <a:lnSpc>
                <a:spcPct val="90000"/>
              </a:lnSpc>
              <a:spcBef>
                <a:spcPts val="460"/>
              </a:spcBef>
              <a:spcAft>
                <a:spcPts val="0"/>
              </a:spcAft>
              <a:buClr>
                <a:schemeClr val="dk1"/>
              </a:buClr>
              <a:buSzPts val="2400"/>
              <a:buChar char="•"/>
              <a:defRPr/>
            </a:lvl9pPr>
          </a:lstStyle>
          <a:p>
            <a:endParaRPr/>
          </a:p>
        </p:txBody>
      </p:sp>
      <p:sp>
        <p:nvSpPr>
          <p:cNvPr id="188" name="Google Shape;188;p28"/>
          <p:cNvSpPr>
            <a:spLocks noGrp="1"/>
          </p:cNvSpPr>
          <p:nvPr>
            <p:ph type="pic" idx="3"/>
          </p:nvPr>
        </p:nvSpPr>
        <p:spPr>
          <a:xfrm>
            <a:off x="921202" y="1970201"/>
            <a:ext cx="4141104" cy="3057701"/>
          </a:xfrm>
          <a:prstGeom prst="rect">
            <a:avLst/>
          </a:prstGeom>
          <a:noFill/>
          <a:ln>
            <a:noFill/>
          </a:ln>
        </p:spPr>
        <p:txBody>
          <a:bodyPr spcFirstLastPara="1" wrap="square" lIns="121975" tIns="60975" rIns="121975" bIns="60975" anchor="t" anchorCtr="0">
            <a:noAutofit/>
          </a:bodyPr>
          <a:lstStyle>
            <a:lvl1pPr marR="0" lvl="0" algn="l" rtl="0">
              <a:lnSpc>
                <a:spcPct val="90000"/>
              </a:lnSpc>
              <a:spcBef>
                <a:spcPts val="854"/>
              </a:spcBef>
              <a:spcAft>
                <a:spcPts val="0"/>
              </a:spcAft>
              <a:buClr>
                <a:srgbClr val="3E3C3B"/>
              </a:buClr>
              <a:buSzPts val="2100"/>
              <a:buFont typeface="Arial"/>
              <a:buNone/>
              <a:defRPr sz="1379" b="0" i="0" u="none" strike="noStrike" cap="none">
                <a:solidFill>
                  <a:srgbClr val="3E3C3B"/>
                </a:solidFill>
                <a:latin typeface="Georgia"/>
                <a:ea typeface="Georgia"/>
                <a:cs typeface="Georgia"/>
                <a:sym typeface="Georgia"/>
              </a:defRPr>
            </a:lvl1pPr>
            <a:lvl2pPr marR="0" lvl="1"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2pPr>
            <a:lvl3pPr marR="0" lvl="2"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3pPr>
            <a:lvl4pPr marR="0" lvl="3"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4pPr>
            <a:lvl5pPr marR="0" lvl="4" algn="l" rtl="0">
              <a:lnSpc>
                <a:spcPct val="90000"/>
              </a:lnSpc>
              <a:spcBef>
                <a:spcPts val="460"/>
              </a:spcBef>
              <a:spcAft>
                <a:spcPts val="0"/>
              </a:spcAft>
              <a:buClr>
                <a:srgbClr val="3E3C3B"/>
              </a:buClr>
              <a:buSzPts val="2100"/>
              <a:buFont typeface="Arial"/>
              <a:buChar char="•"/>
              <a:defRPr sz="1379" b="0" i="0" u="none" strike="noStrike" cap="none">
                <a:solidFill>
                  <a:srgbClr val="3E3C3B"/>
                </a:solidFill>
                <a:latin typeface="Georgia"/>
                <a:ea typeface="Georgia"/>
                <a:cs typeface="Georgia"/>
                <a:sym typeface="Georgia"/>
              </a:defRPr>
            </a:lvl5pPr>
            <a:lvl6pPr marR="0" lvl="5"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6pPr>
            <a:lvl7pPr marR="0" lvl="6"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7pPr>
            <a:lvl8pPr marR="0" lvl="7"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8pPr>
            <a:lvl9pPr marR="0" lvl="8" algn="l" rtl="0">
              <a:lnSpc>
                <a:spcPct val="90000"/>
              </a:lnSpc>
              <a:spcBef>
                <a:spcPts val="460"/>
              </a:spcBef>
              <a:spcAft>
                <a:spcPts val="0"/>
              </a:spcAft>
              <a:buClr>
                <a:schemeClr val="dk1"/>
              </a:buClr>
              <a:buSzPts val="2400"/>
              <a:buFont typeface="Arial"/>
              <a:buChar char="•"/>
              <a:defRPr sz="1577" b="0" i="0" u="none" strike="noStrike" cap="none">
                <a:solidFill>
                  <a:schemeClr val="dk1"/>
                </a:solidFill>
                <a:latin typeface="Calibri"/>
                <a:ea typeface="Calibri"/>
                <a:cs typeface="Calibri"/>
                <a:sym typeface="Calibri"/>
              </a:defRPr>
            </a:lvl9pPr>
          </a:lstStyle>
          <a:p>
            <a:endParaRPr dirty="0"/>
          </a:p>
        </p:txBody>
      </p:sp>
      <p:sp>
        <p:nvSpPr>
          <p:cNvPr id="189" name="Google Shape;189;p28"/>
          <p:cNvSpPr txBox="1">
            <a:spLocks noGrp="1"/>
          </p:cNvSpPr>
          <p:nvPr>
            <p:ph type="body" idx="4"/>
          </p:nvPr>
        </p:nvSpPr>
        <p:spPr>
          <a:xfrm>
            <a:off x="264980" y="813657"/>
            <a:ext cx="8598149" cy="465109"/>
          </a:xfrm>
          <a:prstGeom prst="rect">
            <a:avLst/>
          </a:prstGeom>
          <a:noFill/>
          <a:ln>
            <a:noFill/>
          </a:ln>
        </p:spPr>
        <p:txBody>
          <a:bodyPr spcFirstLastPara="1" wrap="square" lIns="121975" tIns="60975" rIns="121975" bIns="60975" anchor="t" anchorCtr="0">
            <a:noAutofit/>
          </a:bodyPr>
          <a:lstStyle>
            <a:lvl1pPr marL="300335" lvl="0" indent="-150167" algn="l" rtl="0">
              <a:lnSpc>
                <a:spcPct val="90000"/>
              </a:lnSpc>
              <a:spcBef>
                <a:spcPts val="854"/>
              </a:spcBef>
              <a:spcAft>
                <a:spcPts val="0"/>
              </a:spcAft>
              <a:buClr>
                <a:srgbClr val="FFFFFF"/>
              </a:buClr>
              <a:buSzPts val="2100"/>
              <a:buNone/>
              <a:defRPr sz="1379">
                <a:solidFill>
                  <a:srgbClr val="FFFFFF"/>
                </a:solidFill>
                <a:latin typeface="Georgia"/>
                <a:ea typeface="Georgia"/>
                <a:cs typeface="Georgia"/>
                <a:sym typeface="Georgia"/>
              </a:defRPr>
            </a:lvl1pPr>
            <a:lvl2pPr marL="600669" lvl="1" indent="-250279" algn="l" rtl="0">
              <a:lnSpc>
                <a:spcPct val="90000"/>
              </a:lnSpc>
              <a:spcBef>
                <a:spcPts val="460"/>
              </a:spcBef>
              <a:spcAft>
                <a:spcPts val="0"/>
              </a:spcAft>
              <a:buClr>
                <a:srgbClr val="3E3C3B"/>
              </a:buClr>
              <a:buSzPts val="2400"/>
              <a:buChar char="•"/>
              <a:defRPr/>
            </a:lvl2pPr>
            <a:lvl3pPr marL="901004" lvl="2" indent="-250279" algn="l" rtl="0">
              <a:lnSpc>
                <a:spcPct val="90000"/>
              </a:lnSpc>
              <a:spcBef>
                <a:spcPts val="460"/>
              </a:spcBef>
              <a:spcAft>
                <a:spcPts val="0"/>
              </a:spcAft>
              <a:buClr>
                <a:srgbClr val="3E3C3B"/>
              </a:buClr>
              <a:buSzPts val="2400"/>
              <a:buChar char="•"/>
              <a:defRPr/>
            </a:lvl3pPr>
            <a:lvl4pPr marL="1201339" lvl="3" indent="-250279" algn="l" rtl="0">
              <a:lnSpc>
                <a:spcPct val="90000"/>
              </a:lnSpc>
              <a:spcBef>
                <a:spcPts val="460"/>
              </a:spcBef>
              <a:spcAft>
                <a:spcPts val="0"/>
              </a:spcAft>
              <a:buClr>
                <a:srgbClr val="3E3C3B"/>
              </a:buClr>
              <a:buSzPts val="2400"/>
              <a:buChar char="•"/>
              <a:defRPr/>
            </a:lvl4pPr>
            <a:lvl5pPr marL="1501673" lvl="4" indent="-250279" algn="l" rtl="0">
              <a:lnSpc>
                <a:spcPct val="90000"/>
              </a:lnSpc>
              <a:spcBef>
                <a:spcPts val="460"/>
              </a:spcBef>
              <a:spcAft>
                <a:spcPts val="0"/>
              </a:spcAft>
              <a:buClr>
                <a:srgbClr val="3E3C3B"/>
              </a:buClr>
              <a:buSzPts val="2400"/>
              <a:buChar char="•"/>
              <a:defRPr/>
            </a:lvl5pPr>
            <a:lvl6pPr marL="1802008" lvl="5" indent="-250279" algn="l" rtl="0">
              <a:lnSpc>
                <a:spcPct val="90000"/>
              </a:lnSpc>
              <a:spcBef>
                <a:spcPts val="460"/>
              </a:spcBef>
              <a:spcAft>
                <a:spcPts val="0"/>
              </a:spcAft>
              <a:buClr>
                <a:schemeClr val="dk1"/>
              </a:buClr>
              <a:buSzPts val="2400"/>
              <a:buChar char="•"/>
              <a:defRPr/>
            </a:lvl6pPr>
            <a:lvl7pPr marL="2102343" lvl="6" indent="-250279" algn="l" rtl="0">
              <a:lnSpc>
                <a:spcPct val="90000"/>
              </a:lnSpc>
              <a:spcBef>
                <a:spcPts val="460"/>
              </a:spcBef>
              <a:spcAft>
                <a:spcPts val="0"/>
              </a:spcAft>
              <a:buClr>
                <a:schemeClr val="dk1"/>
              </a:buClr>
              <a:buSzPts val="2400"/>
              <a:buChar char="•"/>
              <a:defRPr/>
            </a:lvl7pPr>
            <a:lvl8pPr marL="2402677" lvl="7" indent="-250279" algn="l" rtl="0">
              <a:lnSpc>
                <a:spcPct val="90000"/>
              </a:lnSpc>
              <a:spcBef>
                <a:spcPts val="460"/>
              </a:spcBef>
              <a:spcAft>
                <a:spcPts val="0"/>
              </a:spcAft>
              <a:buClr>
                <a:schemeClr val="dk1"/>
              </a:buClr>
              <a:buSzPts val="2400"/>
              <a:buChar char="•"/>
              <a:defRPr/>
            </a:lvl8pPr>
            <a:lvl9pPr marL="2703012" lvl="8" indent="-250279" algn="l" rtl="0">
              <a:lnSpc>
                <a:spcPct val="90000"/>
              </a:lnSpc>
              <a:spcBef>
                <a:spcPts val="460"/>
              </a:spcBef>
              <a:spcAft>
                <a:spcPts val="0"/>
              </a:spcAft>
              <a:buClr>
                <a:schemeClr val="dk1"/>
              </a:buClr>
              <a:buSzPts val="2400"/>
              <a:buChar char="•"/>
              <a:defRPr/>
            </a:lvl9pPr>
          </a:lstStyle>
          <a:p>
            <a:endParaRPr/>
          </a:p>
        </p:txBody>
      </p:sp>
      <p:sp>
        <p:nvSpPr>
          <p:cNvPr id="190" name="Google Shape;190;p28"/>
          <p:cNvSpPr txBox="1">
            <a:spLocks noGrp="1"/>
          </p:cNvSpPr>
          <p:nvPr>
            <p:ph type="body" idx="5"/>
          </p:nvPr>
        </p:nvSpPr>
        <p:spPr>
          <a:xfrm>
            <a:off x="255988" y="319789"/>
            <a:ext cx="8615808" cy="485212"/>
          </a:xfrm>
          <a:prstGeom prst="rect">
            <a:avLst/>
          </a:prstGeom>
          <a:noFill/>
          <a:ln>
            <a:noFill/>
          </a:ln>
        </p:spPr>
        <p:txBody>
          <a:bodyPr spcFirstLastPara="1" wrap="square" lIns="121975" tIns="60975" rIns="121975" bIns="60975" anchor="b" anchorCtr="0">
            <a:noAutofit/>
          </a:bodyPr>
          <a:lstStyle>
            <a:lvl1pPr marL="300335" lvl="0" indent="-150167" algn="l" rtl="0">
              <a:lnSpc>
                <a:spcPct val="90000"/>
              </a:lnSpc>
              <a:spcBef>
                <a:spcPts val="854"/>
              </a:spcBef>
              <a:spcAft>
                <a:spcPts val="0"/>
              </a:spcAft>
              <a:buClr>
                <a:srgbClr val="FFFFFF"/>
              </a:buClr>
              <a:buSzPts val="3700"/>
              <a:buNone/>
              <a:defRPr sz="2431" b="1">
                <a:solidFill>
                  <a:srgbClr val="FFFFFF"/>
                </a:solidFill>
                <a:latin typeface="Verdana"/>
                <a:ea typeface="Verdana"/>
                <a:cs typeface="Verdana"/>
                <a:sym typeface="Verdana"/>
              </a:defRPr>
            </a:lvl1pPr>
            <a:lvl2pPr marL="600669" lvl="1" indent="-250279" algn="l" rtl="0">
              <a:lnSpc>
                <a:spcPct val="90000"/>
              </a:lnSpc>
              <a:spcBef>
                <a:spcPts val="460"/>
              </a:spcBef>
              <a:spcAft>
                <a:spcPts val="0"/>
              </a:spcAft>
              <a:buClr>
                <a:srgbClr val="3E3C3B"/>
              </a:buClr>
              <a:buSzPts val="2400"/>
              <a:buChar char="•"/>
              <a:defRPr/>
            </a:lvl2pPr>
            <a:lvl3pPr marL="901004" lvl="2" indent="-250279" algn="l" rtl="0">
              <a:lnSpc>
                <a:spcPct val="90000"/>
              </a:lnSpc>
              <a:spcBef>
                <a:spcPts val="460"/>
              </a:spcBef>
              <a:spcAft>
                <a:spcPts val="0"/>
              </a:spcAft>
              <a:buClr>
                <a:srgbClr val="3E3C3B"/>
              </a:buClr>
              <a:buSzPts val="2400"/>
              <a:buChar char="•"/>
              <a:defRPr/>
            </a:lvl3pPr>
            <a:lvl4pPr marL="1201339" lvl="3" indent="-250279" algn="l" rtl="0">
              <a:lnSpc>
                <a:spcPct val="90000"/>
              </a:lnSpc>
              <a:spcBef>
                <a:spcPts val="460"/>
              </a:spcBef>
              <a:spcAft>
                <a:spcPts val="0"/>
              </a:spcAft>
              <a:buClr>
                <a:srgbClr val="3E3C3B"/>
              </a:buClr>
              <a:buSzPts val="2400"/>
              <a:buChar char="•"/>
              <a:defRPr/>
            </a:lvl4pPr>
            <a:lvl5pPr marL="1501673" lvl="4" indent="-250279" algn="l" rtl="0">
              <a:lnSpc>
                <a:spcPct val="90000"/>
              </a:lnSpc>
              <a:spcBef>
                <a:spcPts val="460"/>
              </a:spcBef>
              <a:spcAft>
                <a:spcPts val="0"/>
              </a:spcAft>
              <a:buClr>
                <a:srgbClr val="3E3C3B"/>
              </a:buClr>
              <a:buSzPts val="2400"/>
              <a:buChar char="•"/>
              <a:defRPr/>
            </a:lvl5pPr>
            <a:lvl6pPr marL="1802008" lvl="5" indent="-250279" algn="l" rtl="0">
              <a:lnSpc>
                <a:spcPct val="90000"/>
              </a:lnSpc>
              <a:spcBef>
                <a:spcPts val="460"/>
              </a:spcBef>
              <a:spcAft>
                <a:spcPts val="0"/>
              </a:spcAft>
              <a:buClr>
                <a:schemeClr val="dk1"/>
              </a:buClr>
              <a:buSzPts val="2400"/>
              <a:buChar char="•"/>
              <a:defRPr/>
            </a:lvl6pPr>
            <a:lvl7pPr marL="2102343" lvl="6" indent="-250279" algn="l" rtl="0">
              <a:lnSpc>
                <a:spcPct val="90000"/>
              </a:lnSpc>
              <a:spcBef>
                <a:spcPts val="460"/>
              </a:spcBef>
              <a:spcAft>
                <a:spcPts val="0"/>
              </a:spcAft>
              <a:buClr>
                <a:schemeClr val="dk1"/>
              </a:buClr>
              <a:buSzPts val="2400"/>
              <a:buChar char="•"/>
              <a:defRPr/>
            </a:lvl7pPr>
            <a:lvl8pPr marL="2402677" lvl="7" indent="-250279" algn="l" rtl="0">
              <a:lnSpc>
                <a:spcPct val="90000"/>
              </a:lnSpc>
              <a:spcBef>
                <a:spcPts val="460"/>
              </a:spcBef>
              <a:spcAft>
                <a:spcPts val="0"/>
              </a:spcAft>
              <a:buClr>
                <a:schemeClr val="dk1"/>
              </a:buClr>
              <a:buSzPts val="2400"/>
              <a:buChar char="•"/>
              <a:defRPr/>
            </a:lvl8pPr>
            <a:lvl9pPr marL="2703012" lvl="8" indent="-250279" algn="l" rtl="0">
              <a:lnSpc>
                <a:spcPct val="90000"/>
              </a:lnSpc>
              <a:spcBef>
                <a:spcPts val="460"/>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22585474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B44514-69C8-1949-BD14-DA2B51E338C4}"/>
              </a:ext>
            </a:extLst>
          </p:cNvPr>
          <p:cNvSpPr>
            <a:spLocks noGrp="1"/>
          </p:cNvSpPr>
          <p:nvPr>
            <p:ph type="dt" sz="half" idx="10"/>
          </p:nvPr>
        </p:nvSpPr>
        <p:spPr/>
        <p:txBody>
          <a:bodyPr/>
          <a:lstStyle/>
          <a:p>
            <a:fld id="{B9370BDE-92DF-408C-BB20-956E7CF5303D}" type="datetime1">
              <a:rPr lang="en-US" smtClean="0"/>
              <a:t>6/1/2022</a:t>
            </a:fld>
            <a:endParaRPr lang="en-US" dirty="0"/>
          </a:p>
        </p:txBody>
      </p:sp>
      <p:sp>
        <p:nvSpPr>
          <p:cNvPr id="3" name="Footer Placeholder 2">
            <a:extLst>
              <a:ext uri="{FF2B5EF4-FFF2-40B4-BE49-F238E27FC236}">
                <a16:creationId xmlns:a16="http://schemas.microsoft.com/office/drawing/2014/main" id="{CA322A42-9D9A-7F42-B4C5-DB13A8E4ADD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9DFB4F-58B2-E347-A756-CD5720AEA04E}"/>
              </a:ext>
            </a:extLst>
          </p:cNvPr>
          <p:cNvSpPr>
            <a:spLocks noGrp="1"/>
          </p:cNvSpPr>
          <p:nvPr>
            <p:ph type="sldNum" sz="quarter" idx="12"/>
          </p:nvPr>
        </p:nvSpPr>
        <p:spPr/>
        <p:txBody>
          <a:bodyPr/>
          <a:lstStyle/>
          <a:p>
            <a:fld id="{22F75B58-574D-2C4D-B57C-2E4EC4916D89}" type="slidenum">
              <a:rPr lang="en-US" smtClean="0"/>
              <a:t>‹#›</a:t>
            </a:fld>
            <a:endParaRPr lang="en-US" dirty="0"/>
          </a:p>
        </p:txBody>
      </p:sp>
    </p:spTree>
    <p:extLst>
      <p:ext uri="{BB962C8B-B14F-4D97-AF65-F5344CB8AC3E}">
        <p14:creationId xmlns:p14="http://schemas.microsoft.com/office/powerpoint/2010/main" val="5275997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F4F57-8F76-8142-9860-9125675207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D233FE-862A-CC42-A993-A6D75B88A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FC4CA7-E2CE-304C-9476-1D8CB617CC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B6B9B7-3721-B04A-895E-7056BCC6DF83}"/>
              </a:ext>
            </a:extLst>
          </p:cNvPr>
          <p:cNvSpPr>
            <a:spLocks noGrp="1"/>
          </p:cNvSpPr>
          <p:nvPr>
            <p:ph type="dt" sz="half" idx="10"/>
          </p:nvPr>
        </p:nvSpPr>
        <p:spPr/>
        <p:txBody>
          <a:bodyPr/>
          <a:lstStyle/>
          <a:p>
            <a:fld id="{54E8929B-5AD2-42F8-9716-8C5F8C7D4208}" type="datetime1">
              <a:rPr lang="en-US" smtClean="0"/>
              <a:t>6/1/2022</a:t>
            </a:fld>
            <a:endParaRPr lang="en-US" dirty="0"/>
          </a:p>
        </p:txBody>
      </p:sp>
      <p:sp>
        <p:nvSpPr>
          <p:cNvPr id="6" name="Footer Placeholder 5">
            <a:extLst>
              <a:ext uri="{FF2B5EF4-FFF2-40B4-BE49-F238E27FC236}">
                <a16:creationId xmlns:a16="http://schemas.microsoft.com/office/drawing/2014/main" id="{7273E616-F77B-6B45-BEFB-56A8808168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E5F501-FE20-BF44-9734-F9C22C235DE3}"/>
              </a:ext>
            </a:extLst>
          </p:cNvPr>
          <p:cNvSpPr>
            <a:spLocks noGrp="1"/>
          </p:cNvSpPr>
          <p:nvPr>
            <p:ph type="sldNum" sz="quarter" idx="12"/>
          </p:nvPr>
        </p:nvSpPr>
        <p:spPr/>
        <p:txBody>
          <a:bodyPr/>
          <a:lstStyle/>
          <a:p>
            <a:fld id="{22F75B58-574D-2C4D-B57C-2E4EC4916D89}" type="slidenum">
              <a:rPr lang="en-US" smtClean="0"/>
              <a:t>‹#›</a:t>
            </a:fld>
            <a:endParaRPr lang="en-US" dirty="0"/>
          </a:p>
        </p:txBody>
      </p:sp>
    </p:spTree>
    <p:extLst>
      <p:ext uri="{BB962C8B-B14F-4D97-AF65-F5344CB8AC3E}">
        <p14:creationId xmlns:p14="http://schemas.microsoft.com/office/powerpoint/2010/main" val="16733153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FCB5C-10CE-0B4A-8187-5AC4A7DAE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BADF69-BAF3-0642-9AD0-A2501E8EBB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59765372-C29A-9E4F-A3FA-89BE60828C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9AF9B6-148F-9A4E-8E96-9EE109396E49}"/>
              </a:ext>
            </a:extLst>
          </p:cNvPr>
          <p:cNvSpPr>
            <a:spLocks noGrp="1"/>
          </p:cNvSpPr>
          <p:nvPr>
            <p:ph type="dt" sz="half" idx="10"/>
          </p:nvPr>
        </p:nvSpPr>
        <p:spPr/>
        <p:txBody>
          <a:bodyPr/>
          <a:lstStyle/>
          <a:p>
            <a:fld id="{0AF4686C-BED7-48B4-AE80-8BDC600FB487}" type="datetime1">
              <a:rPr lang="en-US" smtClean="0"/>
              <a:t>6/1/2022</a:t>
            </a:fld>
            <a:endParaRPr lang="en-US" dirty="0"/>
          </a:p>
        </p:txBody>
      </p:sp>
      <p:sp>
        <p:nvSpPr>
          <p:cNvPr id="6" name="Footer Placeholder 5">
            <a:extLst>
              <a:ext uri="{FF2B5EF4-FFF2-40B4-BE49-F238E27FC236}">
                <a16:creationId xmlns:a16="http://schemas.microsoft.com/office/drawing/2014/main" id="{7ABFEBB7-D2DC-B243-B20F-DB10DE2547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751723-A71D-CF41-9B04-729288AF03BF}"/>
              </a:ext>
            </a:extLst>
          </p:cNvPr>
          <p:cNvSpPr>
            <a:spLocks noGrp="1"/>
          </p:cNvSpPr>
          <p:nvPr>
            <p:ph type="sldNum" sz="quarter" idx="12"/>
          </p:nvPr>
        </p:nvSpPr>
        <p:spPr/>
        <p:txBody>
          <a:bodyPr/>
          <a:lstStyle/>
          <a:p>
            <a:fld id="{22F75B58-574D-2C4D-B57C-2E4EC4916D89}" type="slidenum">
              <a:rPr lang="en-US" smtClean="0"/>
              <a:t>‹#›</a:t>
            </a:fld>
            <a:endParaRPr lang="en-US" dirty="0"/>
          </a:p>
        </p:txBody>
      </p:sp>
    </p:spTree>
    <p:extLst>
      <p:ext uri="{BB962C8B-B14F-4D97-AF65-F5344CB8AC3E}">
        <p14:creationId xmlns:p14="http://schemas.microsoft.com/office/powerpoint/2010/main" val="36627563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40DD-B301-CE47-8EBA-F1968330B8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36CC58-A0C6-1D49-AF4F-FA15B02A6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36E7D5-7962-9943-9C51-8DEE3898596F}"/>
              </a:ext>
            </a:extLst>
          </p:cNvPr>
          <p:cNvSpPr>
            <a:spLocks noGrp="1"/>
          </p:cNvSpPr>
          <p:nvPr>
            <p:ph type="dt" sz="half" idx="10"/>
          </p:nvPr>
        </p:nvSpPr>
        <p:spPr/>
        <p:txBody>
          <a:bodyPr/>
          <a:lstStyle/>
          <a:p>
            <a:fld id="{A0312637-4CF4-477D-8280-0329ECF889AB}" type="datetime1">
              <a:rPr lang="en-US" smtClean="0"/>
              <a:t>6/1/2022</a:t>
            </a:fld>
            <a:endParaRPr lang="en-US" dirty="0"/>
          </a:p>
        </p:txBody>
      </p:sp>
      <p:sp>
        <p:nvSpPr>
          <p:cNvPr id="5" name="Footer Placeholder 4">
            <a:extLst>
              <a:ext uri="{FF2B5EF4-FFF2-40B4-BE49-F238E27FC236}">
                <a16:creationId xmlns:a16="http://schemas.microsoft.com/office/drawing/2014/main" id="{072FFB0C-1476-E144-A21F-257C130051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54D7F3-91CE-094B-9245-32A82FE66840}"/>
              </a:ext>
            </a:extLst>
          </p:cNvPr>
          <p:cNvSpPr>
            <a:spLocks noGrp="1"/>
          </p:cNvSpPr>
          <p:nvPr>
            <p:ph type="sldNum" sz="quarter" idx="12"/>
          </p:nvPr>
        </p:nvSpPr>
        <p:spPr/>
        <p:txBody>
          <a:bodyPr/>
          <a:lstStyle/>
          <a:p>
            <a:fld id="{22F75B58-574D-2C4D-B57C-2E4EC4916D89}" type="slidenum">
              <a:rPr lang="en-US" smtClean="0"/>
              <a:t>‹#›</a:t>
            </a:fld>
            <a:endParaRPr lang="en-US" dirty="0"/>
          </a:p>
        </p:txBody>
      </p:sp>
    </p:spTree>
    <p:extLst>
      <p:ext uri="{BB962C8B-B14F-4D97-AF65-F5344CB8AC3E}">
        <p14:creationId xmlns:p14="http://schemas.microsoft.com/office/powerpoint/2010/main" val="26354002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3E9BE9-E661-9C44-A08F-6E8D10ED92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2B67C-8A2E-9C41-9C83-C257E7253F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75CA7-BB76-9D47-83FF-28D883B909B4}"/>
              </a:ext>
            </a:extLst>
          </p:cNvPr>
          <p:cNvSpPr>
            <a:spLocks noGrp="1"/>
          </p:cNvSpPr>
          <p:nvPr>
            <p:ph type="dt" sz="half" idx="10"/>
          </p:nvPr>
        </p:nvSpPr>
        <p:spPr/>
        <p:txBody>
          <a:bodyPr/>
          <a:lstStyle/>
          <a:p>
            <a:fld id="{5B0A93C7-CC96-4E8E-8D22-C3FC7D81C3C3}" type="datetime1">
              <a:rPr lang="en-US" smtClean="0"/>
              <a:t>6/1/2022</a:t>
            </a:fld>
            <a:endParaRPr lang="en-US" dirty="0"/>
          </a:p>
        </p:txBody>
      </p:sp>
      <p:sp>
        <p:nvSpPr>
          <p:cNvPr id="5" name="Footer Placeholder 4">
            <a:extLst>
              <a:ext uri="{FF2B5EF4-FFF2-40B4-BE49-F238E27FC236}">
                <a16:creationId xmlns:a16="http://schemas.microsoft.com/office/drawing/2014/main" id="{7FE8CC69-2B58-A54A-9FD7-C51C0C504E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D0B03F-3F45-9942-8CEC-4BB7C2CB01C3}"/>
              </a:ext>
            </a:extLst>
          </p:cNvPr>
          <p:cNvSpPr>
            <a:spLocks noGrp="1"/>
          </p:cNvSpPr>
          <p:nvPr>
            <p:ph type="sldNum" sz="quarter" idx="12"/>
          </p:nvPr>
        </p:nvSpPr>
        <p:spPr/>
        <p:txBody>
          <a:bodyPr/>
          <a:lstStyle/>
          <a:p>
            <a:fld id="{22F75B58-574D-2C4D-B57C-2E4EC4916D89}" type="slidenum">
              <a:rPr lang="en-US" smtClean="0"/>
              <a:t>‹#›</a:t>
            </a:fld>
            <a:endParaRPr lang="en-US" dirty="0"/>
          </a:p>
        </p:txBody>
      </p:sp>
    </p:spTree>
    <p:extLst>
      <p:ext uri="{BB962C8B-B14F-4D97-AF65-F5344CB8AC3E}">
        <p14:creationId xmlns:p14="http://schemas.microsoft.com/office/powerpoint/2010/main" val="125788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E02E-1FCF-4846-8C2C-0547A4D2E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4DF0D6-80DE-FB40-890B-443DAC6265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E0EB34-9AB9-184B-AED9-37F9D7ACB03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45B0FEB-0EF7-2F42-8F35-1003416195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DF0439-6847-FD40-9A59-BA41DB36AA16}"/>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227742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8EED-395D-4D43-BC7D-9BEBBA067D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328C12-966D-5045-9353-7ABD94B1A5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2C55A-EC9D-1747-9D95-23CBE49BA96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E9D9409-5C27-A849-8808-25915B0B9C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3CAFF2-4938-464E-BBFE-3F261D5611E5}"/>
              </a:ext>
            </a:extLst>
          </p:cNvPr>
          <p:cNvSpPr>
            <a:spLocks noGrp="1"/>
          </p:cNvSpPr>
          <p:nvPr>
            <p:ph type="sldNum" sz="quarter" idx="12"/>
          </p:nvPr>
        </p:nvSpPr>
        <p:spPr/>
        <p:txBody>
          <a:bodyPr/>
          <a:lstStyle/>
          <a:p>
            <a:fld id="{EA6B8D2D-F85C-4648-B88B-DCE93837ED40}" type="slidenum">
              <a:rPr lang="en-US" smtClean="0"/>
              <a:t>‹#›</a:t>
            </a:fld>
            <a:endParaRPr lang="en-US" dirty="0"/>
          </a:p>
        </p:txBody>
      </p:sp>
    </p:spTree>
    <p:extLst>
      <p:ext uri="{BB962C8B-B14F-4D97-AF65-F5344CB8AC3E}">
        <p14:creationId xmlns:p14="http://schemas.microsoft.com/office/powerpoint/2010/main" val="1042201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1.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8.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568D9F-41F6-584F-A60F-4D2955A2526A}"/>
              </a:ext>
            </a:extLst>
          </p:cNvPr>
          <p:cNvSpPr>
            <a:spLocks noGrp="1"/>
          </p:cNvSpPr>
          <p:nvPr>
            <p:ph type="title"/>
          </p:nvPr>
        </p:nvSpPr>
        <p:spPr>
          <a:xfrm>
            <a:off x="457201" y="365125"/>
            <a:ext cx="10896599" cy="29495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8718335-4244-2140-8DCF-93F21CB29347}"/>
              </a:ext>
            </a:extLst>
          </p:cNvPr>
          <p:cNvSpPr>
            <a:spLocks noGrp="1"/>
          </p:cNvSpPr>
          <p:nvPr>
            <p:ph type="body" idx="1"/>
          </p:nvPr>
        </p:nvSpPr>
        <p:spPr>
          <a:xfrm>
            <a:off x="457201" y="3461657"/>
            <a:ext cx="10896599" cy="751114"/>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1276255268"/>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6" r:id="rId4"/>
    <p:sldLayoutId id="2147483667" r:id="rId5"/>
    <p:sldLayoutId id="2147483668" r:id="rId6"/>
    <p:sldLayoutId id="2147483669" r:id="rId7"/>
  </p:sldLayoutIdLst>
  <p:hf hdr="0" ftr="0" dt="0"/>
  <p:txStyles>
    <p:title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568D9F-41F6-584F-A60F-4D2955A25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718335-4244-2140-8DCF-93F21CB293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18450-D14F-AA4B-B7ED-60AF89AF83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6A922D-DA94-4433-8C5C-2F06D17786E7}" type="datetime1">
              <a:rPr lang="en-US" smtClean="0"/>
              <a:t>6/1/2022</a:t>
            </a:fld>
            <a:endParaRPr lang="en-US" dirty="0"/>
          </a:p>
        </p:txBody>
      </p:sp>
      <p:sp>
        <p:nvSpPr>
          <p:cNvPr id="5" name="Footer Placeholder 4">
            <a:extLst>
              <a:ext uri="{FF2B5EF4-FFF2-40B4-BE49-F238E27FC236}">
                <a16:creationId xmlns:a16="http://schemas.microsoft.com/office/drawing/2014/main" id="{1A61A729-5833-3C48-AD8A-FBA934893F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F139953-471C-D545-9C3C-AA30F07052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75B58-574D-2C4D-B57C-2E4EC4916D89}" type="slidenum">
              <a:rPr lang="en-US" smtClean="0"/>
              <a:t>‹#›</a:t>
            </a:fld>
            <a:endParaRPr lang="en-US" dirty="0"/>
          </a:p>
        </p:txBody>
      </p:sp>
    </p:spTree>
    <p:extLst>
      <p:ext uri="{BB962C8B-B14F-4D97-AF65-F5344CB8AC3E}">
        <p14:creationId xmlns:p14="http://schemas.microsoft.com/office/powerpoint/2010/main" val="353388704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C2ADA-F53E-814C-90AD-21E8137EB2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6DD652-EEE7-F24B-9515-22B0CA5F5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CC879-60F1-DD45-8470-F42EFC88FD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F517FE70-0FA2-BA43-9D62-1FB39BF82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1704A89-C35B-5047-A53D-C55FEBB5C3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B8D2D-F85C-4648-B88B-DCE93837ED40}" type="slidenum">
              <a:rPr lang="en-US" smtClean="0"/>
              <a:t>‹#›</a:t>
            </a:fld>
            <a:endParaRPr lang="en-US" dirty="0"/>
          </a:p>
        </p:txBody>
      </p:sp>
    </p:spTree>
    <p:extLst>
      <p:ext uri="{BB962C8B-B14F-4D97-AF65-F5344CB8AC3E}">
        <p14:creationId xmlns:p14="http://schemas.microsoft.com/office/powerpoint/2010/main" val="2384817183"/>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568D9F-41F6-584F-A60F-4D2955A2526A}"/>
              </a:ext>
            </a:extLst>
          </p:cNvPr>
          <p:cNvSpPr>
            <a:spLocks noGrp="1"/>
          </p:cNvSpPr>
          <p:nvPr>
            <p:ph type="title"/>
          </p:nvPr>
        </p:nvSpPr>
        <p:spPr>
          <a:xfrm>
            <a:off x="457201" y="365125"/>
            <a:ext cx="10896599" cy="29495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8718335-4244-2140-8DCF-93F21CB29347}"/>
              </a:ext>
            </a:extLst>
          </p:cNvPr>
          <p:cNvSpPr>
            <a:spLocks noGrp="1"/>
          </p:cNvSpPr>
          <p:nvPr>
            <p:ph type="body" idx="1"/>
          </p:nvPr>
        </p:nvSpPr>
        <p:spPr>
          <a:xfrm>
            <a:off x="457201" y="3461657"/>
            <a:ext cx="10896599" cy="751114"/>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207288625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hf hdr="0" ftr="0" dt="0"/>
  <p:txStyles>
    <p:title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C2ADA-F53E-814C-90AD-21E8137EB2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6DD652-EEE7-F24B-9515-22B0CA5F5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CC879-60F1-DD45-8470-F42EFC88FD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F517FE70-0FA2-BA43-9D62-1FB39BF82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1704A89-C35B-5047-A53D-C55FEBB5C3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B8D2D-F85C-4648-B88B-DCE93837ED40}" type="slidenum">
              <a:rPr lang="en-US" smtClean="0"/>
              <a:t>‹#›</a:t>
            </a:fld>
            <a:endParaRPr lang="en-US" dirty="0"/>
          </a:p>
        </p:txBody>
      </p:sp>
    </p:spTree>
    <p:extLst>
      <p:ext uri="{BB962C8B-B14F-4D97-AF65-F5344CB8AC3E}">
        <p14:creationId xmlns:p14="http://schemas.microsoft.com/office/powerpoint/2010/main" val="168469577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568D9F-41F6-584F-A60F-4D2955A25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8718335-4244-2140-8DCF-93F21CB293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7440698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568D9F-41F6-584F-A60F-4D2955A2526A}"/>
              </a:ext>
            </a:extLst>
          </p:cNvPr>
          <p:cNvSpPr>
            <a:spLocks noGrp="1"/>
          </p:cNvSpPr>
          <p:nvPr>
            <p:ph type="title"/>
          </p:nvPr>
        </p:nvSpPr>
        <p:spPr>
          <a:xfrm>
            <a:off x="457201" y="365125"/>
            <a:ext cx="10896599" cy="29495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8718335-4244-2140-8DCF-93F21CB29347}"/>
              </a:ext>
            </a:extLst>
          </p:cNvPr>
          <p:cNvSpPr>
            <a:spLocks noGrp="1"/>
          </p:cNvSpPr>
          <p:nvPr>
            <p:ph type="body" idx="1"/>
          </p:nvPr>
        </p:nvSpPr>
        <p:spPr>
          <a:xfrm>
            <a:off x="457201" y="3461657"/>
            <a:ext cx="10896599" cy="751114"/>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32729532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3" r:id="rId5"/>
  </p:sldLayoutIdLst>
  <p:hf sldNum="0" hdr="0" dt="0"/>
  <p:txStyles>
    <p:title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568D9F-41F6-584F-A60F-4D2955A25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8718335-4244-2140-8DCF-93F21CB293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2222443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80991-A056-4B42-ACB8-16EE036A8E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E0CD031-17B5-475A-8CAE-50F39A30E4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774EF0-F40B-4C32-AD4D-D502D374DE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90292-BC1F-4678-91F0-14E884E1632B}" type="datetimeFigureOut">
              <a:rPr lang="en-ZA" smtClean="0"/>
              <a:t>2022/06/01</a:t>
            </a:fld>
            <a:endParaRPr lang="en-ZA" dirty="0"/>
          </a:p>
        </p:txBody>
      </p:sp>
      <p:sp>
        <p:nvSpPr>
          <p:cNvPr id="5" name="Footer Placeholder 4">
            <a:extLst>
              <a:ext uri="{FF2B5EF4-FFF2-40B4-BE49-F238E27FC236}">
                <a16:creationId xmlns:a16="http://schemas.microsoft.com/office/drawing/2014/main" id="{11DED3D1-E4D6-4A9B-B5A2-2FDB49CEE2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a:extLst>
              <a:ext uri="{FF2B5EF4-FFF2-40B4-BE49-F238E27FC236}">
                <a16:creationId xmlns:a16="http://schemas.microsoft.com/office/drawing/2014/main" id="{CF3F80D0-594F-4228-AD6E-D59A71084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2E1F1-1AE0-4D45-BB67-FD106D8CEBA7}" type="slidenum">
              <a:rPr lang="en-ZA" smtClean="0"/>
              <a:t>‹#›</a:t>
            </a:fld>
            <a:endParaRPr lang="en-ZA" dirty="0"/>
          </a:p>
        </p:txBody>
      </p:sp>
    </p:spTree>
    <p:extLst>
      <p:ext uri="{BB962C8B-B14F-4D97-AF65-F5344CB8AC3E}">
        <p14:creationId xmlns:p14="http://schemas.microsoft.com/office/powerpoint/2010/main" val="282988880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568D9F-41F6-584F-A60F-4D2955A2526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8718335-4244-2140-8DCF-93F21CB293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848829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65.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65.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65.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65.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65.xml"/><Relationship Id="rId5" Type="http://schemas.openxmlformats.org/officeDocument/2006/relationships/image" Target="../media/image7.jp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65.xml"/><Relationship Id="rId5" Type="http://schemas.openxmlformats.org/officeDocument/2006/relationships/image" Target="../media/image9.jpg"/><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65.xml"/><Relationship Id="rId5" Type="http://schemas.openxmlformats.org/officeDocument/2006/relationships/image" Target="../media/image11.jpg"/><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61.xml"/><Relationship Id="rId4" Type="http://schemas.openxmlformats.org/officeDocument/2006/relationships/comments" Target="../comments/commen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65.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65.xml"/><Relationship Id="rId5" Type="http://schemas.openxmlformats.org/officeDocument/2006/relationships/image" Target="../media/image11.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3C1C0-4C1F-B74B-80AF-40A02043A7A8}"/>
              </a:ext>
            </a:extLst>
          </p:cNvPr>
          <p:cNvSpPr>
            <a:spLocks noGrp="1"/>
          </p:cNvSpPr>
          <p:nvPr>
            <p:ph type="ctrTitle"/>
          </p:nvPr>
        </p:nvSpPr>
        <p:spPr>
          <a:xfrm>
            <a:off x="280987" y="385590"/>
            <a:ext cx="11630025" cy="3192497"/>
          </a:xfrm>
        </p:spPr>
        <p:txBody>
          <a:bodyPr>
            <a:normAutofit/>
          </a:bodyPr>
          <a:lstStyle/>
          <a:p>
            <a:pPr algn="ctr"/>
            <a:br>
              <a:rPr kumimoji="0" lang="en-ZA" altLang="en-US" sz="2700" b="1" i="0" u="none" strike="noStrike" kern="1200" cap="none" spc="0" normalizeH="0" baseline="0" noProof="0" dirty="0">
                <a:ln>
                  <a:noFill/>
                </a:ln>
                <a:solidFill>
                  <a:srgbClr val="FFFF00"/>
                </a:solidFill>
                <a:effectLst/>
                <a:uLnTx/>
                <a:uFillTx/>
                <a:latin typeface="Arial Rounded MT Bold" panose="020F0704030504030204" pitchFamily="34" charset="0"/>
                <a:cs typeface="Arial" panose="020B0604020202020204" pitchFamily="34" charset="0"/>
              </a:rPr>
            </a:br>
            <a:r>
              <a:rPr kumimoji="0" lang="en-US" altLang="en-US" sz="2700" b="1" i="0" u="none" strike="noStrike" kern="1200" cap="none" spc="0" normalizeH="0" baseline="0" noProof="0" dirty="0">
                <a:ln>
                  <a:noFill/>
                </a:ln>
                <a:solidFill>
                  <a:srgbClr val="FFFF00"/>
                </a:solidFill>
                <a:effectLst/>
                <a:uLnTx/>
                <a:uFillTx/>
                <a:latin typeface="Arial Rounded MT Bold" panose="020F0704030504030204" pitchFamily="34" charset="0"/>
                <a:cs typeface="Arial" panose="020B0604020202020204" pitchFamily="34" charset="0"/>
              </a:rPr>
              <a:t>	</a:t>
            </a:r>
            <a:br>
              <a:rPr kumimoji="0" lang="en-US" altLang="en-US" sz="2700" b="1" i="0" u="none" strike="noStrike" kern="1200" cap="none" spc="0" normalizeH="0" baseline="0" noProof="0" dirty="0">
                <a:ln>
                  <a:noFill/>
                </a:ln>
                <a:solidFill>
                  <a:srgbClr val="FFFF00"/>
                </a:solidFill>
                <a:effectLst/>
                <a:uLnTx/>
                <a:uFillTx/>
                <a:latin typeface="Arial Rounded MT Bold" panose="020F0704030504030204" pitchFamily="34" charset="0"/>
                <a:cs typeface="Arial" panose="020B0604020202020204" pitchFamily="34" charset="0"/>
              </a:rPr>
            </a:br>
            <a:endParaRPr lang="en-US" sz="2700" b="1" dirty="0">
              <a:solidFill>
                <a:schemeClr val="bg1"/>
              </a:solidFill>
              <a:latin typeface="Arial Rounded MT Bold" panose="020F07040305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D0C774AC-01B6-654B-896A-6F5992115CC0}"/>
              </a:ext>
            </a:extLst>
          </p:cNvPr>
          <p:cNvSpPr>
            <a:spLocks noGrp="1"/>
          </p:cNvSpPr>
          <p:nvPr>
            <p:ph type="subTitle" idx="1"/>
          </p:nvPr>
        </p:nvSpPr>
        <p:spPr>
          <a:xfrm>
            <a:off x="468351" y="385590"/>
            <a:ext cx="11173521" cy="4397425"/>
          </a:xfrm>
        </p:spPr>
        <p:txBody>
          <a:bodyPr>
            <a:normAutofit/>
          </a:bodyPr>
          <a:lstStyle/>
          <a:p>
            <a:pPr lvl="0">
              <a:defRPr/>
            </a:pPr>
            <a:r>
              <a:rPr lang="en-US" dirty="0"/>
              <a:t>GAUTENG DEPARTMENT OF ROADS AND TRANSPORT</a:t>
            </a:r>
          </a:p>
          <a:p>
            <a:pPr lvl="0">
              <a:defRPr/>
            </a:pPr>
            <a:endParaRPr lang="en-US" sz="2800" dirty="0"/>
          </a:p>
          <a:p>
            <a:pPr lvl="0">
              <a:defRPr/>
            </a:pPr>
            <a:r>
              <a:rPr lang="en-US" dirty="0">
                <a:solidFill>
                  <a:srgbClr val="FFFF00"/>
                </a:solidFill>
              </a:rPr>
              <a:t>Presentation to the Portfolio Committee on Roads and Transport </a:t>
            </a:r>
          </a:p>
          <a:p>
            <a:pPr lvl="0">
              <a:defRPr/>
            </a:pPr>
            <a:endParaRPr lang="en-ZA" sz="2800" dirty="0"/>
          </a:p>
          <a:p>
            <a:pPr lvl="0">
              <a:defRPr/>
            </a:pPr>
            <a:r>
              <a:rPr lang="en-ZA" sz="2800" dirty="0"/>
              <a:t>02 June 2022</a:t>
            </a:r>
          </a:p>
        </p:txBody>
      </p:sp>
    </p:spTree>
    <p:extLst>
      <p:ext uri="{BB962C8B-B14F-4D97-AF65-F5344CB8AC3E}">
        <p14:creationId xmlns:p14="http://schemas.microsoft.com/office/powerpoint/2010/main" val="4047111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How to report a pothole</a:t>
            </a:r>
          </a:p>
        </p:txBody>
      </p:sp>
      <p:sp>
        <p:nvSpPr>
          <p:cNvPr id="3" name="Slide Number Placeholder 2">
            <a:extLst>
              <a:ext uri="{FF2B5EF4-FFF2-40B4-BE49-F238E27FC236}">
                <a16:creationId xmlns:a16="http://schemas.microsoft.com/office/drawing/2014/main" id="{0D7AABBF-B977-4082-950C-DD0C0730B13F}"/>
              </a:ext>
            </a:extLst>
          </p:cNvPr>
          <p:cNvSpPr>
            <a:spLocks noGrp="1"/>
          </p:cNvSpPr>
          <p:nvPr>
            <p:ph type="sldNum" sz="quarter" idx="12"/>
          </p:nvPr>
        </p:nvSpPr>
        <p:spPr>
          <a:xfrm>
            <a:off x="9123201" y="631467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75B58-574D-2C4D-B57C-2E4EC4916D89}" type="slidenum">
              <a:rPr kumimoji="0" lang="en-US" sz="20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0D76857-8F23-4CF5-8280-8F3813A87DA4}"/>
              </a:ext>
            </a:extLst>
          </p:cNvPr>
          <p:cNvSpPr/>
          <p:nvPr/>
        </p:nvSpPr>
        <p:spPr>
          <a:xfrm>
            <a:off x="1275169" y="2274838"/>
            <a:ext cx="106231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340284" y="1711568"/>
            <a:ext cx="97047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Content Placeholder 10" descr="Graphical user interface, text, application&#10;&#10;Description automatically generated">
            <a:extLst>
              <a:ext uri="{FF2B5EF4-FFF2-40B4-BE49-F238E27FC236}">
                <a16:creationId xmlns:a16="http://schemas.microsoft.com/office/drawing/2014/main" id="{93B95E28-37BA-637A-8A30-1BE2A911D1AA}"/>
              </a:ext>
            </a:extLst>
          </p:cNvPr>
          <p:cNvPicPr>
            <a:picLocks noChangeAspect="1"/>
          </p:cNvPicPr>
          <p:nvPr/>
        </p:nvPicPr>
        <p:blipFill rotWithShape="1">
          <a:blip r:embed="rId3"/>
          <a:srcRect t="2555" b="4474"/>
          <a:stretch/>
        </p:blipFill>
        <p:spPr>
          <a:xfrm>
            <a:off x="1353864" y="1688191"/>
            <a:ext cx="3440286" cy="5117505"/>
          </a:xfrm>
          <a:prstGeom prst="rect">
            <a:avLst/>
          </a:prstGeom>
        </p:spPr>
      </p:pic>
      <p:pic>
        <p:nvPicPr>
          <p:cNvPr id="12" name="Picture 11" descr="Map&#10;&#10;Description automatically generated">
            <a:extLst>
              <a:ext uri="{FF2B5EF4-FFF2-40B4-BE49-F238E27FC236}">
                <a16:creationId xmlns:a16="http://schemas.microsoft.com/office/drawing/2014/main" id="{A675386A-A01F-6D02-5A2B-D1A7CCDCA3E4}"/>
              </a:ext>
            </a:extLst>
          </p:cNvPr>
          <p:cNvPicPr>
            <a:picLocks noChangeAspect="1"/>
          </p:cNvPicPr>
          <p:nvPr/>
        </p:nvPicPr>
        <p:blipFill rotWithShape="1">
          <a:blip r:embed="rId4"/>
          <a:srcRect t="2519" b="4889"/>
          <a:stretch/>
        </p:blipFill>
        <p:spPr>
          <a:xfrm>
            <a:off x="7563217" y="1639107"/>
            <a:ext cx="3119968" cy="4622174"/>
          </a:xfrm>
          <a:prstGeom prst="rect">
            <a:avLst/>
          </a:prstGeom>
        </p:spPr>
      </p:pic>
      <p:sp>
        <p:nvSpPr>
          <p:cNvPr id="37" name="TextBox 36">
            <a:extLst>
              <a:ext uri="{FF2B5EF4-FFF2-40B4-BE49-F238E27FC236}">
                <a16:creationId xmlns:a16="http://schemas.microsoft.com/office/drawing/2014/main" id="{06378A01-CC72-F0A3-3FCB-C4FE10E9EE9B}"/>
              </a:ext>
            </a:extLst>
          </p:cNvPr>
          <p:cNvSpPr txBox="1"/>
          <p:nvPr/>
        </p:nvSpPr>
        <p:spPr>
          <a:xfrm>
            <a:off x="5095952" y="3661736"/>
            <a:ext cx="2022519"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when you are directly at the location of the pothole</a:t>
            </a:r>
          </a:p>
        </p:txBody>
      </p:sp>
      <p:sp>
        <p:nvSpPr>
          <p:cNvPr id="39" name="TextBox 38">
            <a:extLst>
              <a:ext uri="{FF2B5EF4-FFF2-40B4-BE49-F238E27FC236}">
                <a16:creationId xmlns:a16="http://schemas.microsoft.com/office/drawing/2014/main" id="{BA2B8BED-A0A9-5E35-4C50-7B156349C7BD}"/>
              </a:ext>
            </a:extLst>
          </p:cNvPr>
          <p:cNvSpPr txBox="1"/>
          <p:nvPr/>
        </p:nvSpPr>
        <p:spPr>
          <a:xfrm>
            <a:off x="5095951" y="5571150"/>
            <a:ext cx="20225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when you are in a different location to show where the pothole is</a:t>
            </a:r>
          </a:p>
        </p:txBody>
      </p:sp>
      <p:cxnSp>
        <p:nvCxnSpPr>
          <p:cNvPr id="41" name="Connector: Elbow 40">
            <a:extLst>
              <a:ext uri="{FF2B5EF4-FFF2-40B4-BE49-F238E27FC236}">
                <a16:creationId xmlns:a16="http://schemas.microsoft.com/office/drawing/2014/main" id="{7CDFA878-6002-15D2-EF7F-29AC2669AA41}"/>
              </a:ext>
            </a:extLst>
          </p:cNvPr>
          <p:cNvCxnSpPr>
            <a:cxnSpLocks/>
            <a:endCxn id="39" idx="1"/>
          </p:cNvCxnSpPr>
          <p:nvPr/>
        </p:nvCxnSpPr>
        <p:spPr>
          <a:xfrm>
            <a:off x="4532283" y="5848368"/>
            <a:ext cx="563668" cy="261391"/>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ABEC3D3D-6938-E27B-88EC-338F3584ACBC}"/>
              </a:ext>
            </a:extLst>
          </p:cNvPr>
          <p:cNvCxnSpPr>
            <a:cxnSpLocks/>
            <a:endCxn id="37" idx="1"/>
          </p:cNvCxnSpPr>
          <p:nvPr/>
        </p:nvCxnSpPr>
        <p:spPr>
          <a:xfrm rot="5400000" flipH="1" flipV="1">
            <a:off x="4197645" y="4552609"/>
            <a:ext cx="1250570" cy="546043"/>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D529010-4791-0870-0084-90EE2B13103E}"/>
              </a:ext>
            </a:extLst>
          </p:cNvPr>
          <p:cNvSpPr txBox="1"/>
          <p:nvPr/>
        </p:nvSpPr>
        <p:spPr>
          <a:xfrm>
            <a:off x="7587929" y="6241217"/>
            <a:ext cx="31744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Select once satisfied with the location.</a:t>
            </a:r>
          </a:p>
        </p:txBody>
      </p:sp>
      <p:cxnSp>
        <p:nvCxnSpPr>
          <p:cNvPr id="57" name="Connector: Elbow 56">
            <a:extLst>
              <a:ext uri="{FF2B5EF4-FFF2-40B4-BE49-F238E27FC236}">
                <a16:creationId xmlns:a16="http://schemas.microsoft.com/office/drawing/2014/main" id="{F16B3BFD-97E9-9B85-024F-978CBEF41B01}"/>
              </a:ext>
            </a:extLst>
          </p:cNvPr>
          <p:cNvCxnSpPr>
            <a:cxnSpLocks/>
            <a:endCxn id="53" idx="3"/>
          </p:cNvCxnSpPr>
          <p:nvPr/>
        </p:nvCxnSpPr>
        <p:spPr>
          <a:xfrm>
            <a:off x="9842500" y="5892800"/>
            <a:ext cx="919882" cy="640805"/>
          </a:xfrm>
          <a:prstGeom prst="bentConnector3">
            <a:avLst>
              <a:gd name="adj1" fmla="val 12485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947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How to report a pothole</a:t>
            </a:r>
          </a:p>
        </p:txBody>
      </p:sp>
      <p:sp>
        <p:nvSpPr>
          <p:cNvPr id="3" name="Slide Number Placeholder 2">
            <a:extLst>
              <a:ext uri="{FF2B5EF4-FFF2-40B4-BE49-F238E27FC236}">
                <a16:creationId xmlns:a16="http://schemas.microsoft.com/office/drawing/2014/main" id="{0D7AABBF-B977-4082-950C-DD0C0730B13F}"/>
              </a:ext>
            </a:extLst>
          </p:cNvPr>
          <p:cNvSpPr>
            <a:spLocks noGrp="1"/>
          </p:cNvSpPr>
          <p:nvPr>
            <p:ph type="sldNum" sz="quarter" idx="12"/>
          </p:nvPr>
        </p:nvSpPr>
        <p:spPr>
          <a:xfrm>
            <a:off x="9155085" y="63524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75B58-574D-2C4D-B57C-2E4EC4916D89}" type="slidenum">
              <a:rPr kumimoji="0" lang="en-US" sz="20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0D76857-8F23-4CF5-8280-8F3813A87DA4}"/>
              </a:ext>
            </a:extLst>
          </p:cNvPr>
          <p:cNvSpPr/>
          <p:nvPr/>
        </p:nvSpPr>
        <p:spPr>
          <a:xfrm>
            <a:off x="1275169" y="2274838"/>
            <a:ext cx="106231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Content Placeholder 15" descr="Graphical user interface, text, application, chat or text message&#10;&#10;Description automatically generated">
            <a:extLst>
              <a:ext uri="{FF2B5EF4-FFF2-40B4-BE49-F238E27FC236}">
                <a16:creationId xmlns:a16="http://schemas.microsoft.com/office/drawing/2014/main" id="{E5332234-92A4-6D07-2702-278D80AA199F}"/>
              </a:ext>
            </a:extLst>
          </p:cNvPr>
          <p:cNvPicPr>
            <a:picLocks noGrp="1" noChangeAspect="1"/>
          </p:cNvPicPr>
          <p:nvPr>
            <p:ph idx="1"/>
          </p:nvPr>
        </p:nvPicPr>
        <p:blipFill rotWithShape="1">
          <a:blip r:embed="rId3"/>
          <a:srcRect t="2409" b="5741"/>
          <a:stretch/>
        </p:blipFill>
        <p:spPr>
          <a:xfrm>
            <a:off x="1340284" y="1737361"/>
            <a:ext cx="3239762" cy="4912385"/>
          </a:xfrm>
        </p:spPr>
      </p:pic>
      <p:sp>
        <p:nvSpPr>
          <p:cNvPr id="17" name="TextBox 16">
            <a:extLst>
              <a:ext uri="{FF2B5EF4-FFF2-40B4-BE49-F238E27FC236}">
                <a16:creationId xmlns:a16="http://schemas.microsoft.com/office/drawing/2014/main" id="{DCED8B40-66F3-A270-28CC-FF0BCEC1B364}"/>
              </a:ext>
            </a:extLst>
          </p:cNvPr>
          <p:cNvSpPr txBox="1"/>
          <p:nvPr/>
        </p:nvSpPr>
        <p:spPr>
          <a:xfrm>
            <a:off x="5108387" y="5094187"/>
            <a:ext cx="22225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photos were taken in a different location before the report was started</a:t>
            </a:r>
          </a:p>
        </p:txBody>
      </p:sp>
      <p:sp>
        <p:nvSpPr>
          <p:cNvPr id="18" name="TextBox 17">
            <a:extLst>
              <a:ext uri="{FF2B5EF4-FFF2-40B4-BE49-F238E27FC236}">
                <a16:creationId xmlns:a16="http://schemas.microsoft.com/office/drawing/2014/main" id="{C6410C7A-E4C0-DDF5-E95B-C4F34910A813}"/>
              </a:ext>
            </a:extLst>
          </p:cNvPr>
          <p:cNvSpPr txBox="1"/>
          <p:nvPr/>
        </p:nvSpPr>
        <p:spPr>
          <a:xfrm>
            <a:off x="5064341" y="2136338"/>
            <a:ext cx="25654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you are in an area that is safe and you are able to take a picture and upload it immediately</a:t>
            </a:r>
          </a:p>
        </p:txBody>
      </p:sp>
      <p:cxnSp>
        <p:nvCxnSpPr>
          <p:cNvPr id="20" name="Connector: Elbow 19">
            <a:extLst>
              <a:ext uri="{FF2B5EF4-FFF2-40B4-BE49-F238E27FC236}">
                <a16:creationId xmlns:a16="http://schemas.microsoft.com/office/drawing/2014/main" id="{611E5D02-8B9D-0477-90A9-5AFC46A61423}"/>
              </a:ext>
            </a:extLst>
          </p:cNvPr>
          <p:cNvCxnSpPr>
            <a:cxnSpLocks/>
          </p:cNvCxnSpPr>
          <p:nvPr/>
        </p:nvCxnSpPr>
        <p:spPr>
          <a:xfrm>
            <a:off x="4193987" y="4641452"/>
            <a:ext cx="914400" cy="9144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AE632368-4A0E-422A-856F-6C1672D5CBE9}"/>
              </a:ext>
            </a:extLst>
          </p:cNvPr>
          <p:cNvCxnSpPr>
            <a:cxnSpLocks/>
            <a:endCxn id="18" idx="1"/>
          </p:cNvCxnSpPr>
          <p:nvPr/>
        </p:nvCxnSpPr>
        <p:spPr>
          <a:xfrm rot="5400000" flipH="1" flipV="1">
            <a:off x="3926566" y="3129880"/>
            <a:ext cx="1592708" cy="682842"/>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descr="Graphical user interface, text, application&#10;&#10;Description automatically generated">
            <a:extLst>
              <a:ext uri="{FF2B5EF4-FFF2-40B4-BE49-F238E27FC236}">
                <a16:creationId xmlns:a16="http://schemas.microsoft.com/office/drawing/2014/main" id="{A3DBF7ED-224F-7A8C-D9E6-CEA5D3479E79}"/>
              </a:ext>
            </a:extLst>
          </p:cNvPr>
          <p:cNvPicPr>
            <a:picLocks noChangeAspect="1"/>
          </p:cNvPicPr>
          <p:nvPr/>
        </p:nvPicPr>
        <p:blipFill rotWithShape="1">
          <a:blip r:embed="rId4"/>
          <a:srcRect t="2502" b="5238"/>
          <a:stretch/>
        </p:blipFill>
        <p:spPr>
          <a:xfrm>
            <a:off x="7536627" y="1602323"/>
            <a:ext cx="3386218" cy="4998559"/>
          </a:xfrm>
          <a:prstGeom prst="rect">
            <a:avLst/>
          </a:prstGeom>
        </p:spPr>
      </p:pic>
      <p:sp>
        <p:nvSpPr>
          <p:cNvPr id="26" name="Oval 25">
            <a:extLst>
              <a:ext uri="{FF2B5EF4-FFF2-40B4-BE49-F238E27FC236}">
                <a16:creationId xmlns:a16="http://schemas.microsoft.com/office/drawing/2014/main" id="{AD283107-C125-426D-D7E3-48860001D4A0}"/>
              </a:ext>
            </a:extLst>
          </p:cNvPr>
          <p:cNvSpPr/>
          <p:nvPr/>
        </p:nvSpPr>
        <p:spPr>
          <a:xfrm>
            <a:off x="7655560" y="5032174"/>
            <a:ext cx="1041400" cy="3651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8" name="Connector: Elbow 27">
            <a:extLst>
              <a:ext uri="{FF2B5EF4-FFF2-40B4-BE49-F238E27FC236}">
                <a16:creationId xmlns:a16="http://schemas.microsoft.com/office/drawing/2014/main" id="{70FE9108-EB10-1FAF-BEA0-A63BA2C8FAF8}"/>
              </a:ext>
            </a:extLst>
          </p:cNvPr>
          <p:cNvCxnSpPr>
            <a:cxnSpLocks/>
            <a:stCxn id="26" idx="6"/>
          </p:cNvCxnSpPr>
          <p:nvPr/>
        </p:nvCxnSpPr>
        <p:spPr>
          <a:xfrm>
            <a:off x="8696960" y="5214737"/>
            <a:ext cx="1920240" cy="341115"/>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5E8F82D-B447-6D55-155F-FBA6BD26AD56}"/>
              </a:ext>
            </a:extLst>
          </p:cNvPr>
          <p:cNvSpPr txBox="1"/>
          <p:nvPr/>
        </p:nvSpPr>
        <p:spPr>
          <a:xfrm>
            <a:off x="10820398" y="4996454"/>
            <a:ext cx="14732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selected picture attached to the app</a:t>
            </a:r>
          </a:p>
        </p:txBody>
      </p:sp>
    </p:spTree>
    <p:extLst>
      <p:ext uri="{BB962C8B-B14F-4D97-AF65-F5344CB8AC3E}">
        <p14:creationId xmlns:p14="http://schemas.microsoft.com/office/powerpoint/2010/main" val="286045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How to report a pothole</a:t>
            </a: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275169" y="1825625"/>
            <a:ext cx="9107427" cy="4351338"/>
          </a:xfrm>
        </p:spPr>
        <p:txBody>
          <a:bodyPr>
            <a:normAutofit/>
          </a:bodyPr>
          <a:lstStyle/>
          <a:p>
            <a:pPr marL="0" indent="0" hangingPunct="0">
              <a:buNone/>
            </a:pPr>
            <a:endParaRPr lang="en-ZA" sz="1800" dirty="0"/>
          </a:p>
          <a:p>
            <a:pPr marL="0" indent="0" hangingPunct="0">
              <a:buNone/>
            </a:pPr>
            <a:r>
              <a:rPr lang="en-ZA" sz="1800" dirty="0"/>
              <a:t> </a:t>
            </a:r>
          </a:p>
          <a:p>
            <a:pPr marL="0" indent="0" hangingPunct="0">
              <a:buNone/>
            </a:pPr>
            <a:endParaRPr lang="en-ZA" sz="1800" dirty="0"/>
          </a:p>
          <a:p>
            <a:pPr marL="0" indent="0" hangingPunct="0">
              <a:buNone/>
            </a:pPr>
            <a:endParaRPr lang="en-ZA" sz="1800" dirty="0"/>
          </a:p>
        </p:txBody>
      </p:sp>
      <p:sp>
        <p:nvSpPr>
          <p:cNvPr id="3" name="Slide Number Placeholder 2">
            <a:extLst>
              <a:ext uri="{FF2B5EF4-FFF2-40B4-BE49-F238E27FC236}">
                <a16:creationId xmlns:a16="http://schemas.microsoft.com/office/drawing/2014/main" id="{0D7AABBF-B977-4082-950C-DD0C0730B13F}"/>
              </a:ext>
            </a:extLst>
          </p:cNvPr>
          <p:cNvSpPr>
            <a:spLocks noGrp="1"/>
          </p:cNvSpPr>
          <p:nvPr>
            <p:ph type="sldNum" sz="quarter" idx="12"/>
          </p:nvPr>
        </p:nvSpPr>
        <p:spPr>
          <a:xfrm>
            <a:off x="9233495" y="632076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75B58-574D-2C4D-B57C-2E4EC4916D89}" type="slidenum">
              <a:rPr kumimoji="0" lang="en-US" sz="20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0D76857-8F23-4CF5-8280-8F3813A87DA4}"/>
              </a:ext>
            </a:extLst>
          </p:cNvPr>
          <p:cNvSpPr/>
          <p:nvPr/>
        </p:nvSpPr>
        <p:spPr>
          <a:xfrm>
            <a:off x="1275169" y="2274838"/>
            <a:ext cx="106231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Graphical user interface, application&#10;&#10;Description automatically generated">
            <a:extLst>
              <a:ext uri="{FF2B5EF4-FFF2-40B4-BE49-F238E27FC236}">
                <a16:creationId xmlns:a16="http://schemas.microsoft.com/office/drawing/2014/main" id="{7793E861-8EA2-2C15-DC63-E8FB09483E33}"/>
              </a:ext>
            </a:extLst>
          </p:cNvPr>
          <p:cNvPicPr>
            <a:picLocks noChangeAspect="1"/>
          </p:cNvPicPr>
          <p:nvPr/>
        </p:nvPicPr>
        <p:blipFill rotWithShape="1">
          <a:blip r:embed="rId3"/>
          <a:srcRect t="1991" b="7083"/>
          <a:stretch/>
        </p:blipFill>
        <p:spPr>
          <a:xfrm>
            <a:off x="7872428" y="1932184"/>
            <a:ext cx="2147232" cy="3333639"/>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46E1A4C0-12E9-F59D-407A-7FDE675F07BB}"/>
              </a:ext>
            </a:extLst>
          </p:cNvPr>
          <p:cNvPicPr>
            <a:picLocks noChangeAspect="1"/>
          </p:cNvPicPr>
          <p:nvPr/>
        </p:nvPicPr>
        <p:blipFill rotWithShape="1">
          <a:blip r:embed="rId4"/>
          <a:srcRect t="2443" b="6631"/>
          <a:stretch/>
        </p:blipFill>
        <p:spPr>
          <a:xfrm>
            <a:off x="3477318" y="1958848"/>
            <a:ext cx="2190676" cy="3282604"/>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834AD9BC-829C-55F9-1558-21A340BC7CA2}"/>
              </a:ext>
            </a:extLst>
          </p:cNvPr>
          <p:cNvPicPr>
            <a:picLocks noChangeAspect="1"/>
          </p:cNvPicPr>
          <p:nvPr/>
        </p:nvPicPr>
        <p:blipFill rotWithShape="1">
          <a:blip r:embed="rId5"/>
          <a:srcRect t="2608" b="5690"/>
          <a:stretch/>
        </p:blipFill>
        <p:spPr>
          <a:xfrm>
            <a:off x="10109200" y="1930399"/>
            <a:ext cx="1867495" cy="3362087"/>
          </a:xfrm>
          <a:prstGeom prst="rect">
            <a:avLst/>
          </a:prstGeom>
        </p:spPr>
      </p:pic>
      <p:pic>
        <p:nvPicPr>
          <p:cNvPr id="15" name="Picture 14" descr="Graphical user interface, text, application, chat or text message&#10;&#10;Description automatically generated">
            <a:extLst>
              <a:ext uri="{FF2B5EF4-FFF2-40B4-BE49-F238E27FC236}">
                <a16:creationId xmlns:a16="http://schemas.microsoft.com/office/drawing/2014/main" id="{0D88182D-E6B2-DE28-202D-22D5FE8BF32E}"/>
              </a:ext>
            </a:extLst>
          </p:cNvPr>
          <p:cNvPicPr>
            <a:picLocks noChangeAspect="1"/>
          </p:cNvPicPr>
          <p:nvPr/>
        </p:nvPicPr>
        <p:blipFill rotWithShape="1">
          <a:blip r:embed="rId6"/>
          <a:srcRect t="2697" b="6376"/>
          <a:stretch/>
        </p:blipFill>
        <p:spPr>
          <a:xfrm>
            <a:off x="1299637" y="1943099"/>
            <a:ext cx="1996501" cy="3315506"/>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C4E87895-AF71-D06B-C970-0A21AC636B4E}"/>
              </a:ext>
            </a:extLst>
          </p:cNvPr>
          <p:cNvPicPr>
            <a:picLocks noChangeAspect="1"/>
          </p:cNvPicPr>
          <p:nvPr/>
        </p:nvPicPr>
        <p:blipFill rotWithShape="1">
          <a:blip r:embed="rId7"/>
          <a:srcRect l="-967" t="2350" r="967" b="6228"/>
          <a:stretch/>
        </p:blipFill>
        <p:spPr>
          <a:xfrm>
            <a:off x="5717862" y="1943099"/>
            <a:ext cx="2023374" cy="3322724"/>
          </a:xfrm>
          <a:prstGeom prst="rect">
            <a:avLst/>
          </a:prstGeom>
        </p:spPr>
      </p:pic>
      <p:sp>
        <p:nvSpPr>
          <p:cNvPr id="18" name="TextBox 17">
            <a:extLst>
              <a:ext uri="{FF2B5EF4-FFF2-40B4-BE49-F238E27FC236}">
                <a16:creationId xmlns:a16="http://schemas.microsoft.com/office/drawing/2014/main" id="{F9D03246-CFEF-8531-8C01-48861E877094}"/>
              </a:ext>
            </a:extLst>
          </p:cNvPr>
          <p:cNvSpPr txBox="1"/>
          <p:nvPr/>
        </p:nvSpPr>
        <p:spPr>
          <a:xfrm>
            <a:off x="2167127" y="5511800"/>
            <a:ext cx="8839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Indicate the size of the pothole by selecting the best fitting tire size.</a:t>
            </a:r>
          </a:p>
        </p:txBody>
      </p:sp>
    </p:spTree>
    <p:extLst>
      <p:ext uri="{BB962C8B-B14F-4D97-AF65-F5344CB8AC3E}">
        <p14:creationId xmlns:p14="http://schemas.microsoft.com/office/powerpoint/2010/main" val="21963821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Pothole Reported</a:t>
            </a: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340284" y="1684948"/>
            <a:ext cx="10494800" cy="4786190"/>
          </a:xfrm>
        </p:spPr>
        <p:txBody>
          <a:bodyPr>
            <a:normAutofit/>
          </a:bodyPr>
          <a:lstStyle/>
          <a:p>
            <a:pPr marL="0" indent="0" hangingPunct="0">
              <a:buNone/>
            </a:pPr>
            <a:r>
              <a:rPr lang="en-ZA" sz="9600" dirty="0"/>
              <a:t>             </a:t>
            </a:r>
          </a:p>
          <a:p>
            <a:pPr marL="0" indent="0" hangingPunct="0">
              <a:buNone/>
            </a:pPr>
            <a:r>
              <a:rPr lang="en-ZA" sz="9600" dirty="0"/>
              <a:t>              </a:t>
            </a:r>
          </a:p>
        </p:txBody>
      </p:sp>
      <p:sp>
        <p:nvSpPr>
          <p:cNvPr id="3" name="Slide Number Placeholder 2">
            <a:extLst>
              <a:ext uri="{FF2B5EF4-FFF2-40B4-BE49-F238E27FC236}">
                <a16:creationId xmlns:a16="http://schemas.microsoft.com/office/drawing/2014/main" id="{0D7AABBF-B977-4082-950C-DD0C0730B13F}"/>
              </a:ext>
            </a:extLst>
          </p:cNvPr>
          <p:cNvSpPr>
            <a:spLocks noGrp="1"/>
          </p:cNvSpPr>
          <p:nvPr>
            <p:ph type="sldNum" sz="quarter" idx="12"/>
          </p:nvPr>
        </p:nvSpPr>
        <p:spPr>
          <a:xfrm>
            <a:off x="9103105" y="634451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75B58-574D-2C4D-B57C-2E4EC4916D89}" type="slidenum">
              <a:rPr kumimoji="0" lang="en-US" sz="20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pic>
        <p:nvPicPr>
          <p:cNvPr id="5" name="Picture 4" descr="Graphical user interface, text, application&#10;&#10;Description automatically generated">
            <a:extLst>
              <a:ext uri="{FF2B5EF4-FFF2-40B4-BE49-F238E27FC236}">
                <a16:creationId xmlns:a16="http://schemas.microsoft.com/office/drawing/2014/main" id="{611722A3-F1A0-A592-1F04-868C4DFBA731}"/>
              </a:ext>
            </a:extLst>
          </p:cNvPr>
          <p:cNvPicPr>
            <a:picLocks noChangeAspect="1"/>
          </p:cNvPicPr>
          <p:nvPr/>
        </p:nvPicPr>
        <p:blipFill rotWithShape="1">
          <a:blip r:embed="rId3"/>
          <a:srcRect t="2758" b="5946"/>
          <a:stretch/>
        </p:blipFill>
        <p:spPr>
          <a:xfrm>
            <a:off x="1340284" y="1646481"/>
            <a:ext cx="3302883" cy="4824657"/>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F55B3DD0-4544-330C-504F-599584330410}"/>
              </a:ext>
            </a:extLst>
          </p:cNvPr>
          <p:cNvPicPr>
            <a:picLocks noChangeAspect="1"/>
          </p:cNvPicPr>
          <p:nvPr/>
        </p:nvPicPr>
        <p:blipFill rotWithShape="1">
          <a:blip r:embed="rId4"/>
          <a:srcRect t="3183" b="6215"/>
          <a:stretch/>
        </p:blipFill>
        <p:spPr>
          <a:xfrm>
            <a:off x="7548833" y="1664830"/>
            <a:ext cx="3302883" cy="4787957"/>
          </a:xfrm>
          <a:prstGeom prst="rect">
            <a:avLst/>
          </a:prstGeom>
        </p:spPr>
      </p:pic>
      <p:sp>
        <p:nvSpPr>
          <p:cNvPr id="9" name="TextBox 8">
            <a:extLst>
              <a:ext uri="{FF2B5EF4-FFF2-40B4-BE49-F238E27FC236}">
                <a16:creationId xmlns:a16="http://schemas.microsoft.com/office/drawing/2014/main" id="{B478B1C2-A884-7CED-CA55-45D13D587A10}"/>
              </a:ext>
            </a:extLst>
          </p:cNvPr>
          <p:cNvSpPr txBox="1"/>
          <p:nvPr/>
        </p:nvSpPr>
        <p:spPr>
          <a:xfrm>
            <a:off x="2086631" y="6129621"/>
            <a:ext cx="87875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receive updates on the status of the reported pothole please provide your email address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read all terms and conditions.</a:t>
            </a:r>
          </a:p>
        </p:txBody>
      </p:sp>
    </p:spTree>
    <p:extLst>
      <p:ext uri="{BB962C8B-B14F-4D97-AF65-F5344CB8AC3E}">
        <p14:creationId xmlns:p14="http://schemas.microsoft.com/office/powerpoint/2010/main" val="240129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Pothole Reported</a:t>
            </a: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340284" y="1684948"/>
            <a:ext cx="10494800" cy="4786190"/>
          </a:xfrm>
        </p:spPr>
        <p:txBody>
          <a:bodyPr>
            <a:normAutofit/>
          </a:bodyPr>
          <a:lstStyle/>
          <a:p>
            <a:pPr marL="0" indent="0" hangingPunct="0">
              <a:buNone/>
            </a:pPr>
            <a:r>
              <a:rPr lang="en-ZA" sz="9600" dirty="0"/>
              <a:t>             </a:t>
            </a:r>
          </a:p>
          <a:p>
            <a:pPr marL="0" indent="0" hangingPunct="0">
              <a:buNone/>
            </a:pPr>
            <a:r>
              <a:rPr lang="en-ZA" sz="9600" dirty="0"/>
              <a:t>              </a:t>
            </a:r>
          </a:p>
        </p:txBody>
      </p:sp>
      <p:sp>
        <p:nvSpPr>
          <p:cNvPr id="3" name="Slide Number Placeholder 2">
            <a:extLst>
              <a:ext uri="{FF2B5EF4-FFF2-40B4-BE49-F238E27FC236}">
                <a16:creationId xmlns:a16="http://schemas.microsoft.com/office/drawing/2014/main" id="{0D7AABBF-B977-4082-950C-DD0C0730B13F}"/>
              </a:ext>
            </a:extLst>
          </p:cNvPr>
          <p:cNvSpPr>
            <a:spLocks noGrp="1"/>
          </p:cNvSpPr>
          <p:nvPr>
            <p:ph type="sldNum" sz="quarter" idx="12"/>
          </p:nvPr>
        </p:nvSpPr>
        <p:spPr>
          <a:xfrm>
            <a:off x="9127987" y="62885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75B58-574D-2C4D-B57C-2E4EC4916D89}" type="slidenum">
              <a:rPr kumimoji="0" lang="en-US" sz="20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0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065567E-9B50-B91A-B583-3FECA9EDF769}"/>
              </a:ext>
            </a:extLst>
          </p:cNvPr>
          <p:cNvSpPr txBox="1"/>
          <p:nvPr/>
        </p:nvSpPr>
        <p:spPr>
          <a:xfrm>
            <a:off x="6491237" y="3258414"/>
            <a:ext cx="29337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take a screenshot of this page so that you do not lose your reference number</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6" name="Picture 5" descr="A picture containing text&#10;&#10;Description automatically generated">
            <a:extLst>
              <a:ext uri="{FF2B5EF4-FFF2-40B4-BE49-F238E27FC236}">
                <a16:creationId xmlns:a16="http://schemas.microsoft.com/office/drawing/2014/main" id="{6CC1213B-E858-90CA-F740-561C68101790}"/>
              </a:ext>
            </a:extLst>
          </p:cNvPr>
          <p:cNvPicPr>
            <a:picLocks noChangeAspect="1"/>
          </p:cNvPicPr>
          <p:nvPr/>
        </p:nvPicPr>
        <p:blipFill rotWithShape="1">
          <a:blip r:embed="rId3"/>
          <a:srcRect t="2446" b="6150"/>
          <a:stretch/>
        </p:blipFill>
        <p:spPr>
          <a:xfrm>
            <a:off x="1304181" y="1640288"/>
            <a:ext cx="3474411" cy="5081187"/>
          </a:xfrm>
          <a:prstGeom prst="rect">
            <a:avLst/>
          </a:prstGeom>
        </p:spPr>
      </p:pic>
      <p:sp>
        <p:nvSpPr>
          <p:cNvPr id="7" name="Oval 6">
            <a:extLst>
              <a:ext uri="{FF2B5EF4-FFF2-40B4-BE49-F238E27FC236}">
                <a16:creationId xmlns:a16="http://schemas.microsoft.com/office/drawing/2014/main" id="{FC3C5991-6B1A-7079-A3BA-608D5DD8F5FA}"/>
              </a:ext>
            </a:extLst>
          </p:cNvPr>
          <p:cNvSpPr/>
          <p:nvPr/>
        </p:nvSpPr>
        <p:spPr>
          <a:xfrm>
            <a:off x="2112580" y="5370787"/>
            <a:ext cx="2017987" cy="2312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 name="Connector: Elbow 9">
            <a:extLst>
              <a:ext uri="{FF2B5EF4-FFF2-40B4-BE49-F238E27FC236}">
                <a16:creationId xmlns:a16="http://schemas.microsoft.com/office/drawing/2014/main" id="{803D7B75-C2C5-8730-EA0A-C4835606568D}"/>
              </a:ext>
            </a:extLst>
          </p:cNvPr>
          <p:cNvCxnSpPr>
            <a:cxnSpLocks/>
            <a:stCxn id="7" idx="6"/>
            <a:endCxn id="4" idx="1"/>
          </p:cNvCxnSpPr>
          <p:nvPr/>
        </p:nvCxnSpPr>
        <p:spPr>
          <a:xfrm flipV="1">
            <a:off x="4130567" y="3689301"/>
            <a:ext cx="2360670" cy="179710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29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Public Dashboard</a:t>
            </a: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340284" y="1684948"/>
            <a:ext cx="10494800" cy="4786190"/>
          </a:xfrm>
        </p:spPr>
        <p:txBody>
          <a:bodyPr>
            <a:normAutofit/>
          </a:bodyPr>
          <a:lstStyle/>
          <a:p>
            <a:pPr marL="0" indent="0" hangingPunct="0">
              <a:buNone/>
            </a:pPr>
            <a:r>
              <a:rPr lang="en-ZA" sz="9600" dirty="0"/>
              <a:t>             </a:t>
            </a:r>
          </a:p>
          <a:p>
            <a:pPr marL="0" indent="0" hangingPunct="0">
              <a:buNone/>
            </a:pPr>
            <a:r>
              <a:rPr lang="en-ZA" sz="9600" dirty="0"/>
              <a:t>              </a:t>
            </a:r>
          </a:p>
        </p:txBody>
      </p:sp>
      <p:sp>
        <p:nvSpPr>
          <p:cNvPr id="3" name="Slide Number Placeholder 2">
            <a:extLst>
              <a:ext uri="{FF2B5EF4-FFF2-40B4-BE49-F238E27FC236}">
                <a16:creationId xmlns:a16="http://schemas.microsoft.com/office/drawing/2014/main" id="{0D7AABBF-B977-4082-950C-DD0C0730B13F}"/>
              </a:ext>
            </a:extLst>
          </p:cNvPr>
          <p:cNvSpPr>
            <a:spLocks noGrp="1"/>
          </p:cNvSpPr>
          <p:nvPr>
            <p:ph type="sldNum" sz="quarter" idx="12"/>
          </p:nvPr>
        </p:nvSpPr>
        <p:spPr>
          <a:xfrm>
            <a:off x="9178620" y="62885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75B58-574D-2C4D-B57C-2E4EC4916D89}" type="slidenum">
              <a:rPr kumimoji="0" lang="en-US" sz="20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pic>
        <p:nvPicPr>
          <p:cNvPr id="6" name="Picture 5" descr="Map&#10;&#10;Description automatically generated">
            <a:extLst>
              <a:ext uri="{FF2B5EF4-FFF2-40B4-BE49-F238E27FC236}">
                <a16:creationId xmlns:a16="http://schemas.microsoft.com/office/drawing/2014/main" id="{CC262FF5-F8D4-52FF-A261-2ADE870FA8FE}"/>
              </a:ext>
            </a:extLst>
          </p:cNvPr>
          <p:cNvPicPr>
            <a:picLocks noChangeAspect="1"/>
          </p:cNvPicPr>
          <p:nvPr/>
        </p:nvPicPr>
        <p:blipFill rotWithShape="1">
          <a:blip r:embed="rId3"/>
          <a:srcRect b="4016"/>
          <a:stretch/>
        </p:blipFill>
        <p:spPr>
          <a:xfrm>
            <a:off x="1427020" y="1684948"/>
            <a:ext cx="3224212" cy="4951561"/>
          </a:xfrm>
          <a:prstGeom prst="rect">
            <a:avLst/>
          </a:prstGeom>
        </p:spPr>
      </p:pic>
      <p:pic>
        <p:nvPicPr>
          <p:cNvPr id="12" name="Picture 11" descr="Map&#10;&#10;Description automatically generated">
            <a:extLst>
              <a:ext uri="{FF2B5EF4-FFF2-40B4-BE49-F238E27FC236}">
                <a16:creationId xmlns:a16="http://schemas.microsoft.com/office/drawing/2014/main" id="{CC4261B9-96CB-A41B-328E-FD03FA11F451}"/>
              </a:ext>
            </a:extLst>
          </p:cNvPr>
          <p:cNvPicPr>
            <a:picLocks noChangeAspect="1"/>
          </p:cNvPicPr>
          <p:nvPr/>
        </p:nvPicPr>
        <p:blipFill rotWithShape="1">
          <a:blip r:embed="rId3"/>
          <a:srcRect b="83053"/>
          <a:stretch/>
        </p:blipFill>
        <p:spPr>
          <a:xfrm>
            <a:off x="4874631" y="1684948"/>
            <a:ext cx="6737053" cy="1826737"/>
          </a:xfrm>
          <a:prstGeom prst="rect">
            <a:avLst/>
          </a:prstGeom>
        </p:spPr>
      </p:pic>
      <p:cxnSp>
        <p:nvCxnSpPr>
          <p:cNvPr id="14" name="Connector: Elbow 13">
            <a:extLst>
              <a:ext uri="{FF2B5EF4-FFF2-40B4-BE49-F238E27FC236}">
                <a16:creationId xmlns:a16="http://schemas.microsoft.com/office/drawing/2014/main" id="{4D67AAEC-EA07-ED36-E344-E1B24132AF4D}"/>
              </a:ext>
            </a:extLst>
          </p:cNvPr>
          <p:cNvCxnSpPr>
            <a:cxnSpLocks/>
          </p:cNvCxnSpPr>
          <p:nvPr/>
        </p:nvCxnSpPr>
        <p:spPr>
          <a:xfrm rot="10800000" flipV="1">
            <a:off x="5789031" y="2882898"/>
            <a:ext cx="1335672" cy="1130571"/>
          </a:xfrm>
          <a:prstGeom prst="bentConnector3">
            <a:avLst>
              <a:gd name="adj1" fmla="val 17741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9D0AE3A-2D9D-5156-734F-C10CFAADC71E}"/>
              </a:ext>
            </a:extLst>
          </p:cNvPr>
          <p:cNvSpPr txBox="1"/>
          <p:nvPr/>
        </p:nvSpPr>
        <p:spPr>
          <a:xfrm>
            <a:off x="5905500" y="3784600"/>
            <a:ext cx="3378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the last three digits of your reference number to search for your pothole status. </a:t>
            </a:r>
          </a:p>
        </p:txBody>
      </p:sp>
    </p:spTree>
    <p:extLst>
      <p:ext uri="{BB962C8B-B14F-4D97-AF65-F5344CB8AC3E}">
        <p14:creationId xmlns:p14="http://schemas.microsoft.com/office/powerpoint/2010/main" val="3431604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8">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12" name="Title 11">
            <a:extLst>
              <a:ext uri="{FF2B5EF4-FFF2-40B4-BE49-F238E27FC236}">
                <a16:creationId xmlns:a16="http://schemas.microsoft.com/office/drawing/2014/main" id="{7E0D49C7-18E1-6745-B0AA-13FC1BB245D5}"/>
              </a:ext>
            </a:extLst>
          </p:cNvPr>
          <p:cNvSpPr>
            <a:spLocks noGrp="1"/>
          </p:cNvSpPr>
          <p:nvPr>
            <p:ph type="title"/>
          </p:nvPr>
        </p:nvSpPr>
        <p:spPr>
          <a:xfrm>
            <a:off x="753925" y="2076450"/>
            <a:ext cx="10684151" cy="1345134"/>
          </a:xfrm>
        </p:spPr>
        <p:txBody>
          <a:bodyPr vert="horz" lIns="91440" tIns="45720" rIns="91440" bIns="45720" rtlCol="0" anchor="ctr">
            <a:normAutofit fontScale="90000"/>
          </a:bodyPr>
          <a:lstStyle/>
          <a:p>
            <a:pPr algn="ctr"/>
            <a:r>
              <a:rPr lang="en-US" sz="5600" kern="1200" dirty="0">
                <a:solidFill>
                  <a:srgbClr val="FFFFFF"/>
                </a:solidFill>
                <a:latin typeface="Arial" panose="020B0604020202020204" pitchFamily="34" charset="0"/>
                <a:cs typeface="Arial" panose="020B0604020202020204" pitchFamily="34" charset="0"/>
              </a:rPr>
              <a:t>Questions emanating from the Fourth Quarter Report for 2021/22 financial year</a:t>
            </a:r>
          </a:p>
        </p:txBody>
      </p:sp>
    </p:spTree>
    <p:extLst>
      <p:ext uri="{BB962C8B-B14F-4D97-AF65-F5344CB8AC3E}">
        <p14:creationId xmlns:p14="http://schemas.microsoft.com/office/powerpoint/2010/main" val="728056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dirty="0"/>
              <a:t>Response to Quarter 4 Questions </a:t>
            </a:r>
          </a:p>
        </p:txBody>
      </p:sp>
      <p:sp>
        <p:nvSpPr>
          <p:cNvPr id="19" name="Content Placeholder 18">
            <a:extLst>
              <a:ext uri="{FF2B5EF4-FFF2-40B4-BE49-F238E27FC236}">
                <a16:creationId xmlns:a16="http://schemas.microsoft.com/office/drawing/2014/main" id="{4AE083C9-A0C1-4812-86BE-29CE43BB6235}"/>
              </a:ext>
            </a:extLst>
          </p:cNvPr>
          <p:cNvSpPr>
            <a:spLocks noGrp="1"/>
          </p:cNvSpPr>
          <p:nvPr>
            <p:ph idx="1"/>
          </p:nvPr>
        </p:nvSpPr>
        <p:spPr>
          <a:xfrm>
            <a:off x="1334529" y="1689100"/>
            <a:ext cx="10582487" cy="4487863"/>
          </a:xfrm>
        </p:spPr>
        <p:txBody>
          <a:bodyPr/>
          <a:lstStyle/>
          <a:p>
            <a:pPr marL="111125" indent="0" algn="just">
              <a:spcBef>
                <a:spcPts val="0"/>
              </a:spcBef>
              <a:buNone/>
            </a:pPr>
            <a:r>
              <a:rPr lang="en-ZA" sz="1800" b="1" dirty="0">
                <a:effectLst/>
                <a:latin typeface="Arial" panose="020B0604020202020204" pitchFamily="34" charset="0"/>
                <a:ea typeface="Times New Roman" panose="02020603050405020304" pitchFamily="18" charset="0"/>
                <a:cs typeface="Arial" panose="020B0604020202020204" pitchFamily="34" charset="0"/>
              </a:rPr>
              <a:t>The Department should explain why the actual achievements were not reported on the percentage expenditure awarded to Historically Disadvantaged Individuals, youth, Women and People with Disability.</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228600" marR="0" algn="just">
              <a:spcBef>
                <a:spcPts val="0"/>
              </a:spcBef>
              <a:spcAft>
                <a:spcPts val="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571500" marR="0" algn="just">
              <a:lnSpc>
                <a:spcPct val="115000"/>
              </a:lnSpc>
              <a:spcBef>
                <a:spcPts val="0"/>
              </a:spcBef>
              <a:spcAft>
                <a:spcPts val="0"/>
              </a:spcAft>
            </a:pPr>
            <a:r>
              <a:rPr lang="en-ZA" sz="1800" dirty="0">
                <a:effectLst/>
                <a:latin typeface="Arial" panose="020B0604020202020204" pitchFamily="34" charset="0"/>
                <a:ea typeface="Times New Roman" panose="02020603050405020304" pitchFamily="18" charset="0"/>
                <a:cs typeface="Arial" panose="020B0604020202020204" pitchFamily="34" charset="0"/>
              </a:rPr>
              <a:t>The Department receives the actual achievements from Provincial Treasury upon which they review and effect the necessary amendments. Due to Quarter 4 being financial year end, Treasury informed the Department that there were delays in finalising the data and releasing it on time for reporting. The Department received the Quarter 4 expenditure reports for Historically Disadvantaged Individuals, youth, Women and People with Disability from Provincial Treasury in April 2022, which was after the submission of the Quarter 4 report to Provincial Legislature due date of 31</a:t>
            </a:r>
            <a:r>
              <a:rPr lang="en-ZA" sz="1800" baseline="30000" dirty="0">
                <a:effectLst/>
                <a:latin typeface="Arial" panose="020B0604020202020204" pitchFamily="34" charset="0"/>
                <a:ea typeface="Times New Roman" panose="02020603050405020304" pitchFamily="18" charset="0"/>
                <a:cs typeface="Arial" panose="020B0604020202020204" pitchFamily="34" charset="0"/>
              </a:rPr>
              <a:t>st</a:t>
            </a:r>
            <a:r>
              <a:rPr lang="en-ZA" sz="1800" dirty="0">
                <a:effectLst/>
                <a:latin typeface="Arial" panose="020B0604020202020204" pitchFamily="34" charset="0"/>
                <a:ea typeface="Times New Roman" panose="02020603050405020304" pitchFamily="18" charset="0"/>
                <a:cs typeface="Arial" panose="020B0604020202020204" pitchFamily="34" charset="0"/>
              </a:rPr>
              <a:t> March 2022.</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71CD1D95-6888-43B0-AF78-F9EB4F8C99F6}"/>
              </a:ext>
            </a:extLst>
          </p:cNvPr>
          <p:cNvSpPr txBox="1"/>
          <p:nvPr/>
        </p:nvSpPr>
        <p:spPr>
          <a:xfrm>
            <a:off x="11566968" y="6296755"/>
            <a:ext cx="625032" cy="369332"/>
          </a:xfrm>
          <a:prstGeom prst="rect">
            <a:avLst/>
          </a:prstGeom>
          <a:noFill/>
        </p:spPr>
        <p:txBody>
          <a:bodyPr wrap="square" rtlCol="0">
            <a:spAutoFit/>
          </a:bodyPr>
          <a:lstStyle/>
          <a:p>
            <a:r>
              <a:rPr lang="en-US" dirty="0"/>
              <a:t>17</a:t>
            </a:r>
          </a:p>
        </p:txBody>
      </p:sp>
    </p:spTree>
    <p:extLst>
      <p:ext uri="{BB962C8B-B14F-4D97-AF65-F5344CB8AC3E}">
        <p14:creationId xmlns:p14="http://schemas.microsoft.com/office/powerpoint/2010/main" val="3755458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sz="2400" dirty="0"/>
              <a:t>Response to Quarter 4 Questions </a:t>
            </a:r>
            <a:endParaRPr lang="en-US" dirty="0"/>
          </a:p>
        </p:txBody>
      </p:sp>
      <p:sp>
        <p:nvSpPr>
          <p:cNvPr id="19" name="Content Placeholder 18">
            <a:extLst>
              <a:ext uri="{FF2B5EF4-FFF2-40B4-BE49-F238E27FC236}">
                <a16:creationId xmlns:a16="http://schemas.microsoft.com/office/drawing/2014/main" id="{4AE083C9-A0C1-4812-86BE-29CE43BB6235}"/>
              </a:ext>
            </a:extLst>
          </p:cNvPr>
          <p:cNvSpPr>
            <a:spLocks noGrp="1"/>
          </p:cNvSpPr>
          <p:nvPr>
            <p:ph idx="1"/>
          </p:nvPr>
        </p:nvSpPr>
        <p:spPr>
          <a:xfrm>
            <a:off x="347871" y="1569308"/>
            <a:ext cx="11598964" cy="5507353"/>
          </a:xfrm>
        </p:spPr>
        <p:txBody>
          <a:bodyPr>
            <a:normAutofit/>
          </a:bodyPr>
          <a:lstStyle/>
          <a:p>
            <a:pPr marL="863600" indent="0" algn="just">
              <a:lnSpc>
                <a:spcPct val="100000"/>
              </a:lnSpc>
              <a:spcBef>
                <a:spcPts val="0"/>
              </a:spcBef>
              <a:buNone/>
            </a:pPr>
            <a:r>
              <a:rPr lang="en-ZA" sz="1400" b="1" dirty="0">
                <a:effectLst/>
                <a:latin typeface="Arial" panose="020B0604020202020204" pitchFamily="34" charset="0"/>
                <a:ea typeface="Times New Roman" panose="02020603050405020304" pitchFamily="18" charset="0"/>
                <a:cs typeface="Arial" panose="020B0604020202020204" pitchFamily="34" charset="0"/>
              </a:rPr>
              <a:t>The Department should indicate the purpose and objectives of the two research surveys that were deferred to the current financial year.</a:t>
            </a:r>
          </a:p>
          <a:p>
            <a:pPr marL="854075" marR="0" lvl="0" indent="0" algn="just">
              <a:lnSpc>
                <a:spcPct val="100000"/>
              </a:lnSpc>
              <a:spcBef>
                <a:spcPts val="0"/>
              </a:spcBef>
              <a:spcAft>
                <a:spcPts val="0"/>
              </a:spcAft>
              <a:buFont typeface="+mj-lt"/>
              <a:buAutoNum type="arabicPeriod"/>
            </a:pP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854075" marR="0" indent="0" algn="just">
              <a:lnSpc>
                <a:spcPct val="100000"/>
              </a:lnSpc>
              <a:spcBef>
                <a:spcPts val="0"/>
              </a:spcBef>
              <a:spcAft>
                <a:spcPts val="0"/>
              </a:spcAft>
              <a:buNone/>
            </a:pPr>
            <a:r>
              <a:rPr lang="en-ZA" sz="1400" b="1"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1141413" indent="-287338" algn="just">
              <a:lnSpc>
                <a:spcPct val="100000"/>
              </a:lnSpc>
              <a:spcBef>
                <a:spcPts val="0"/>
              </a:spcBef>
              <a:spcAft>
                <a:spcPts val="1000"/>
              </a:spcAft>
            </a:pPr>
            <a:r>
              <a:rPr lang="en-ZA" sz="1400" dirty="0">
                <a:effectLst/>
                <a:latin typeface="Arial" panose="020B0604020202020204" pitchFamily="34" charset="0"/>
                <a:ea typeface="Times New Roman" panose="02020603050405020304" pitchFamily="18" charset="0"/>
                <a:cs typeface="Arial" panose="020B0604020202020204" pitchFamily="34" charset="0"/>
              </a:rPr>
              <a:t>The Department deferred one survey (</a:t>
            </a:r>
            <a:r>
              <a:rPr lang="en-ZA" sz="1400" b="1" dirty="0">
                <a:effectLst/>
                <a:latin typeface="Arial" panose="020B0604020202020204" pitchFamily="34" charset="0"/>
                <a:ea typeface="Times New Roman" panose="02020603050405020304" pitchFamily="18" charset="0"/>
                <a:cs typeface="Arial" panose="020B0604020202020204" pitchFamily="34" charset="0"/>
              </a:rPr>
              <a:t>The Customer Satisfaction Survey</a:t>
            </a:r>
            <a:r>
              <a:rPr lang="en-ZA" sz="1400" dirty="0">
                <a:effectLst/>
                <a:latin typeface="Arial" panose="020B0604020202020204" pitchFamily="34" charset="0"/>
                <a:ea typeface="Times New Roman" panose="02020603050405020304" pitchFamily="18" charset="0"/>
                <a:cs typeface="Arial" panose="020B0604020202020204" pitchFamily="34" charset="0"/>
              </a:rPr>
              <a:t>); the details are outlined below.</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854075" marR="0" indent="0" algn="just">
              <a:lnSpc>
                <a:spcPct val="100000"/>
              </a:lnSpc>
              <a:spcBef>
                <a:spcPts val="0"/>
              </a:spcBef>
              <a:spcAft>
                <a:spcPts val="0"/>
              </a:spcAft>
              <a:buNone/>
            </a:pPr>
            <a:r>
              <a:rPr lang="en-ZA" sz="1400" b="1" dirty="0">
                <a:effectLst/>
                <a:latin typeface="Arial" panose="020B0604020202020204" pitchFamily="34" charset="0"/>
                <a:ea typeface="Times New Roman" panose="02020603050405020304" pitchFamily="18" charset="0"/>
                <a:cs typeface="Arial" panose="020B0604020202020204" pitchFamily="34" charset="0"/>
              </a:rPr>
              <a:t>Background and Purpose of the Customer Satisfaction Survey</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1435100" indent="-287338" algn="just">
              <a:lnSpc>
                <a:spcPct val="100000"/>
              </a:lnSpc>
              <a:spcBef>
                <a:spcPts val="0"/>
              </a:spcBef>
            </a:pPr>
            <a:r>
              <a:rPr lang="en-ZA" sz="1400" dirty="0">
                <a:effectLst/>
                <a:latin typeface="Arial" panose="020B0604020202020204" pitchFamily="34" charset="0"/>
                <a:ea typeface="Times New Roman" panose="02020603050405020304" pitchFamily="18" charset="0"/>
                <a:cs typeface="Arial" panose="020B0604020202020204" pitchFamily="34" charset="0"/>
              </a:rPr>
              <a:t>The Department had identified the need to conduct a Customer Satisfaction Survey in the Gauteng province, specifically in terms of how customers in the province perceive the Department and what service delivery expectations they have.</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1435100" indent="-287338" algn="just">
              <a:lnSpc>
                <a:spcPct val="100000"/>
              </a:lnSpc>
              <a:spcBef>
                <a:spcPts val="0"/>
              </a:spcBef>
            </a:pPr>
            <a:r>
              <a:rPr lang="en-ZA" sz="1400" dirty="0">
                <a:effectLst/>
                <a:latin typeface="Arial" panose="020B0604020202020204" pitchFamily="34" charset="0"/>
                <a:ea typeface="Times New Roman" panose="02020603050405020304" pitchFamily="18" charset="0"/>
                <a:cs typeface="Arial" panose="020B0604020202020204" pitchFamily="34" charset="0"/>
              </a:rPr>
              <a:t>The purpose of this survey is to find out how satisfied customers are with the services provided by the GDRT. The findings of this investigation will help determine whether the Department is meeting the minimum satisfaction level.</a:t>
            </a:r>
          </a:p>
          <a:p>
            <a:pPr marL="854075" indent="0" algn="just">
              <a:lnSpc>
                <a:spcPct val="100000"/>
              </a:lnSpc>
              <a:spcBef>
                <a:spcPts val="0"/>
              </a:spcBef>
              <a:buNone/>
            </a:pPr>
            <a:endParaRPr lang="en-ZA" sz="1400" dirty="0">
              <a:effectLst/>
              <a:latin typeface="Arial" panose="020B0604020202020204" pitchFamily="34" charset="0"/>
              <a:ea typeface="Times New Roman" panose="02020603050405020304" pitchFamily="18" charset="0"/>
              <a:cs typeface="Arial" panose="020B0604020202020204" pitchFamily="34" charset="0"/>
            </a:endParaRPr>
          </a:p>
          <a:p>
            <a:pPr marL="854075" marR="0" indent="0" algn="just">
              <a:lnSpc>
                <a:spcPct val="100000"/>
              </a:lnSpc>
              <a:spcBef>
                <a:spcPts val="0"/>
              </a:spcBef>
              <a:spcAft>
                <a:spcPts val="0"/>
              </a:spcAft>
              <a:buNone/>
            </a:pPr>
            <a:r>
              <a:rPr lang="en-ZA" sz="1400" b="1" dirty="0">
                <a:effectLst/>
                <a:latin typeface="Arial" panose="020B0604020202020204" pitchFamily="34" charset="0"/>
                <a:ea typeface="Times New Roman" panose="02020603050405020304" pitchFamily="18" charset="0"/>
                <a:cs typeface="Arial" panose="020B0604020202020204" pitchFamily="34" charset="0"/>
              </a:rPr>
              <a:t>Objectives of the Study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1141413" marR="0" indent="-287338" algn="just">
              <a:lnSpc>
                <a:spcPct val="100000"/>
              </a:lnSpc>
              <a:spcBef>
                <a:spcPts val="0"/>
              </a:spcBef>
              <a:spcAft>
                <a:spcPts val="0"/>
              </a:spcAft>
            </a:pPr>
            <a:r>
              <a:rPr lang="en-ZA" sz="1400" dirty="0">
                <a:effectLst/>
                <a:latin typeface="Arial" panose="020B0604020202020204" pitchFamily="34" charset="0"/>
                <a:ea typeface="Times New Roman" panose="02020603050405020304" pitchFamily="18" charset="0"/>
                <a:cs typeface="Arial" panose="020B0604020202020204" pitchFamily="34" charset="0"/>
              </a:rPr>
              <a:t>The survey should determine the expectations and concerns of Department of Roads and Transport (GDRT) customers and address the following questions: </a:t>
            </a:r>
          </a:p>
          <a:p>
            <a:pPr marL="854075" marR="0" indent="0" algn="just">
              <a:lnSpc>
                <a:spcPct val="100000"/>
              </a:lnSpc>
              <a:spcBef>
                <a:spcPts val="0"/>
              </a:spcBef>
              <a:spcAft>
                <a:spcPts val="0"/>
              </a:spcAft>
              <a:buNone/>
            </a:pP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1435100" marR="0" lvl="1" indent="-287338" algn="just">
              <a:lnSpc>
                <a:spcPct val="100000"/>
              </a:lnSpc>
              <a:spcBef>
                <a:spcPts val="0"/>
              </a:spcBef>
              <a:spcAft>
                <a:spcPts val="800"/>
              </a:spcAft>
              <a:buFont typeface="Symbol" panose="05050102010706020507" pitchFamily="18" charset="2"/>
              <a:buChar char=""/>
            </a:pPr>
            <a:r>
              <a:rPr lang="en-ZA" sz="1400" dirty="0">
                <a:effectLst/>
                <a:latin typeface="Arial" panose="020B0604020202020204" pitchFamily="34" charset="0"/>
                <a:ea typeface="Times New Roman" panose="02020603050405020304" pitchFamily="18" charset="0"/>
                <a:cs typeface="Arial" panose="020B0604020202020204" pitchFamily="34" charset="0"/>
              </a:rPr>
              <a:t>How satisfied are GDRT customers with various services and aspects of GDRT's relationship with them?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1435100" marR="0" lvl="1" indent="-287338" algn="just">
              <a:lnSpc>
                <a:spcPct val="100000"/>
              </a:lnSpc>
              <a:spcBef>
                <a:spcPts val="0"/>
              </a:spcBef>
              <a:spcAft>
                <a:spcPts val="800"/>
              </a:spcAft>
              <a:buFont typeface="Symbol" panose="05050102010706020507" pitchFamily="18" charset="2"/>
              <a:buChar char=""/>
            </a:pPr>
            <a:r>
              <a:rPr lang="en-ZA" sz="1400" dirty="0">
                <a:effectLst/>
                <a:latin typeface="Arial" panose="020B0604020202020204" pitchFamily="34" charset="0"/>
                <a:ea typeface="Times New Roman" panose="02020603050405020304" pitchFamily="18" charset="0"/>
                <a:cs typeface="Arial" panose="020B0604020202020204" pitchFamily="34" charset="0"/>
              </a:rPr>
              <a:t>What are the GDRT customers' expectations?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1435100" marR="0" lvl="1" indent="-287338" algn="just">
              <a:lnSpc>
                <a:spcPct val="100000"/>
              </a:lnSpc>
              <a:spcBef>
                <a:spcPts val="0"/>
              </a:spcBef>
              <a:spcAft>
                <a:spcPts val="800"/>
              </a:spcAft>
              <a:buFont typeface="Symbol" panose="05050102010706020507" pitchFamily="18" charset="2"/>
              <a:buChar char=""/>
            </a:pPr>
            <a:r>
              <a:rPr lang="en-ZA" sz="1400" dirty="0">
                <a:effectLst/>
                <a:latin typeface="Arial" panose="020B0604020202020204" pitchFamily="34" charset="0"/>
                <a:ea typeface="Times New Roman" panose="02020603050405020304" pitchFamily="18" charset="0"/>
                <a:cs typeface="Arial" panose="020B0604020202020204" pitchFamily="34" charset="0"/>
              </a:rPr>
              <a:t>How can GDRT improve the way its customers perceive it?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1435100" marR="0" lvl="1" indent="-287338" algn="just">
              <a:lnSpc>
                <a:spcPct val="100000"/>
              </a:lnSpc>
              <a:spcBef>
                <a:spcPts val="0"/>
              </a:spcBef>
              <a:spcAft>
                <a:spcPts val="800"/>
              </a:spcAft>
              <a:buFont typeface="Symbol" panose="05050102010706020507" pitchFamily="18" charset="2"/>
              <a:buChar char=""/>
            </a:pPr>
            <a:r>
              <a:rPr lang="en-ZA" sz="1400" dirty="0">
                <a:effectLst/>
                <a:latin typeface="Arial" panose="020B0604020202020204" pitchFamily="34" charset="0"/>
                <a:ea typeface="Times New Roman" panose="02020603050405020304" pitchFamily="18" charset="0"/>
                <a:cs typeface="Arial" panose="020B0604020202020204" pitchFamily="34" charset="0"/>
              </a:rPr>
              <a:t>Serve as a diagnostic tool for DRT to facilitate effective assessment of and solutions to service delivery problems</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1435100" marR="0" lvl="1" indent="-287338" algn="just">
              <a:lnSpc>
                <a:spcPct val="100000"/>
              </a:lnSpc>
              <a:spcBef>
                <a:spcPts val="0"/>
              </a:spcBef>
              <a:spcAft>
                <a:spcPts val="800"/>
              </a:spcAft>
              <a:buFont typeface="Symbol" panose="05050102010706020507" pitchFamily="18" charset="2"/>
              <a:buChar char=""/>
            </a:pPr>
            <a:r>
              <a:rPr lang="en-ZA" sz="1400" dirty="0">
                <a:effectLst/>
                <a:latin typeface="Arial" panose="020B0604020202020204" pitchFamily="34" charset="0"/>
                <a:ea typeface="Times New Roman" panose="02020603050405020304" pitchFamily="18" charset="0"/>
                <a:cs typeface="Arial" panose="020B0604020202020204" pitchFamily="34" charset="0"/>
              </a:rPr>
              <a:t>Document both the best practices and to find arrears of improvement in identified gaps.</a:t>
            </a:r>
          </a:p>
        </p:txBody>
      </p:sp>
      <p:sp>
        <p:nvSpPr>
          <p:cNvPr id="4" name="TextBox 3">
            <a:extLst>
              <a:ext uri="{FF2B5EF4-FFF2-40B4-BE49-F238E27FC236}">
                <a16:creationId xmlns:a16="http://schemas.microsoft.com/office/drawing/2014/main" id="{64831AA8-FE35-4BF1-ACB0-53C283648A0A}"/>
              </a:ext>
            </a:extLst>
          </p:cNvPr>
          <p:cNvSpPr txBox="1"/>
          <p:nvPr/>
        </p:nvSpPr>
        <p:spPr>
          <a:xfrm>
            <a:off x="11690430" y="6365547"/>
            <a:ext cx="636607" cy="369332"/>
          </a:xfrm>
          <a:prstGeom prst="rect">
            <a:avLst/>
          </a:prstGeom>
          <a:noFill/>
        </p:spPr>
        <p:txBody>
          <a:bodyPr wrap="square" rtlCol="0">
            <a:spAutoFit/>
          </a:bodyPr>
          <a:lstStyle/>
          <a:p>
            <a:r>
              <a:rPr lang="en-US" dirty="0"/>
              <a:t>18</a:t>
            </a:r>
          </a:p>
        </p:txBody>
      </p:sp>
    </p:spTree>
    <p:extLst>
      <p:ext uri="{BB962C8B-B14F-4D97-AF65-F5344CB8AC3E}">
        <p14:creationId xmlns:p14="http://schemas.microsoft.com/office/powerpoint/2010/main" val="2891861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sz="2400" dirty="0"/>
              <a:t>Response to Quarter 4 Questions </a:t>
            </a:r>
            <a:endParaRPr lang="en-US" dirty="0"/>
          </a:p>
        </p:txBody>
      </p:sp>
      <p:sp>
        <p:nvSpPr>
          <p:cNvPr id="19" name="Content Placeholder 18">
            <a:extLst>
              <a:ext uri="{FF2B5EF4-FFF2-40B4-BE49-F238E27FC236}">
                <a16:creationId xmlns:a16="http://schemas.microsoft.com/office/drawing/2014/main" id="{4AE083C9-A0C1-4812-86BE-29CE43BB6235}"/>
              </a:ext>
            </a:extLst>
          </p:cNvPr>
          <p:cNvSpPr>
            <a:spLocks noGrp="1"/>
          </p:cNvSpPr>
          <p:nvPr>
            <p:ph idx="1"/>
          </p:nvPr>
        </p:nvSpPr>
        <p:spPr>
          <a:xfrm>
            <a:off x="1334530" y="1689652"/>
            <a:ext cx="10602366" cy="4566824"/>
          </a:xfrm>
        </p:spPr>
        <p:txBody>
          <a:bodyPr>
            <a:normAutofit fontScale="85000" lnSpcReduction="20000"/>
          </a:bodyPr>
          <a:lstStyle/>
          <a:p>
            <a:pPr marL="0" marR="0" indent="0" algn="just">
              <a:lnSpc>
                <a:spcPct val="120000"/>
              </a:lnSpc>
              <a:spcBef>
                <a:spcPts val="0"/>
              </a:spcBef>
              <a:spcAft>
                <a:spcPts val="0"/>
              </a:spcAft>
              <a:buNone/>
            </a:pPr>
            <a:r>
              <a:rPr lang="en-ZA" sz="1800" b="1" i="0" u="none" strike="noStrike" baseline="0" dirty="0"/>
              <a:t>WO</a:t>
            </a:r>
            <a:r>
              <a:rPr lang="en-ZA" sz="1900" b="1" i="0" u="none" strike="noStrike" baseline="0" dirty="0"/>
              <a:t>RKING FROM HOME SURVEY REPORT</a:t>
            </a:r>
          </a:p>
          <a:p>
            <a:pPr marL="0" marR="0" indent="0" algn="just">
              <a:lnSpc>
                <a:spcPct val="120000"/>
              </a:lnSpc>
              <a:spcBef>
                <a:spcPts val="0"/>
              </a:spcBef>
              <a:spcAft>
                <a:spcPts val="0"/>
              </a:spcAft>
              <a:buNone/>
            </a:pPr>
            <a:endParaRPr lang="en-ZA" sz="1900" b="1" i="0" u="none" strike="noStrike" baseline="0" dirty="0">
              <a:cs typeface="Arial" panose="020B0604020202020204" pitchFamily="34" charset="0"/>
            </a:endParaRPr>
          </a:p>
          <a:p>
            <a:pPr marL="339725" algn="just">
              <a:lnSpc>
                <a:spcPct val="120000"/>
              </a:lnSpc>
              <a:spcBef>
                <a:spcPts val="0"/>
              </a:spcBef>
            </a:pPr>
            <a:r>
              <a:rPr lang="en-ZA" sz="1900" dirty="0">
                <a:effectLst/>
                <a:ea typeface="Times New Roman" panose="02020603050405020304" pitchFamily="18" charset="0"/>
              </a:rPr>
              <a:t>The second survey was a short quick survey conducted internally, titled The Work from Home Survey. </a:t>
            </a:r>
          </a:p>
          <a:p>
            <a:pPr marL="0" marR="0" indent="0" algn="just">
              <a:lnSpc>
                <a:spcPct val="120000"/>
              </a:lnSpc>
              <a:spcBef>
                <a:spcPts val="0"/>
              </a:spcBef>
              <a:spcAft>
                <a:spcPts val="0"/>
              </a:spcAft>
              <a:buNone/>
            </a:pPr>
            <a:endParaRPr lang="en-US" sz="1900" dirty="0">
              <a:effectLst/>
              <a:ea typeface="Times New Roman" panose="02020603050405020304" pitchFamily="18" charset="0"/>
              <a:cs typeface="Times New Roman" panose="02020603050405020304" pitchFamily="18" charset="0"/>
            </a:endParaRPr>
          </a:p>
          <a:p>
            <a:pPr marL="0" indent="0" algn="just">
              <a:lnSpc>
                <a:spcPct val="120000"/>
              </a:lnSpc>
              <a:buNone/>
            </a:pPr>
            <a:r>
              <a:rPr lang="en-US" sz="1900" b="1" i="0" u="none" strike="noStrike" baseline="0" dirty="0"/>
              <a:t>Purpose of the survey</a:t>
            </a:r>
          </a:p>
          <a:p>
            <a:pPr marL="339725" algn="just">
              <a:lnSpc>
                <a:spcPct val="120000"/>
              </a:lnSpc>
            </a:pPr>
            <a:r>
              <a:rPr lang="en-ZA" sz="1900" b="0" i="0" u="none" strike="noStrike" baseline="0" dirty="0">
                <a:solidFill>
                  <a:srgbClr val="000000"/>
                </a:solidFill>
              </a:rPr>
              <a:t>The purpose of the survey was to establish if working from home was feasible during the nation-wide lockdown and could be normalised or adopted going forward. In addition, the survey also focused on identifying the relevant tools or resources required by employees to ensure business continuity while working from home or remotely. </a:t>
            </a:r>
          </a:p>
          <a:p>
            <a:pPr algn="just">
              <a:lnSpc>
                <a:spcPct val="120000"/>
              </a:lnSpc>
            </a:pPr>
            <a:endParaRPr lang="en-ZA" sz="1900" b="0" i="0" u="none" strike="noStrike" baseline="0" dirty="0">
              <a:solidFill>
                <a:srgbClr val="000000"/>
              </a:solidFill>
            </a:endParaRPr>
          </a:p>
          <a:p>
            <a:pPr marL="0" indent="0" algn="just">
              <a:lnSpc>
                <a:spcPct val="120000"/>
              </a:lnSpc>
              <a:buNone/>
            </a:pPr>
            <a:r>
              <a:rPr lang="en-ZA" sz="1900" b="1" dirty="0"/>
              <a:t>Objectives of the Survey: </a:t>
            </a:r>
          </a:p>
          <a:p>
            <a:pPr marL="339725" algn="just">
              <a:lnSpc>
                <a:spcPct val="120000"/>
              </a:lnSpc>
            </a:pPr>
            <a:r>
              <a:rPr lang="en-ZA" sz="1900" b="0" i="0" u="none" strike="noStrike" baseline="0" dirty="0">
                <a:solidFill>
                  <a:srgbClr val="000000"/>
                </a:solidFill>
              </a:rPr>
              <a:t>State of readiness by the department when WFH.</a:t>
            </a:r>
          </a:p>
          <a:p>
            <a:pPr marL="339725" algn="just">
              <a:lnSpc>
                <a:spcPct val="120000"/>
              </a:lnSpc>
            </a:pPr>
            <a:r>
              <a:rPr lang="en-ZA" sz="1900" b="0" i="0" u="none" strike="noStrike" baseline="0" dirty="0">
                <a:solidFill>
                  <a:srgbClr val="000000"/>
                </a:solidFill>
              </a:rPr>
              <a:t>Is it achievable to work from home?</a:t>
            </a:r>
          </a:p>
          <a:p>
            <a:pPr marL="339725" algn="just">
              <a:lnSpc>
                <a:spcPct val="120000"/>
              </a:lnSpc>
            </a:pPr>
            <a:r>
              <a:rPr lang="en-ZA" sz="1900" b="0" i="0" u="none" strike="noStrike" baseline="0" dirty="0">
                <a:solidFill>
                  <a:srgbClr val="000000"/>
                </a:solidFill>
              </a:rPr>
              <a:t>Any recommendations that can be brought forward to the management in order to improve working conditions.</a:t>
            </a:r>
            <a:endParaRPr lang="en-US" sz="2800" dirty="0"/>
          </a:p>
        </p:txBody>
      </p:sp>
      <p:sp>
        <p:nvSpPr>
          <p:cNvPr id="4" name="TextBox 3">
            <a:extLst>
              <a:ext uri="{FF2B5EF4-FFF2-40B4-BE49-F238E27FC236}">
                <a16:creationId xmlns:a16="http://schemas.microsoft.com/office/drawing/2014/main" id="{8F54109D-2739-4A22-9563-580483F86DED}"/>
              </a:ext>
            </a:extLst>
          </p:cNvPr>
          <p:cNvSpPr txBox="1"/>
          <p:nvPr/>
        </p:nvSpPr>
        <p:spPr>
          <a:xfrm>
            <a:off x="11401063" y="6313519"/>
            <a:ext cx="648182" cy="369332"/>
          </a:xfrm>
          <a:prstGeom prst="rect">
            <a:avLst/>
          </a:prstGeom>
          <a:noFill/>
        </p:spPr>
        <p:txBody>
          <a:bodyPr wrap="square" rtlCol="0">
            <a:spAutoFit/>
          </a:bodyPr>
          <a:lstStyle/>
          <a:p>
            <a:r>
              <a:rPr lang="en-US" dirty="0"/>
              <a:t>19</a:t>
            </a:r>
          </a:p>
        </p:txBody>
      </p:sp>
    </p:spTree>
    <p:extLst>
      <p:ext uri="{BB962C8B-B14F-4D97-AF65-F5344CB8AC3E}">
        <p14:creationId xmlns:p14="http://schemas.microsoft.com/office/powerpoint/2010/main" val="1089548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US" dirty="0">
                <a:solidFill>
                  <a:srgbClr val="FFFFFF"/>
                </a:solidFill>
                <a:latin typeface="Arial" charset="0"/>
                <a:cs typeface="Arial" charset="0"/>
              </a:rPr>
              <a:t>Request to table a Presentation</a:t>
            </a:r>
            <a:endParaRPr lang="en-US" sz="2800" b="1" dirty="0">
              <a:solidFill>
                <a:srgbClr val="FFFFFF"/>
              </a:solidFill>
              <a:latin typeface="Arial" charset="0"/>
              <a:cs typeface="Arial" charset="0"/>
            </a:endParaRP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340284" y="1654630"/>
            <a:ext cx="10013516" cy="4854658"/>
          </a:xfrm>
        </p:spPr>
        <p:txBody>
          <a:bodyPr>
            <a:normAutofit lnSpcReduction="10000"/>
          </a:bodyPr>
          <a:lstStyle/>
          <a:p>
            <a:pPr algn="just">
              <a:lnSpc>
                <a:spcPct val="120000"/>
              </a:lnSpc>
            </a:pPr>
            <a:r>
              <a:rPr lang="en-ZA" dirty="0">
                <a:ea typeface="Calibri" panose="020F0502020204030204" pitchFamily="34" charset="0"/>
              </a:rPr>
              <a:t>The Portfolio Committee requested the tabling of a presentation by the Department of Roads and Transport and its entities on the following matters:</a:t>
            </a:r>
          </a:p>
          <a:p>
            <a:pPr marR="0" lvl="1" algn="just">
              <a:lnSpc>
                <a:spcPct val="120000"/>
              </a:lnSpc>
              <a:spcAft>
                <a:spcPts val="0"/>
              </a:spcAft>
              <a:buFont typeface="System Font Regular"/>
              <a:buChar char="-"/>
              <a:defRPr/>
            </a:pPr>
            <a:r>
              <a:rPr lang="en-ZA" sz="2000" dirty="0"/>
              <a:t>Approved Gautrain Expansion Plan Phase 1</a:t>
            </a:r>
          </a:p>
          <a:p>
            <a:pPr marR="0" lvl="1" algn="just">
              <a:lnSpc>
                <a:spcPct val="120000"/>
              </a:lnSpc>
              <a:spcAft>
                <a:spcPts val="0"/>
              </a:spcAft>
              <a:buFont typeface="System Font Regular"/>
              <a:buChar char="-"/>
              <a:defRPr/>
            </a:pPr>
            <a:r>
              <a:rPr lang="en-US" sz="2000" dirty="0"/>
              <a:t>Launch of the Province wide FIXGP APP to report potholes</a:t>
            </a:r>
          </a:p>
          <a:p>
            <a:pPr lvl="1" algn="just">
              <a:lnSpc>
                <a:spcPct val="120000"/>
              </a:lnSpc>
              <a:buFont typeface="System Font Regular"/>
              <a:buChar char="-"/>
              <a:defRPr/>
            </a:pPr>
            <a:r>
              <a:rPr lang="en-ZA" sz="2000" b="0" dirty="0"/>
              <a:t>Questions emanating from the Fourth Quarter Report for 2021/22 financial year for DRT, GMA and g-FleeT</a:t>
            </a:r>
          </a:p>
          <a:p>
            <a:pPr lvl="1" algn="just">
              <a:lnSpc>
                <a:spcPct val="120000"/>
              </a:lnSpc>
              <a:buFont typeface="System Font Regular"/>
              <a:buChar char="-"/>
              <a:defRPr/>
            </a:pPr>
            <a:r>
              <a:rPr lang="en-US" sz="2000" b="0" dirty="0"/>
              <a:t>Transport Infrastructure House – Presentation on progress made during the 4</a:t>
            </a:r>
            <a:r>
              <a:rPr lang="en-US" sz="2000" b="0" baseline="30000" dirty="0"/>
              <a:t>th</a:t>
            </a:r>
            <a:r>
              <a:rPr lang="en-US" sz="2000" b="0" dirty="0"/>
              <a:t> Quarter for 2021/22 </a:t>
            </a:r>
            <a:r>
              <a:rPr lang="en-US" sz="2000" dirty="0"/>
              <a:t>financial year</a:t>
            </a:r>
          </a:p>
          <a:p>
            <a:pPr lvl="1" algn="just">
              <a:lnSpc>
                <a:spcPct val="120000"/>
              </a:lnSpc>
              <a:buFont typeface="System Font Regular"/>
              <a:buChar char="-"/>
              <a:defRPr/>
            </a:pPr>
            <a:r>
              <a:rPr lang="en-ZA" sz="2000" b="0" dirty="0"/>
              <a:t>Detailed report on the progress made in dealing with backlog on the renewal of expired driving licenses</a:t>
            </a:r>
          </a:p>
          <a:p>
            <a:pPr lvl="1" algn="just">
              <a:lnSpc>
                <a:spcPct val="120000"/>
              </a:lnSpc>
              <a:buFont typeface="System Font Regular"/>
              <a:buChar char="-"/>
              <a:defRPr/>
            </a:pPr>
            <a:r>
              <a:rPr lang="en-US" sz="2000" b="0" dirty="0"/>
              <a:t>Presentation on the Role and responsibility of the Krugersdorp Regional Office </a:t>
            </a:r>
          </a:p>
          <a:p>
            <a:pPr lvl="1" algn="just">
              <a:lnSpc>
                <a:spcPct val="120000"/>
              </a:lnSpc>
              <a:buFont typeface="System Font Regular"/>
              <a:buChar char="-"/>
              <a:defRPr/>
            </a:pPr>
            <a:endParaRPr lang="en-ZA" sz="2000" b="0" dirty="0"/>
          </a:p>
          <a:p>
            <a:pPr marL="0" indent="0">
              <a:buNone/>
            </a:pP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9EBAD38-2BB4-4CF2-8704-8DA9ADF77A3A}"/>
              </a:ext>
            </a:extLst>
          </p:cNvPr>
          <p:cNvSpPr txBox="1"/>
          <p:nvPr/>
        </p:nvSpPr>
        <p:spPr>
          <a:xfrm>
            <a:off x="11353800" y="6180881"/>
            <a:ext cx="371354"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2342739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sz="2400" dirty="0"/>
              <a:t>Response to Quarter 4 Questions </a:t>
            </a:r>
            <a:endParaRPr lang="en-US" dirty="0"/>
          </a:p>
        </p:txBody>
      </p:sp>
      <p:sp>
        <p:nvSpPr>
          <p:cNvPr id="19" name="Content Placeholder 18">
            <a:extLst>
              <a:ext uri="{FF2B5EF4-FFF2-40B4-BE49-F238E27FC236}">
                <a16:creationId xmlns:a16="http://schemas.microsoft.com/office/drawing/2014/main" id="{4AE083C9-A0C1-4812-86BE-29CE43BB6235}"/>
              </a:ext>
            </a:extLst>
          </p:cNvPr>
          <p:cNvSpPr>
            <a:spLocks noGrp="1"/>
          </p:cNvSpPr>
          <p:nvPr>
            <p:ph idx="1"/>
          </p:nvPr>
        </p:nvSpPr>
        <p:spPr>
          <a:xfrm>
            <a:off x="1334529" y="1569309"/>
            <a:ext cx="10612305" cy="4463192"/>
          </a:xfrm>
        </p:spPr>
        <p:txBody>
          <a:bodyPr>
            <a:normAutofit/>
          </a:bodyPr>
          <a:lstStyle/>
          <a:p>
            <a:pPr marL="0" marR="0" lvl="0" indent="0" algn="just">
              <a:lnSpc>
                <a:spcPct val="100000"/>
              </a:lnSpc>
              <a:spcBef>
                <a:spcPts val="0"/>
              </a:spcBef>
              <a:spcAft>
                <a:spcPts val="0"/>
              </a:spcAft>
              <a:buNone/>
            </a:pPr>
            <a:r>
              <a:rPr lang="en-ZA" sz="2000" b="1" dirty="0">
                <a:effectLst/>
                <a:latin typeface="Arial" panose="020B0604020202020204" pitchFamily="34" charset="0"/>
                <a:ea typeface="Times New Roman" panose="02020603050405020304" pitchFamily="18" charset="0"/>
                <a:cs typeface="Arial" panose="020B0604020202020204" pitchFamily="34" charset="0"/>
              </a:rPr>
              <a:t>The Department should also provide a summary of transport section in the Quality-of-Life Research Survey that was conducted by the Gauteng City Region Observatory.</a:t>
            </a:r>
          </a:p>
          <a:p>
            <a:pPr marL="0" marR="0" lvl="0" indent="0" algn="just">
              <a:spcBef>
                <a:spcPts val="0"/>
              </a:spcBef>
              <a:spcAft>
                <a:spcPts val="0"/>
              </a:spcAft>
              <a:buNone/>
            </a:pPr>
            <a:endParaRPr lang="en-ZA" sz="20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6464ED6C-FF45-463E-A98E-2CE74BB1A1D2}"/>
              </a:ext>
            </a:extLst>
          </p:cNvPr>
          <p:cNvSpPr txBox="1"/>
          <p:nvPr/>
        </p:nvSpPr>
        <p:spPr>
          <a:xfrm>
            <a:off x="11541246" y="6269781"/>
            <a:ext cx="650754" cy="369332"/>
          </a:xfrm>
          <a:prstGeom prst="rect">
            <a:avLst/>
          </a:prstGeom>
          <a:noFill/>
        </p:spPr>
        <p:txBody>
          <a:bodyPr wrap="square" rtlCol="0">
            <a:spAutoFit/>
          </a:bodyPr>
          <a:lstStyle/>
          <a:p>
            <a:r>
              <a:rPr lang="en-US" dirty="0"/>
              <a:t>20</a:t>
            </a:r>
          </a:p>
        </p:txBody>
      </p:sp>
    </p:spTree>
    <p:extLst>
      <p:ext uri="{BB962C8B-B14F-4D97-AF65-F5344CB8AC3E}">
        <p14:creationId xmlns:p14="http://schemas.microsoft.com/office/powerpoint/2010/main" val="2647009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413E-C4F2-4D52-A388-1BCA7068EA92}"/>
              </a:ext>
            </a:extLst>
          </p:cNvPr>
          <p:cNvSpPr>
            <a:spLocks noGrp="1"/>
          </p:cNvSpPr>
          <p:nvPr>
            <p:ph type="title"/>
          </p:nvPr>
        </p:nvSpPr>
        <p:spPr/>
        <p:txBody>
          <a:bodyPr/>
          <a:lstStyle/>
          <a:p>
            <a:pPr algn="ctr"/>
            <a:r>
              <a:rPr kumimoji="0" lang="en-ZA" sz="21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Summary on transport from </a:t>
            </a: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Quality-of-Life </a:t>
            </a:r>
            <a:r>
              <a:rPr lang="en-US" sz="2100" dirty="0">
                <a:solidFill>
                  <a:prstClr val="white"/>
                </a:solidFill>
                <a:latin typeface="Arial" panose="020B0604020202020204" pitchFamily="34" charset="0"/>
                <a:cs typeface="Times New Roman" panose="02020603050405020304" pitchFamily="18" charset="0"/>
              </a:rPr>
              <a:t>Survey 6 (2020/21) Overview Report</a:t>
            </a:r>
          </a:p>
        </p:txBody>
      </p:sp>
      <p:sp>
        <p:nvSpPr>
          <p:cNvPr id="3" name="Content Placeholder 2">
            <a:extLst>
              <a:ext uri="{FF2B5EF4-FFF2-40B4-BE49-F238E27FC236}">
                <a16:creationId xmlns:a16="http://schemas.microsoft.com/office/drawing/2014/main" id="{CC90298B-15BA-4CE9-B937-E982720C529A}"/>
              </a:ext>
            </a:extLst>
          </p:cNvPr>
          <p:cNvSpPr>
            <a:spLocks noGrp="1"/>
          </p:cNvSpPr>
          <p:nvPr>
            <p:ph idx="1"/>
          </p:nvPr>
        </p:nvSpPr>
        <p:spPr/>
        <p:txBody>
          <a:bodyPr>
            <a:normAutofit/>
          </a:bodyPr>
          <a:lstStyle/>
          <a:p>
            <a:pPr marL="457200" indent="-457200" algn="just">
              <a:buFont typeface="+mj-lt"/>
              <a:buAutoNum type="arabicPeriod"/>
            </a:pPr>
            <a:r>
              <a:rPr lang="en-US" sz="2000" b="0" dirty="0"/>
              <a:t>Background</a:t>
            </a:r>
          </a:p>
          <a:p>
            <a:pPr marL="457200" indent="-457200" algn="just">
              <a:buFont typeface="+mj-lt"/>
              <a:buAutoNum type="arabicPeriod"/>
            </a:pPr>
            <a:r>
              <a:rPr lang="en-US" sz="2000" b="0" dirty="0"/>
              <a:t>Data Collection</a:t>
            </a:r>
          </a:p>
          <a:p>
            <a:pPr marL="457200" indent="-457200" algn="just">
              <a:buFont typeface="+mj-lt"/>
              <a:buAutoNum type="arabicPeriod"/>
            </a:pPr>
            <a:r>
              <a:rPr lang="en-US" sz="2000" b="0" dirty="0"/>
              <a:t>Quality Assurance</a:t>
            </a:r>
          </a:p>
          <a:p>
            <a:pPr marL="457200" indent="-457200" algn="just">
              <a:buFont typeface="+mj-lt"/>
              <a:buAutoNum type="arabicPeriod"/>
            </a:pPr>
            <a:r>
              <a:rPr lang="en-US" sz="2000" b="0" dirty="0"/>
              <a:t>Most frequent trips</a:t>
            </a:r>
          </a:p>
          <a:p>
            <a:pPr marL="457200" indent="-457200" algn="just">
              <a:buFont typeface="+mj-lt"/>
              <a:buAutoNum type="arabicPeriod"/>
            </a:pPr>
            <a:r>
              <a:rPr lang="en-US" sz="2000" b="0" dirty="0"/>
              <a:t>Public transportation accessibility and perceived safety </a:t>
            </a:r>
          </a:p>
          <a:p>
            <a:pPr marL="457200" indent="-457200" algn="just">
              <a:buFont typeface="+mj-lt"/>
              <a:buAutoNum type="arabicPeriod"/>
            </a:pPr>
            <a:r>
              <a:rPr lang="en-US" sz="2000" b="0" dirty="0"/>
              <a:t>e-Hailing</a:t>
            </a:r>
          </a:p>
          <a:p>
            <a:pPr marL="457200" indent="-457200" algn="just">
              <a:buFont typeface="+mj-lt"/>
              <a:buAutoNum type="arabicPeriod"/>
            </a:pPr>
            <a:r>
              <a:rPr lang="en-US" sz="2000" b="0" dirty="0"/>
              <a:t>Findings from the GCRO QOL 6 2020/21 Report</a:t>
            </a:r>
          </a:p>
          <a:p>
            <a:pPr algn="just"/>
            <a:endParaRPr lang="en-US" b="0" dirty="0"/>
          </a:p>
          <a:p>
            <a:pPr algn="just"/>
            <a:endParaRPr lang="en-US" b="0" dirty="0"/>
          </a:p>
          <a:p>
            <a:pPr algn="just"/>
            <a:endParaRPr lang="en-US" b="0" dirty="0"/>
          </a:p>
        </p:txBody>
      </p:sp>
      <p:sp>
        <p:nvSpPr>
          <p:cNvPr id="4" name="TextBox 3">
            <a:extLst>
              <a:ext uri="{FF2B5EF4-FFF2-40B4-BE49-F238E27FC236}">
                <a16:creationId xmlns:a16="http://schemas.microsoft.com/office/drawing/2014/main" id="{BF94BBDC-45E5-449E-867C-EF44E76C46DD}"/>
              </a:ext>
            </a:extLst>
          </p:cNvPr>
          <p:cNvSpPr txBox="1"/>
          <p:nvPr/>
        </p:nvSpPr>
        <p:spPr>
          <a:xfrm>
            <a:off x="11665433" y="6286216"/>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21</a:t>
            </a:r>
          </a:p>
        </p:txBody>
      </p:sp>
    </p:spTree>
    <p:extLst>
      <p:ext uri="{BB962C8B-B14F-4D97-AF65-F5344CB8AC3E}">
        <p14:creationId xmlns:p14="http://schemas.microsoft.com/office/powerpoint/2010/main" val="2598104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18772-83B5-44A6-805C-749D8CE91244}"/>
              </a:ext>
            </a:extLst>
          </p:cNvPr>
          <p:cNvSpPr>
            <a:spLocks noGrp="1"/>
          </p:cNvSpPr>
          <p:nvPr>
            <p:ph idx="1"/>
          </p:nvPr>
        </p:nvSpPr>
        <p:spPr/>
        <p:txBody>
          <a:bodyPr>
            <a:normAutofit/>
          </a:bodyPr>
          <a:lstStyle/>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Gauteng has the highest population share in South Africa, with the following cities (Johannesburg, Ekurhuleni, and Tshwane, as well as the district municipalities of the West Rand and Sedibeng)</a:t>
            </a:r>
          </a:p>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Gauteng has a current population of approximately 15,81 million people, according to South Africa's mid-year population estimate for July 2021.</a:t>
            </a:r>
          </a:p>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tab pos="457200" algn="l"/>
              </a:tabLst>
              <a:defRPr/>
            </a:pPr>
            <a:r>
              <a:rPr lang="en-US" sz="2000" b="0" dirty="0">
                <a:solidFill>
                  <a:srgbClr val="000000"/>
                </a:solidFill>
                <a:latin typeface="Arial" panose="020B0604020202020204" pitchFamily="34" charset="0"/>
                <a:ea typeface="Calibri" panose="020F0502020204030204" pitchFamily="34" charset="0"/>
              </a:rPr>
              <a:t>COVID-19 had a negative impact on transportation because most people were forced to work from home (as well as attend meetings virtually) and attend classes virtually.</a:t>
            </a:r>
            <a:endParaRPr lang="en-US" sz="2800" b="0" dirty="0"/>
          </a:p>
        </p:txBody>
      </p:sp>
      <p:sp>
        <p:nvSpPr>
          <p:cNvPr id="3" name="Slide Number Placeholder 2">
            <a:extLst>
              <a:ext uri="{FF2B5EF4-FFF2-40B4-BE49-F238E27FC236}">
                <a16:creationId xmlns:a16="http://schemas.microsoft.com/office/drawing/2014/main" id="{6E0025FE-E84E-41C0-A922-17F44DBADEE2}"/>
              </a:ext>
            </a:extLst>
          </p:cNvPr>
          <p:cNvSpPr>
            <a:spLocks noGrp="1"/>
          </p:cNvSpPr>
          <p:nvPr>
            <p:ph type="sldNum" sz="quarter" idx="12"/>
          </p:nvPr>
        </p:nvSpPr>
        <p:spPr>
          <a:xfrm>
            <a:off x="11528612" y="6364103"/>
            <a:ext cx="60674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itle 3">
            <a:extLst>
              <a:ext uri="{FF2B5EF4-FFF2-40B4-BE49-F238E27FC236}">
                <a16:creationId xmlns:a16="http://schemas.microsoft.com/office/drawing/2014/main" id="{B941747B-FB32-4508-B435-4DB7083AEEA0}"/>
              </a:ext>
            </a:extLst>
          </p:cNvPr>
          <p:cNvSpPr>
            <a:spLocks noGrp="1"/>
          </p:cNvSpPr>
          <p:nvPr>
            <p:ph type="title"/>
          </p:nvPr>
        </p:nvSpPr>
        <p:spPr/>
        <p:txBody>
          <a:bodyPr/>
          <a:lstStyle/>
          <a:p>
            <a:pPr algn="ctr"/>
            <a:r>
              <a:rPr kumimoji="0" lang="en-US" i="0" u="none" strike="noStrike" kern="1200" cap="none" spc="0" normalizeH="0" baseline="0" noProof="0" dirty="0">
                <a:ln>
                  <a:noFill/>
                </a:ln>
                <a:solidFill>
                  <a:prstClr val="white"/>
                </a:solidFill>
                <a:effectLst/>
                <a:uLnTx/>
                <a:uFillTx/>
                <a:ea typeface="Calibri" panose="020F0502020204030204" pitchFamily="34" charset="0"/>
              </a:rPr>
              <a:t>Background</a:t>
            </a:r>
            <a:endParaRPr lang="en-US" dirty="0"/>
          </a:p>
        </p:txBody>
      </p:sp>
    </p:spTree>
    <p:extLst>
      <p:ext uri="{BB962C8B-B14F-4D97-AF65-F5344CB8AC3E}">
        <p14:creationId xmlns:p14="http://schemas.microsoft.com/office/powerpoint/2010/main" val="982249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3F368-76D0-4E53-A654-DD585BF3C8CF}"/>
              </a:ext>
            </a:extLst>
          </p:cNvPr>
          <p:cNvSpPr>
            <a:spLocks noGrp="1"/>
          </p:cNvSpPr>
          <p:nvPr>
            <p:ph idx="1"/>
          </p:nvPr>
        </p:nvSpPr>
        <p:spPr/>
        <p:txBody>
          <a:bodyPr>
            <a:normAutofit/>
          </a:bodyPr>
          <a:lstStyle/>
          <a:p>
            <a:pPr algn="just">
              <a:lnSpc>
                <a:spcPct val="100000"/>
              </a:lnSpc>
            </a:pPr>
            <a:r>
              <a:rPr lang="en-US" sz="1800" b="0" dirty="0">
                <a:effectLst/>
                <a:latin typeface="Arial" panose="020B0604020202020204" pitchFamily="34" charset="0"/>
                <a:ea typeface="Times New Roman" panose="02020603050405020304" pitchFamily="18" charset="0"/>
              </a:rPr>
              <a:t>This was delayed by six months due to the state of emergency , however this allowed sets of questions to be included on the impact of Covid-19 on households.</a:t>
            </a:r>
          </a:p>
          <a:p>
            <a:pPr algn="just">
              <a:lnSpc>
                <a:spcPct val="100000"/>
              </a:lnSpc>
            </a:pPr>
            <a:r>
              <a:rPr lang="en-US" sz="1800" b="0" dirty="0">
                <a:latin typeface="Arial" panose="020B0604020202020204" pitchFamily="34" charset="0"/>
                <a:ea typeface="Times New Roman" panose="02020603050405020304" pitchFamily="18" charset="0"/>
              </a:rPr>
              <a:t>The data collection began on October 26, 2020, to 27 May 2021.</a:t>
            </a:r>
          </a:p>
          <a:p>
            <a:pPr algn="just">
              <a:lnSpc>
                <a:spcPct val="100000"/>
              </a:lnSpc>
            </a:pPr>
            <a:r>
              <a:rPr lang="en-US" sz="1800" b="0" dirty="0">
                <a:effectLst/>
                <a:latin typeface="Arial" panose="020B0604020202020204" pitchFamily="34" charset="0"/>
                <a:ea typeface="Times New Roman" panose="02020603050405020304" pitchFamily="18" charset="0"/>
              </a:rPr>
              <a:t>The rate of data collection slowed slightly in early 2021 as the COVID-19 second wave increased refusals and more stringent COVID-19 protocols made access to some areas more difficult. A period of heavy rain across Gauteng complicated logistics and slowed fieldwork progress.</a:t>
            </a:r>
          </a:p>
          <a:p>
            <a:pPr algn="just">
              <a:lnSpc>
                <a:spcPct val="100000"/>
              </a:lnSpc>
            </a:pPr>
            <a:r>
              <a:rPr lang="en-US" sz="1800" b="0" dirty="0">
                <a:effectLst/>
                <a:latin typeface="Arial" panose="020B0604020202020204" pitchFamily="34" charset="0"/>
                <a:ea typeface="Times New Roman" panose="02020603050405020304" pitchFamily="18" charset="0"/>
              </a:rPr>
              <a:t>Sanitized data collection devices were given to participants to complete the self-completion section. During the second wave, which lasted from early January 2021 to early March 2021, COVID-19 protocols were strengthened to ensure safety.</a:t>
            </a:r>
          </a:p>
          <a:p>
            <a:endParaRPr lang="en-US" sz="1800" dirty="0">
              <a:effectLst/>
              <a:latin typeface="Arial" panose="020B0604020202020204" pitchFamily="34" charset="0"/>
              <a:ea typeface="Times New Roman" panose="02020603050405020304" pitchFamily="18" charset="0"/>
            </a:endParaRPr>
          </a:p>
          <a:p>
            <a:pPr marL="0" indent="0">
              <a:buNone/>
            </a:pPr>
            <a:endParaRPr lang="en-US" sz="1900" b="1" dirty="0">
              <a:solidFill>
                <a:prstClr val="black"/>
              </a:solidFill>
              <a:latin typeface="Arial" panose="020B0604020202020204" pitchFamily="34" charset="0"/>
            </a:endParaRPr>
          </a:p>
          <a:p>
            <a:pPr marR="0" lvl="0" algn="just">
              <a:lnSpc>
                <a:spcPct val="150000"/>
              </a:lnSpc>
              <a:spcBef>
                <a:spcPts val="0"/>
              </a:spcBef>
              <a:spcAft>
                <a:spcPts val="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endParaRPr>
          </a:p>
          <a:p>
            <a:pPr>
              <a:defRPr/>
            </a:pPr>
            <a:endParaRPr lang="en-US" sz="2000" b="1" dirty="0">
              <a:solidFill>
                <a:prstClr val="black"/>
              </a:solidFill>
              <a:latin typeface="Calibri"/>
            </a:endParaRPr>
          </a:p>
          <a:p>
            <a:pPr marL="0" indent="0">
              <a:buNone/>
              <a:defRPr/>
            </a:pPr>
            <a:endPar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endParaRPr lang="en-ZA" sz="2000" dirty="0"/>
          </a:p>
          <a:p>
            <a:pPr marL="0" indent="0">
              <a:buNone/>
            </a:pPr>
            <a:endParaRPr lang="en-ZA" sz="2000" dirty="0"/>
          </a:p>
          <a:p>
            <a:endParaRPr lang="en-ZA" dirty="0"/>
          </a:p>
        </p:txBody>
      </p:sp>
      <p:sp>
        <p:nvSpPr>
          <p:cNvPr id="3" name="Slide Number Placeholder 2">
            <a:extLst>
              <a:ext uri="{FF2B5EF4-FFF2-40B4-BE49-F238E27FC236}">
                <a16:creationId xmlns:a16="http://schemas.microsoft.com/office/drawing/2014/main" id="{7A671740-952B-4F49-AFD8-2483EC8FA473}"/>
              </a:ext>
            </a:extLst>
          </p:cNvPr>
          <p:cNvSpPr>
            <a:spLocks noGrp="1"/>
          </p:cNvSpPr>
          <p:nvPr>
            <p:ph type="sldNum" sz="quarter" idx="12"/>
          </p:nvPr>
        </p:nvSpPr>
        <p:spPr>
          <a:xfrm>
            <a:off x="11412498" y="6283049"/>
            <a:ext cx="606749" cy="527234"/>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2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16B215E-0E57-4FCF-8907-EBF623CC02B4}"/>
              </a:ext>
            </a:extLst>
          </p:cNvPr>
          <p:cNvSpPr>
            <a:spLocks noGrp="1"/>
          </p:cNvSpPr>
          <p:nvPr>
            <p:ph type="title"/>
          </p:nvPr>
        </p:nvSpPr>
        <p:spPr>
          <a:xfrm>
            <a:off x="1433920" y="1047580"/>
            <a:ext cx="10585327" cy="398505"/>
          </a:xfrm>
        </p:spPr>
        <p:txBody>
          <a:bodyPr/>
          <a:lstStyle/>
          <a:p>
            <a:pPr marR="0" lvl="0" algn="ctr">
              <a:lnSpc>
                <a:spcPct val="150000"/>
              </a:lnSpc>
              <a:spcBef>
                <a:spcPts val="200"/>
              </a:spcBef>
              <a:spcAft>
                <a:spcPts val="0"/>
              </a:spcAft>
            </a:pPr>
            <a:r>
              <a:rPr lang="en-US" dirty="0">
                <a:ea typeface="Times New Roman" panose="02020603050405020304" pitchFamily="18" charset="0"/>
                <a:cs typeface="Times New Roman" panose="02020603050405020304" pitchFamily="18" charset="0"/>
              </a:rPr>
              <a:t>Data Collection</a:t>
            </a:r>
          </a:p>
        </p:txBody>
      </p:sp>
    </p:spTree>
    <p:extLst>
      <p:ext uri="{BB962C8B-B14F-4D97-AF65-F5344CB8AC3E}">
        <p14:creationId xmlns:p14="http://schemas.microsoft.com/office/powerpoint/2010/main" val="2139957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3F368-76D0-4E53-A654-DD585BF3C8CF}"/>
              </a:ext>
            </a:extLst>
          </p:cNvPr>
          <p:cNvSpPr>
            <a:spLocks noGrp="1"/>
          </p:cNvSpPr>
          <p:nvPr>
            <p:ph idx="1"/>
          </p:nvPr>
        </p:nvSpPr>
        <p:spPr/>
        <p:txBody>
          <a:bodyPr>
            <a:normAutofit/>
          </a:bodyPr>
          <a:lstStyle/>
          <a:p>
            <a:pPr algn="just">
              <a:lnSpc>
                <a:spcPct val="100000"/>
              </a:lnSpc>
            </a:pPr>
            <a:r>
              <a:rPr lang="en-US" sz="1800" b="0" dirty="0">
                <a:effectLst/>
                <a:latin typeface="Arial" panose="020B0604020202020204" pitchFamily="34" charset="0"/>
                <a:ea typeface="Times New Roman" panose="02020603050405020304" pitchFamily="18" charset="0"/>
              </a:rPr>
              <a:t>The quality control processes for QoL 2020/21 were designed to ensure confidence in the survey results while also ensuring the timely and smooth implementation of data collection and finalization.</a:t>
            </a:r>
          </a:p>
          <a:p>
            <a:pPr algn="just">
              <a:lnSpc>
                <a:spcPct val="100000"/>
              </a:lnSpc>
            </a:pPr>
            <a:r>
              <a:rPr lang="en-US" sz="1800" b="0" dirty="0">
                <a:solidFill>
                  <a:prstClr val="black"/>
                </a:solidFill>
                <a:latin typeface="Arial" panose="020B0604020202020204" pitchFamily="34" charset="0"/>
              </a:rPr>
              <a:t>To ensure the accuracy of sampling and interview administration, as well as the data itself, quality control used a variety of methods.</a:t>
            </a:r>
          </a:p>
          <a:p>
            <a:pPr algn="just">
              <a:lnSpc>
                <a:spcPct val="100000"/>
              </a:lnSpc>
            </a:pPr>
            <a:r>
              <a:rPr lang="en-US" sz="1800" b="0" dirty="0">
                <a:solidFill>
                  <a:prstClr val="black"/>
                </a:solidFill>
                <a:latin typeface="Arial" panose="020B0604020202020204" pitchFamily="34" charset="0"/>
              </a:rPr>
              <a:t>All incoming data was subjected to automated checks to ensure that any issues with sampling, questionnaire administration, or data quality were identified quickly. </a:t>
            </a:r>
          </a:p>
          <a:p>
            <a:pPr algn="just">
              <a:lnSpc>
                <a:spcPct val="100000"/>
              </a:lnSpc>
            </a:pPr>
            <a:r>
              <a:rPr lang="en-US" sz="1800" b="0" dirty="0">
                <a:solidFill>
                  <a:prstClr val="black"/>
                </a:solidFill>
                <a:latin typeface="Arial" panose="020B0604020202020204" pitchFamily="34" charset="0"/>
              </a:rPr>
              <a:t>Telephonic call backs and in-field revisits were used to resolve data queries. Furthermore, approximately 25% of respondents received random telephonic call backs during the data collection period.</a:t>
            </a:r>
          </a:p>
          <a:p>
            <a:pPr marR="0" lvl="0" algn="just">
              <a:lnSpc>
                <a:spcPct val="150000"/>
              </a:lnSpc>
              <a:spcBef>
                <a:spcPts val="0"/>
              </a:spcBef>
              <a:spcAft>
                <a:spcPts val="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endParaRPr>
          </a:p>
          <a:p>
            <a:pPr>
              <a:defRPr/>
            </a:pPr>
            <a:endParaRPr lang="en-US" sz="2000" b="1" dirty="0">
              <a:solidFill>
                <a:prstClr val="black"/>
              </a:solidFill>
              <a:latin typeface="Calibri"/>
            </a:endParaRPr>
          </a:p>
          <a:p>
            <a:pPr marL="0" indent="0">
              <a:buNone/>
              <a:defRPr/>
            </a:pPr>
            <a:endPar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endParaRPr lang="en-ZA" sz="2000" dirty="0"/>
          </a:p>
          <a:p>
            <a:pPr marL="0" indent="0">
              <a:buNone/>
            </a:pPr>
            <a:endParaRPr lang="en-ZA" sz="2000" dirty="0"/>
          </a:p>
          <a:p>
            <a:endParaRPr lang="en-ZA" dirty="0"/>
          </a:p>
        </p:txBody>
      </p:sp>
      <p:sp>
        <p:nvSpPr>
          <p:cNvPr id="3" name="Slide Number Placeholder 2">
            <a:extLst>
              <a:ext uri="{FF2B5EF4-FFF2-40B4-BE49-F238E27FC236}">
                <a16:creationId xmlns:a16="http://schemas.microsoft.com/office/drawing/2014/main" id="{7A671740-952B-4F49-AFD8-2483EC8FA473}"/>
              </a:ext>
            </a:extLst>
          </p:cNvPr>
          <p:cNvSpPr>
            <a:spLocks noGrp="1"/>
          </p:cNvSpPr>
          <p:nvPr>
            <p:ph type="sldNum" sz="quarter" idx="12"/>
          </p:nvPr>
        </p:nvSpPr>
        <p:spPr>
          <a:xfrm>
            <a:off x="11528612" y="6291270"/>
            <a:ext cx="60674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16B215E-0E57-4FCF-8907-EBF623CC02B4}"/>
              </a:ext>
            </a:extLst>
          </p:cNvPr>
          <p:cNvSpPr>
            <a:spLocks noGrp="1"/>
          </p:cNvSpPr>
          <p:nvPr>
            <p:ph type="title"/>
          </p:nvPr>
        </p:nvSpPr>
        <p:spPr>
          <a:xfrm>
            <a:off x="1334529" y="1069253"/>
            <a:ext cx="10585327" cy="398505"/>
          </a:xfrm>
        </p:spPr>
        <p:txBody>
          <a:bodyPr/>
          <a:lstStyle/>
          <a:p>
            <a:pPr marR="0" lvl="0" algn="ctr">
              <a:lnSpc>
                <a:spcPct val="150000"/>
              </a:lnSpc>
              <a:spcBef>
                <a:spcPts val="200"/>
              </a:spcBef>
              <a:spcAft>
                <a:spcPts val="0"/>
              </a:spcAft>
            </a:pPr>
            <a:r>
              <a:rPr lang="en-US" dirty="0">
                <a:ea typeface="Times New Roman" panose="02020603050405020304" pitchFamily="18" charset="0"/>
                <a:cs typeface="Times New Roman" panose="02020603050405020304" pitchFamily="18" charset="0"/>
              </a:rPr>
              <a:t>Quality Assurance</a:t>
            </a:r>
          </a:p>
        </p:txBody>
      </p:sp>
    </p:spTree>
    <p:extLst>
      <p:ext uri="{BB962C8B-B14F-4D97-AF65-F5344CB8AC3E}">
        <p14:creationId xmlns:p14="http://schemas.microsoft.com/office/powerpoint/2010/main" val="3997161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3F368-76D0-4E53-A654-DD585BF3C8CF}"/>
              </a:ext>
            </a:extLst>
          </p:cNvPr>
          <p:cNvSpPr>
            <a:spLocks noGrp="1"/>
          </p:cNvSpPr>
          <p:nvPr>
            <p:ph idx="1"/>
          </p:nvPr>
        </p:nvSpPr>
        <p:spPr>
          <a:xfrm>
            <a:off x="1334530" y="1616532"/>
            <a:ext cx="4622133" cy="4560435"/>
          </a:xfrm>
        </p:spPr>
        <p:txBody>
          <a:bodyPr>
            <a:normAutofit/>
          </a:bodyPr>
          <a:lstStyle/>
          <a:p>
            <a:pPr marL="0" indent="0" algn="just">
              <a:lnSpc>
                <a:spcPct val="100000"/>
              </a:lnSpc>
              <a:buNone/>
            </a:pPr>
            <a:r>
              <a:rPr lang="en-US" sz="1800" b="0" dirty="0">
                <a:latin typeface="Arial" panose="020B0604020202020204" pitchFamily="34" charset="0"/>
              </a:rPr>
              <a:t>Most Frequent Trips:</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1800" b="0" i="0" u="none" strike="noStrike" kern="1200" cap="none" spc="0" normalizeH="0" baseline="0" noProof="0" dirty="0">
                <a:ln>
                  <a:noFill/>
                </a:ln>
                <a:effectLst/>
                <a:uLnTx/>
                <a:uFillTx/>
                <a:latin typeface="Arial" panose="020B0604020202020204" pitchFamily="34" charset="0"/>
                <a:ea typeface="+mn-ea"/>
                <a:cs typeface="+mn-cs"/>
              </a:rPr>
              <a:t>Trips to the shops were the most common reason for respondents' trip-making in the QoL 2020/21 Survey, accounting for nearly half (44 percent) of the most frequent trips – a 15 percentage point increase from 2017/18 (29 percent), as indicated below.</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ZA" sz="16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18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rPr>
              <a:t>Figure 3.1: Percentage of respondents reporting purpose of most frequent trip over survey iterations. Data sources: GCRO QoL 6 (2020/21), GCRO QoL V (2017/18) and GCRO QoL IV (2015/16).</a:t>
            </a:r>
            <a:endParaRPr kumimoji="0" lang="en-US" sz="18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0" indent="0" algn="just">
              <a:lnSpc>
                <a:spcPct val="100000"/>
              </a:lnSpc>
              <a:buNone/>
            </a:pPr>
            <a:endParaRPr lang="en-US" sz="1800" b="0" dirty="0">
              <a:latin typeface="Arial" panose="020B0604020202020204" pitchFamily="34" charset="0"/>
            </a:endParaRPr>
          </a:p>
          <a:p>
            <a:pPr marL="0" indent="0" algn="just">
              <a:lnSpc>
                <a:spcPct val="100000"/>
              </a:lnSpc>
              <a:buNone/>
            </a:pPr>
            <a:endParaRPr lang="en-US" sz="1800" b="0" dirty="0">
              <a:latin typeface="Arial" panose="020B0604020202020204" pitchFamily="34" charset="0"/>
            </a:endParaRPr>
          </a:p>
          <a:p>
            <a:pPr>
              <a:defRPr/>
            </a:pPr>
            <a:endParaRPr lang="en-US" sz="2000" b="1" dirty="0">
              <a:latin typeface="Calibri"/>
            </a:endParaRPr>
          </a:p>
          <a:p>
            <a:pPr marL="0" indent="0">
              <a:buNone/>
              <a:defRPr/>
            </a:pPr>
            <a:endParaRPr kumimoji="0" lang="en-US" sz="2000" b="1" i="0" u="none" strike="noStrike" kern="1200" cap="none" spc="0" normalizeH="0" baseline="0" noProof="0" dirty="0">
              <a:ln>
                <a:noFill/>
              </a:ln>
              <a:effectLst/>
              <a:uLnTx/>
              <a:uFillTx/>
              <a:latin typeface="Calibri"/>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ZA" sz="2000" b="0" i="0" u="none" strike="noStrike" kern="1200" cap="none" spc="0" normalizeH="0" baseline="0" noProof="0" dirty="0">
              <a:ln>
                <a:noFill/>
              </a:ln>
              <a:effectLst/>
              <a:uLnTx/>
              <a:uFillTx/>
              <a:latin typeface="Calibri"/>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endParaRPr lang="en-ZA" sz="2000" dirty="0"/>
          </a:p>
          <a:p>
            <a:pPr marL="0" indent="0">
              <a:buNone/>
            </a:pPr>
            <a:endParaRPr lang="en-ZA" sz="2000" dirty="0"/>
          </a:p>
          <a:p>
            <a:endParaRPr lang="en-ZA" dirty="0"/>
          </a:p>
        </p:txBody>
      </p:sp>
      <p:sp>
        <p:nvSpPr>
          <p:cNvPr id="3" name="Slide Number Placeholder 2">
            <a:extLst>
              <a:ext uri="{FF2B5EF4-FFF2-40B4-BE49-F238E27FC236}">
                <a16:creationId xmlns:a16="http://schemas.microsoft.com/office/drawing/2014/main" id="{7A671740-952B-4F49-AFD8-2483EC8FA473}"/>
              </a:ext>
            </a:extLst>
          </p:cNvPr>
          <p:cNvSpPr>
            <a:spLocks noGrp="1"/>
          </p:cNvSpPr>
          <p:nvPr>
            <p:ph type="sldNum" sz="quarter" idx="12"/>
          </p:nvPr>
        </p:nvSpPr>
        <p:spPr>
          <a:xfrm>
            <a:off x="11616481" y="6364103"/>
            <a:ext cx="60674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16B215E-0E57-4FCF-8907-EBF623CC02B4}"/>
              </a:ext>
            </a:extLst>
          </p:cNvPr>
          <p:cNvSpPr>
            <a:spLocks noGrp="1"/>
          </p:cNvSpPr>
          <p:nvPr>
            <p:ph type="title"/>
          </p:nvPr>
        </p:nvSpPr>
        <p:spPr/>
        <p:txBody>
          <a:bodyPr/>
          <a:lstStyle/>
          <a:p>
            <a:pPr marR="0" lvl="0" algn="ctr">
              <a:lnSpc>
                <a:spcPct val="150000"/>
              </a:lnSpc>
              <a:spcBef>
                <a:spcPts val="200"/>
              </a:spcBef>
              <a:spcAft>
                <a:spcPts val="0"/>
              </a:spcAft>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j-ea"/>
                <a:cs typeface="+mj-cs"/>
              </a:rPr>
              <a:t>QoL Report Findings</a:t>
            </a:r>
            <a:endParaRPr lang="en-US" sz="3200" dirty="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B74222A-7979-4AFB-AC2A-637B6254D8AD}"/>
              </a:ext>
            </a:extLst>
          </p:cNvPr>
          <p:cNvPicPr>
            <a:picLocks noChangeAspect="1"/>
          </p:cNvPicPr>
          <p:nvPr/>
        </p:nvPicPr>
        <p:blipFill>
          <a:blip r:embed="rId2"/>
          <a:stretch>
            <a:fillRect/>
          </a:stretch>
        </p:blipFill>
        <p:spPr>
          <a:xfrm>
            <a:off x="6345110" y="1992718"/>
            <a:ext cx="5486876" cy="3761558"/>
          </a:xfrm>
          <a:prstGeom prst="rect">
            <a:avLst/>
          </a:prstGeom>
        </p:spPr>
      </p:pic>
    </p:spTree>
    <p:extLst>
      <p:ext uri="{BB962C8B-B14F-4D97-AF65-F5344CB8AC3E}">
        <p14:creationId xmlns:p14="http://schemas.microsoft.com/office/powerpoint/2010/main" val="3468620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3F368-76D0-4E53-A654-DD585BF3C8CF}"/>
              </a:ext>
            </a:extLst>
          </p:cNvPr>
          <p:cNvSpPr>
            <a:spLocks noGrp="1"/>
          </p:cNvSpPr>
          <p:nvPr>
            <p:ph idx="1"/>
          </p:nvPr>
        </p:nvSpPr>
        <p:spPr/>
        <p:txBody>
          <a:bodyPr>
            <a:normAutofit/>
          </a:bodyPr>
          <a:lstStyle/>
          <a:p>
            <a:pPr marL="0" indent="0">
              <a:lnSpc>
                <a:spcPct val="150000"/>
              </a:lnSpc>
              <a:buNone/>
            </a:pPr>
            <a:r>
              <a:rPr lang="en-US" sz="1800" dirty="0">
                <a:latin typeface="Arial" panose="020B0604020202020204" pitchFamily="34" charset="0"/>
                <a:ea typeface="Times New Roman" panose="02020603050405020304" pitchFamily="18" charset="0"/>
                <a:cs typeface="Times New Roman" panose="02020603050405020304" pitchFamily="18" charset="0"/>
              </a:rPr>
              <a:t>Summary:</a:t>
            </a:r>
          </a:p>
          <a:p>
            <a:pPr>
              <a:lnSpc>
                <a:spcPct val="100000"/>
              </a:lnSpc>
            </a:pPr>
            <a:r>
              <a:rPr lang="en-ZA" sz="1800" b="0" dirty="0">
                <a:effectLst/>
                <a:latin typeface="Arial" panose="020B0604020202020204" pitchFamily="34" charset="0"/>
              </a:rPr>
              <a:t>Trips to the shops were the most common reason for respondents' trip-making in the QoL 2020/21 Survey</a:t>
            </a:r>
            <a:endParaRPr lang="en-ZA" sz="1800" b="0" dirty="0">
              <a:latin typeface="Arial" panose="020B0604020202020204" pitchFamily="34" charset="0"/>
            </a:endParaRPr>
          </a:p>
          <a:p>
            <a:pPr>
              <a:lnSpc>
                <a:spcPct val="100000"/>
              </a:lnSpc>
            </a:pPr>
            <a:r>
              <a:rPr lang="en-ZA" sz="1800" b="0" dirty="0">
                <a:latin typeface="Arial" panose="020B0604020202020204" pitchFamily="34" charset="0"/>
              </a:rPr>
              <a:t>Thus, representing</a:t>
            </a:r>
            <a:r>
              <a:rPr lang="en-ZA" sz="1800" b="0" dirty="0">
                <a:effectLst/>
                <a:latin typeface="Arial" panose="020B0604020202020204" pitchFamily="34" charset="0"/>
                <a:ea typeface="Calibri" panose="020F0502020204030204" pitchFamily="34" charset="0"/>
              </a:rPr>
              <a:t> a significant shift from 2017/18, when commuting to work was the most common reason for people to travel. </a:t>
            </a:r>
          </a:p>
          <a:p>
            <a:pPr>
              <a:lnSpc>
                <a:spcPct val="100000"/>
              </a:lnSpc>
            </a:pPr>
            <a:r>
              <a:rPr lang="en-ZA" sz="1800" b="0" dirty="0">
                <a:effectLst/>
                <a:latin typeface="Arial" panose="020B0604020202020204" pitchFamily="34" charset="0"/>
                <a:ea typeface="Calibri" panose="020F0502020204030204" pitchFamily="34" charset="0"/>
              </a:rPr>
              <a:t>Compared to the previous two surveys, the percentage of respondents who travel to work, look for work, or study has decreased. These findings are most likely the result of the pandemic's altered mobility patterns.</a:t>
            </a:r>
          </a:p>
          <a:p>
            <a:endParaRPr lang="en-ZA" sz="2000" dirty="0"/>
          </a:p>
          <a:p>
            <a:endParaRPr lang="en-ZA" dirty="0"/>
          </a:p>
        </p:txBody>
      </p:sp>
      <p:sp>
        <p:nvSpPr>
          <p:cNvPr id="3" name="Slide Number Placeholder 2">
            <a:extLst>
              <a:ext uri="{FF2B5EF4-FFF2-40B4-BE49-F238E27FC236}">
                <a16:creationId xmlns:a16="http://schemas.microsoft.com/office/drawing/2014/main" id="{7A671740-952B-4F49-AFD8-2483EC8FA473}"/>
              </a:ext>
            </a:extLst>
          </p:cNvPr>
          <p:cNvSpPr>
            <a:spLocks noGrp="1"/>
          </p:cNvSpPr>
          <p:nvPr>
            <p:ph type="sldNum" sz="quarter" idx="12"/>
          </p:nvPr>
        </p:nvSpPr>
        <p:spPr>
          <a:xfrm>
            <a:off x="11528612" y="6364103"/>
            <a:ext cx="60674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16B215E-0E57-4FCF-8907-EBF623CC02B4}"/>
              </a:ext>
            </a:extLst>
          </p:cNvPr>
          <p:cNvSpPr>
            <a:spLocks noGrp="1"/>
          </p:cNvSpPr>
          <p:nvPr>
            <p:ph type="title"/>
          </p:nvPr>
        </p:nvSpPr>
        <p:spPr/>
        <p:txBody>
          <a:bodyPr/>
          <a:lstStyle/>
          <a:p>
            <a:pPr marR="0" lvl="0" algn="ctr">
              <a:lnSpc>
                <a:spcPct val="150000"/>
              </a:lnSpc>
              <a:spcBef>
                <a:spcPts val="200"/>
              </a:spcBef>
              <a:spcAft>
                <a:spcPts val="0"/>
              </a:spcAft>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Most Frequent Trips: Purpose of trips</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8071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3F368-76D0-4E53-A654-DD585BF3C8CF}"/>
              </a:ext>
            </a:extLst>
          </p:cNvPr>
          <p:cNvSpPr>
            <a:spLocks noGrp="1"/>
          </p:cNvSpPr>
          <p:nvPr>
            <p:ph idx="1"/>
          </p:nvPr>
        </p:nvSpPr>
        <p:spPr>
          <a:xfrm>
            <a:off x="1334530" y="1616532"/>
            <a:ext cx="4622133" cy="4560435"/>
          </a:xfrm>
        </p:spPr>
        <p:txBody>
          <a:bodyPr>
            <a:normAutofit/>
          </a:bodyPr>
          <a:lstStyle/>
          <a:p>
            <a:pPr marL="0" indent="0" algn="just">
              <a:lnSpc>
                <a:spcPct val="100000"/>
              </a:lnSpc>
              <a:buNone/>
            </a:pPr>
            <a:r>
              <a:rPr lang="en-US" sz="1800" b="0" dirty="0">
                <a:latin typeface="Arial" panose="020B0604020202020204" pitchFamily="34" charset="0"/>
              </a:rPr>
              <a:t>Most Frequent Trips:</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1800" b="0" i="0" u="none" strike="noStrike" kern="1200" cap="none" spc="0" normalizeH="0" baseline="0" noProof="0" dirty="0">
                <a:ln>
                  <a:noFill/>
                </a:ln>
                <a:effectLst/>
                <a:uLnTx/>
                <a:uFillTx/>
                <a:latin typeface="Arial" panose="020B0604020202020204" pitchFamily="34" charset="0"/>
                <a:ea typeface="+mn-ea"/>
                <a:cs typeface="+mn-cs"/>
              </a:rPr>
              <a:t>Shopping trips, respondents' most frequent trip, have become more local, with nearly half (48%) taking less than 15 minutes to reach the shops (Figure 3.2).</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ZA" sz="16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18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rPr>
              <a:t>Figure 3.2: For respondents whose most frequent trip is for shopping, reported travel time over survey iterations. Data sources: GCRO QoL 6 (2020/21), GCRO QoL V (2017/18) and GCRO QoL IV (2015/16).</a:t>
            </a:r>
            <a:endParaRPr kumimoji="0" lang="en-US" sz="18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0" indent="0" algn="just">
              <a:lnSpc>
                <a:spcPct val="100000"/>
              </a:lnSpc>
              <a:buNone/>
            </a:pPr>
            <a:endParaRPr lang="en-US" sz="1800" b="0" dirty="0">
              <a:latin typeface="Arial" panose="020B0604020202020204" pitchFamily="34" charset="0"/>
            </a:endParaRPr>
          </a:p>
          <a:p>
            <a:pPr marL="0" indent="0" algn="just">
              <a:lnSpc>
                <a:spcPct val="100000"/>
              </a:lnSpc>
              <a:buNone/>
            </a:pPr>
            <a:endParaRPr lang="en-US" sz="1800" b="0" dirty="0">
              <a:latin typeface="Arial" panose="020B0604020202020204" pitchFamily="34" charset="0"/>
            </a:endParaRPr>
          </a:p>
          <a:p>
            <a:pPr>
              <a:defRPr/>
            </a:pPr>
            <a:endParaRPr lang="en-US" sz="2000" b="1" dirty="0">
              <a:latin typeface="Calibri"/>
            </a:endParaRPr>
          </a:p>
          <a:p>
            <a:pPr marL="0" indent="0">
              <a:buNone/>
              <a:defRPr/>
            </a:pPr>
            <a:endParaRPr kumimoji="0" lang="en-US" sz="2000" b="1" i="0" u="none" strike="noStrike" kern="1200" cap="none" spc="0" normalizeH="0" baseline="0" noProof="0" dirty="0">
              <a:ln>
                <a:noFill/>
              </a:ln>
              <a:effectLst/>
              <a:uLnTx/>
              <a:uFillTx/>
              <a:latin typeface="Calibri"/>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ZA" sz="2000" b="0" i="0" u="none" strike="noStrike" kern="1200" cap="none" spc="0" normalizeH="0" baseline="0" noProof="0" dirty="0">
              <a:ln>
                <a:noFill/>
              </a:ln>
              <a:effectLst/>
              <a:uLnTx/>
              <a:uFillTx/>
              <a:latin typeface="Calibri"/>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endParaRPr lang="en-ZA" sz="2000" dirty="0"/>
          </a:p>
          <a:p>
            <a:pPr marL="0" indent="0">
              <a:buNone/>
            </a:pPr>
            <a:endParaRPr lang="en-ZA" sz="2000" dirty="0"/>
          </a:p>
          <a:p>
            <a:endParaRPr lang="en-ZA" dirty="0"/>
          </a:p>
        </p:txBody>
      </p:sp>
      <p:sp>
        <p:nvSpPr>
          <p:cNvPr id="3" name="Slide Number Placeholder 2">
            <a:extLst>
              <a:ext uri="{FF2B5EF4-FFF2-40B4-BE49-F238E27FC236}">
                <a16:creationId xmlns:a16="http://schemas.microsoft.com/office/drawing/2014/main" id="{7A671740-952B-4F49-AFD8-2483EC8FA473}"/>
              </a:ext>
            </a:extLst>
          </p:cNvPr>
          <p:cNvSpPr>
            <a:spLocks noGrp="1"/>
          </p:cNvSpPr>
          <p:nvPr>
            <p:ph type="sldNum" sz="quarter" idx="12"/>
          </p:nvPr>
        </p:nvSpPr>
        <p:spPr>
          <a:xfrm>
            <a:off x="11525624" y="6421564"/>
            <a:ext cx="60674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16B215E-0E57-4FCF-8907-EBF623CC02B4}"/>
              </a:ext>
            </a:extLst>
          </p:cNvPr>
          <p:cNvSpPr>
            <a:spLocks noGrp="1"/>
          </p:cNvSpPr>
          <p:nvPr>
            <p:ph type="title"/>
          </p:nvPr>
        </p:nvSpPr>
        <p:spPr>
          <a:xfrm>
            <a:off x="1334529" y="1083636"/>
            <a:ext cx="10585327" cy="398505"/>
          </a:xfrm>
        </p:spPr>
        <p:txBody>
          <a:bodyPr/>
          <a:lstStyle/>
          <a:p>
            <a:pPr marR="0" lvl="0" algn="ctr">
              <a:lnSpc>
                <a:spcPct val="150000"/>
              </a:lnSpc>
              <a:spcBef>
                <a:spcPts val="200"/>
              </a:spcBef>
              <a:spcAft>
                <a:spcPts val="0"/>
              </a:spcAft>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j-ea"/>
                <a:cs typeface="+mj-cs"/>
              </a:rPr>
              <a:t>QoL Report Findings</a:t>
            </a:r>
            <a:endParaRPr lang="en-US" sz="3200" dirty="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ABD9165-DEBE-4478-B348-610BF36B897F}"/>
              </a:ext>
            </a:extLst>
          </p:cNvPr>
          <p:cNvPicPr>
            <a:picLocks noChangeAspect="1"/>
          </p:cNvPicPr>
          <p:nvPr/>
        </p:nvPicPr>
        <p:blipFill>
          <a:blip r:embed="rId2"/>
          <a:stretch>
            <a:fillRect/>
          </a:stretch>
        </p:blipFill>
        <p:spPr>
          <a:xfrm>
            <a:off x="6095999" y="2169517"/>
            <a:ext cx="5572227" cy="3584759"/>
          </a:xfrm>
          <a:prstGeom prst="rect">
            <a:avLst/>
          </a:prstGeom>
        </p:spPr>
      </p:pic>
    </p:spTree>
    <p:extLst>
      <p:ext uri="{BB962C8B-B14F-4D97-AF65-F5344CB8AC3E}">
        <p14:creationId xmlns:p14="http://schemas.microsoft.com/office/powerpoint/2010/main" val="3015473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3F368-76D0-4E53-A654-DD585BF3C8CF}"/>
              </a:ext>
            </a:extLst>
          </p:cNvPr>
          <p:cNvSpPr>
            <a:spLocks noGrp="1"/>
          </p:cNvSpPr>
          <p:nvPr>
            <p:ph idx="1"/>
          </p:nvPr>
        </p:nvSpPr>
        <p:spPr>
          <a:xfrm>
            <a:off x="1334530" y="1616532"/>
            <a:ext cx="4622133" cy="4560435"/>
          </a:xfrm>
        </p:spPr>
        <p:txBody>
          <a:bodyPr>
            <a:normAutofit lnSpcReduction="10000"/>
          </a:bodyPr>
          <a:lstStyle/>
          <a:p>
            <a:pPr marL="0" indent="0" algn="just">
              <a:lnSpc>
                <a:spcPct val="100000"/>
              </a:lnSpc>
              <a:buNone/>
            </a:pPr>
            <a:r>
              <a:rPr lang="en-US" sz="1800" b="0" dirty="0">
                <a:latin typeface="Arial" panose="020B0604020202020204" pitchFamily="34" charset="0"/>
              </a:rPr>
              <a:t>Most Frequent Trips:</a:t>
            </a:r>
          </a:p>
          <a:p>
            <a:pPr marL="0" indent="0" algn="just">
              <a:lnSpc>
                <a:spcPct val="100000"/>
              </a:lnSpc>
              <a:buNone/>
            </a:pPr>
            <a:endParaRPr lang="en-US" sz="1800" b="0" dirty="0">
              <a:latin typeface="Arial" panose="020B0604020202020204" pitchFamily="34" charset="0"/>
            </a:endParaRPr>
          </a:p>
          <a:p>
            <a:pPr marL="0" marR="0" lvl="0" indent="0" algn="just"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ZA" sz="1800" b="0" i="0" u="none" strike="noStrike" kern="1200" cap="none" spc="0" normalizeH="0" baseline="0" noProof="0" dirty="0">
                <a:ln>
                  <a:noFill/>
                </a:ln>
                <a:effectLst/>
                <a:uLnTx/>
                <a:uFillTx/>
                <a:latin typeface="Arial" panose="020B0604020202020204" pitchFamily="34" charset="0"/>
                <a:ea typeface="+mn-ea"/>
                <a:cs typeface="+mn-cs"/>
              </a:rPr>
              <a:t>Commuting time has decreased in recent years, with 57 percent arriving at work in less than 30 minutes (Figure 3.3). This could be due to a variety of factors, including respondents traveling shorter distances and less traffic.</a:t>
            </a:r>
          </a:p>
          <a:p>
            <a:pPr marL="0" marR="0" lvl="0" indent="0" algn="just"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endParaRPr kumimoji="0" lang="en-ZA" sz="14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ZA" sz="18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rPr>
              <a:t>Figure 3.3: For respondents whose most frequent trip is to work, reported travel time over survey iterations. Data sources: GCRO QoL 6 (2020/21), GCRO QoL V (2017/18) and GCRO QoL IV (2015/16).</a:t>
            </a:r>
            <a:endParaRPr kumimoji="0" lang="en-US" sz="18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0" indent="0" algn="just">
              <a:lnSpc>
                <a:spcPct val="100000"/>
              </a:lnSpc>
              <a:buNone/>
            </a:pPr>
            <a:endParaRPr lang="en-US" sz="1800" b="0" dirty="0">
              <a:latin typeface="Arial" panose="020B0604020202020204" pitchFamily="34" charset="0"/>
            </a:endParaRPr>
          </a:p>
          <a:p>
            <a:pPr marL="0" indent="0" algn="just">
              <a:lnSpc>
                <a:spcPct val="100000"/>
              </a:lnSpc>
              <a:buNone/>
            </a:pPr>
            <a:endParaRPr lang="en-US" sz="1800" b="0" dirty="0">
              <a:latin typeface="Arial" panose="020B0604020202020204" pitchFamily="34" charset="0"/>
            </a:endParaRPr>
          </a:p>
          <a:p>
            <a:pPr>
              <a:defRPr/>
            </a:pPr>
            <a:endParaRPr lang="en-US" sz="2000" b="1" dirty="0">
              <a:latin typeface="Calibri"/>
            </a:endParaRPr>
          </a:p>
          <a:p>
            <a:pPr marL="0" indent="0">
              <a:buNone/>
              <a:defRPr/>
            </a:pPr>
            <a:endParaRPr kumimoji="0" lang="en-US" sz="2000" b="1" i="0" u="none" strike="noStrike" kern="1200" cap="none" spc="0" normalizeH="0" baseline="0" noProof="0" dirty="0">
              <a:ln>
                <a:noFill/>
              </a:ln>
              <a:effectLst/>
              <a:uLnTx/>
              <a:uFillTx/>
              <a:latin typeface="Calibri"/>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ZA" sz="2000" b="0" i="0" u="none" strike="noStrike" kern="1200" cap="none" spc="0" normalizeH="0" baseline="0" noProof="0" dirty="0">
              <a:ln>
                <a:noFill/>
              </a:ln>
              <a:effectLst/>
              <a:uLnTx/>
              <a:uFillTx/>
              <a:latin typeface="Calibri"/>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endParaRPr lang="en-ZA" sz="2000" dirty="0"/>
          </a:p>
          <a:p>
            <a:pPr marL="0" indent="0">
              <a:buNone/>
            </a:pPr>
            <a:endParaRPr lang="en-ZA" sz="2000" dirty="0"/>
          </a:p>
          <a:p>
            <a:endParaRPr lang="en-ZA" dirty="0"/>
          </a:p>
        </p:txBody>
      </p:sp>
      <p:sp>
        <p:nvSpPr>
          <p:cNvPr id="3" name="Slide Number Placeholder 2">
            <a:extLst>
              <a:ext uri="{FF2B5EF4-FFF2-40B4-BE49-F238E27FC236}">
                <a16:creationId xmlns:a16="http://schemas.microsoft.com/office/drawing/2014/main" id="{7A671740-952B-4F49-AFD8-2483EC8FA473}"/>
              </a:ext>
            </a:extLst>
          </p:cNvPr>
          <p:cNvSpPr>
            <a:spLocks noGrp="1"/>
          </p:cNvSpPr>
          <p:nvPr>
            <p:ph type="sldNum" sz="quarter" idx="12"/>
          </p:nvPr>
        </p:nvSpPr>
        <p:spPr>
          <a:xfrm>
            <a:off x="11528612" y="6364103"/>
            <a:ext cx="60674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16B215E-0E57-4FCF-8907-EBF623CC02B4}"/>
              </a:ext>
            </a:extLst>
          </p:cNvPr>
          <p:cNvSpPr>
            <a:spLocks noGrp="1"/>
          </p:cNvSpPr>
          <p:nvPr>
            <p:ph type="title"/>
          </p:nvPr>
        </p:nvSpPr>
        <p:spPr>
          <a:xfrm>
            <a:off x="1334529" y="1042214"/>
            <a:ext cx="10585327" cy="398505"/>
          </a:xfrm>
        </p:spPr>
        <p:txBody>
          <a:bodyPr/>
          <a:lstStyle/>
          <a:p>
            <a:pPr marR="0" lvl="0" algn="ctr">
              <a:lnSpc>
                <a:spcPct val="150000"/>
              </a:lnSpc>
              <a:spcBef>
                <a:spcPts val="200"/>
              </a:spcBef>
              <a:spcAft>
                <a:spcPts val="0"/>
              </a:spcAft>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j-ea"/>
                <a:cs typeface="+mj-cs"/>
              </a:rPr>
              <a:t>QoL Report Findings</a:t>
            </a:r>
            <a:endParaRPr lang="en-US" sz="3200" dirty="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AF50603-C5AE-414D-B6C4-02A40647756F}"/>
              </a:ext>
            </a:extLst>
          </p:cNvPr>
          <p:cNvPicPr>
            <a:picLocks noChangeAspect="1"/>
          </p:cNvPicPr>
          <p:nvPr/>
        </p:nvPicPr>
        <p:blipFill>
          <a:blip r:embed="rId2"/>
          <a:stretch>
            <a:fillRect/>
          </a:stretch>
        </p:blipFill>
        <p:spPr>
          <a:xfrm>
            <a:off x="6332627" y="2284576"/>
            <a:ext cx="5230821" cy="2706859"/>
          </a:xfrm>
          <a:prstGeom prst="rect">
            <a:avLst/>
          </a:prstGeom>
        </p:spPr>
      </p:pic>
    </p:spTree>
    <p:extLst>
      <p:ext uri="{BB962C8B-B14F-4D97-AF65-F5344CB8AC3E}">
        <p14:creationId xmlns:p14="http://schemas.microsoft.com/office/powerpoint/2010/main" val="3311926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3F368-76D0-4E53-A654-DD585BF3C8CF}"/>
              </a:ext>
            </a:extLst>
          </p:cNvPr>
          <p:cNvSpPr>
            <a:spLocks noGrp="1"/>
          </p:cNvSpPr>
          <p:nvPr>
            <p:ph idx="1"/>
          </p:nvPr>
        </p:nvSpPr>
        <p:spPr/>
        <p:txBody>
          <a:bodyPr>
            <a:normAutofit/>
          </a:bodyPr>
          <a:lstStyle/>
          <a:p>
            <a:pPr marL="0" indent="0">
              <a:buNone/>
            </a:pPr>
            <a:r>
              <a:rPr lang="en-US" sz="2000" dirty="0">
                <a:latin typeface="Arial" panose="020B0604020202020204" pitchFamily="34" charset="0"/>
                <a:ea typeface="Calibri" panose="020F0502020204030204" pitchFamily="34" charset="0"/>
                <a:cs typeface="Times New Roman" panose="02020603050405020304" pitchFamily="18" charset="0"/>
              </a:rPr>
              <a:t>Summary </a:t>
            </a:r>
            <a:endParaRPr lang="en-ZA" sz="2000" dirty="0"/>
          </a:p>
          <a:p>
            <a:pPr algn="just">
              <a:lnSpc>
                <a:spcPct val="100000"/>
              </a:lnSpc>
              <a:defRPr/>
            </a:pPr>
            <a:r>
              <a:rPr lang="en-ZA" sz="1900" b="0" dirty="0">
                <a:effectLst/>
                <a:ea typeface="Calibri" panose="020F0502020204030204" pitchFamily="34" charset="0"/>
              </a:rPr>
              <a:t>Private vehicles and minibus taxis continue to be the most popular modes of transportation in Gauteng (33 percent and 43 percent, respectively), followed by walking (19 percent). </a:t>
            </a:r>
          </a:p>
          <a:p>
            <a:pPr algn="just">
              <a:lnSpc>
                <a:spcPct val="100000"/>
              </a:lnSpc>
              <a:defRPr/>
            </a:pPr>
            <a:r>
              <a:rPr lang="en-ZA" sz="1900" b="0" dirty="0">
                <a:effectLst/>
                <a:ea typeface="Calibri" panose="020F0502020204030204" pitchFamily="34" charset="0"/>
              </a:rPr>
              <a:t>Figure 3.4 shows that the percentage of people who use trains as their primary mode of transportation has decreased significantly, from 3% in 2015/16 to nearly zero (0.4%) in 2020/21.</a:t>
            </a:r>
          </a:p>
          <a:p>
            <a:pPr algn="just">
              <a:lnSpc>
                <a:spcPct val="100000"/>
              </a:lnSpc>
              <a:defRPr/>
            </a:pPr>
            <a:r>
              <a:rPr lang="en-ZA" sz="1900" b="0" dirty="0">
                <a:effectLst/>
                <a:ea typeface="Calibri" panose="020F0502020204030204" pitchFamily="34" charset="0"/>
              </a:rPr>
              <a:t>This could be explained by a modal shift caused by train closures during lockdown level 5, as well as the extent of train infrastructure vandalism in 2020 and 2021. </a:t>
            </a:r>
            <a:endParaRPr lang="en-ZA" sz="1900" b="0" dirty="0"/>
          </a:p>
          <a:p>
            <a:pPr algn="just">
              <a:lnSpc>
                <a:spcPct val="100000"/>
              </a:lnSpc>
              <a:defRPr/>
            </a:pPr>
            <a:r>
              <a:rPr lang="en-ZA" sz="1900" b="0" dirty="0">
                <a:effectLst/>
                <a:ea typeface="Calibri" panose="020F0502020204030204" pitchFamily="34" charset="0"/>
              </a:rPr>
              <a:t>Cycling has increased in other parts of the world as a result of the pandemic. This trend has not been seen in South Africa, most likely due to the barriers to cycling as a mode of transportation, such as long distances and hazardous conditions.</a:t>
            </a:r>
            <a:endParaRPr lang="en-ZA" sz="1900" b="0" dirty="0"/>
          </a:p>
          <a:p>
            <a:endParaRPr lang="en-ZA" dirty="0"/>
          </a:p>
        </p:txBody>
      </p:sp>
      <p:sp>
        <p:nvSpPr>
          <p:cNvPr id="3" name="Slide Number Placeholder 2">
            <a:extLst>
              <a:ext uri="{FF2B5EF4-FFF2-40B4-BE49-F238E27FC236}">
                <a16:creationId xmlns:a16="http://schemas.microsoft.com/office/drawing/2014/main" id="{7A671740-952B-4F49-AFD8-2483EC8FA473}"/>
              </a:ext>
            </a:extLst>
          </p:cNvPr>
          <p:cNvSpPr>
            <a:spLocks noGrp="1"/>
          </p:cNvSpPr>
          <p:nvPr>
            <p:ph type="sldNum" sz="quarter" idx="12"/>
          </p:nvPr>
        </p:nvSpPr>
        <p:spPr>
          <a:xfrm>
            <a:off x="11528612" y="6364103"/>
            <a:ext cx="60674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16B215E-0E57-4FCF-8907-EBF623CC02B4}"/>
              </a:ext>
            </a:extLst>
          </p:cNvPr>
          <p:cNvSpPr>
            <a:spLocks noGrp="1"/>
          </p:cNvSpPr>
          <p:nvPr>
            <p:ph type="title"/>
          </p:nvPr>
        </p:nvSpPr>
        <p:spPr>
          <a:xfrm>
            <a:off x="1334529" y="1021820"/>
            <a:ext cx="10585327" cy="398505"/>
          </a:xfrm>
        </p:spPr>
        <p:txBody>
          <a:bodyPr/>
          <a:lstStyle/>
          <a:p>
            <a:pPr marR="0" lvl="0" algn="ctr">
              <a:lnSpc>
                <a:spcPct val="150000"/>
              </a:lnSpc>
              <a:spcBef>
                <a:spcPts val="200"/>
              </a:spcBef>
              <a:spcAft>
                <a:spcPts val="0"/>
              </a:spcAft>
            </a:pPr>
            <a:r>
              <a:rPr lang="en-US" dirty="0">
                <a:solidFill>
                  <a:prstClr val="white"/>
                </a:solidFill>
                <a:latin typeface="Arial" panose="020B0604020202020204" pitchFamily="34" charset="0"/>
                <a:ea typeface="Calibri" panose="020F0502020204030204" pitchFamily="34" charset="0"/>
                <a:cs typeface="Times New Roman" panose="02020603050405020304" pitchFamily="18" charset="0"/>
              </a:rPr>
              <a:t>Most Frequent Trips - Commuting times</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141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8">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12" name="Title 11">
            <a:extLst>
              <a:ext uri="{FF2B5EF4-FFF2-40B4-BE49-F238E27FC236}">
                <a16:creationId xmlns:a16="http://schemas.microsoft.com/office/drawing/2014/main" id="{7E0D49C7-18E1-6745-B0AA-13FC1BB245D5}"/>
              </a:ext>
            </a:extLst>
          </p:cNvPr>
          <p:cNvSpPr>
            <a:spLocks noGrp="1"/>
          </p:cNvSpPr>
          <p:nvPr>
            <p:ph type="title"/>
          </p:nvPr>
        </p:nvSpPr>
        <p:spPr>
          <a:xfrm>
            <a:off x="753925" y="2076450"/>
            <a:ext cx="10684151" cy="1345134"/>
          </a:xfrm>
        </p:spPr>
        <p:txBody>
          <a:bodyPr vert="horz" lIns="91440" tIns="45720" rIns="91440" bIns="45720" rtlCol="0" anchor="ctr">
            <a:normAutofit/>
          </a:bodyPr>
          <a:lstStyle/>
          <a:p>
            <a:pPr algn="ctr"/>
            <a:r>
              <a:rPr lang="en-US" sz="5600" kern="1200" dirty="0">
                <a:solidFill>
                  <a:srgbClr val="FFFFFF"/>
                </a:solidFill>
                <a:latin typeface="Arial" panose="020B0604020202020204" pitchFamily="34" charset="0"/>
                <a:cs typeface="Arial" panose="020B0604020202020204" pitchFamily="34" charset="0"/>
              </a:rPr>
              <a:t>FIXGP APP to Report Potholes</a:t>
            </a:r>
          </a:p>
        </p:txBody>
      </p:sp>
    </p:spTree>
    <p:extLst>
      <p:ext uri="{BB962C8B-B14F-4D97-AF65-F5344CB8AC3E}">
        <p14:creationId xmlns:p14="http://schemas.microsoft.com/office/powerpoint/2010/main" val="1790706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3F368-76D0-4E53-A654-DD585BF3C8CF}"/>
              </a:ext>
            </a:extLst>
          </p:cNvPr>
          <p:cNvSpPr>
            <a:spLocks noGrp="1"/>
          </p:cNvSpPr>
          <p:nvPr>
            <p:ph idx="1"/>
          </p:nvPr>
        </p:nvSpPr>
        <p:spPr>
          <a:xfrm>
            <a:off x="7297723" y="1738111"/>
            <a:ext cx="4622133" cy="4560435"/>
          </a:xfrm>
        </p:spPr>
        <p:txBody>
          <a:bodyPr>
            <a:normAutofit/>
          </a:bodyPr>
          <a:lstStyle/>
          <a:p>
            <a:pPr marL="0" indent="0">
              <a:lnSpc>
                <a:spcPct val="100000"/>
              </a:lnSpc>
              <a:buNone/>
            </a:pPr>
            <a:r>
              <a:rPr lang="en-US" sz="1800" b="0" dirty="0">
                <a:latin typeface="Arial" panose="020B0604020202020204" pitchFamily="34" charset="0"/>
              </a:rPr>
              <a:t>Most Frequent trips:</a:t>
            </a:r>
          </a:p>
          <a:p>
            <a:pPr marL="0" indent="0" algn="just">
              <a:lnSpc>
                <a:spcPct val="100000"/>
              </a:lnSpc>
              <a:buNone/>
            </a:pPr>
            <a:endParaRPr lang="en-US" sz="1800" b="0" dirty="0">
              <a:latin typeface="Arial" panose="020B0604020202020204" pitchFamily="34" charset="0"/>
            </a:endParaRPr>
          </a:p>
          <a:p>
            <a:pPr marL="76200" marR="0" lvl="0" indent="0" algn="just" defTabSz="914400" rtl="0" eaLnBrk="1" fontAlgn="auto" latinLnBrk="0" hangingPunct="1">
              <a:lnSpc>
                <a:spcPct val="90000"/>
              </a:lnSpc>
              <a:spcBef>
                <a:spcPts val="480"/>
              </a:spcBef>
              <a:spcAft>
                <a:spcPts val="0"/>
              </a:spcAft>
              <a:buClr>
                <a:prstClr val="black"/>
              </a:buClr>
              <a:buSzPts val="2400"/>
              <a:buNone/>
              <a:tabLst/>
              <a:defRPr/>
            </a:pPr>
            <a:r>
              <a:rPr kumimoji="0" lang="en-ZA" sz="1800" b="1" i="0" u="none" strike="noStrike" kern="1200" cap="none" spc="0" normalizeH="0" baseline="0" noProof="0" dirty="0">
                <a:ln>
                  <a:noFill/>
                </a:ln>
                <a:effectLst/>
                <a:uLnTx/>
                <a:uFillTx/>
                <a:latin typeface="Arial" panose="020B0604020202020204" pitchFamily="34" charset="0"/>
                <a:ea typeface="+mn-ea"/>
                <a:cs typeface="+mn-cs"/>
              </a:rPr>
              <a:t>Figure 3.4: Main mode of transport used in the most frequent trip, over survey iterations. Data sources: GCRO QoL 6 (2020/21) and GCRO QoL IV (2015/16).</a:t>
            </a:r>
            <a:endParaRPr kumimoji="0" lang="en-US" sz="1800" b="1" i="0"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0" indent="0" algn="just">
              <a:lnSpc>
                <a:spcPct val="100000"/>
              </a:lnSpc>
              <a:buNone/>
            </a:pPr>
            <a:endParaRPr lang="en-US" sz="1800" b="0" dirty="0">
              <a:latin typeface="Arial" panose="020B0604020202020204" pitchFamily="34" charset="0"/>
            </a:endParaRPr>
          </a:p>
          <a:p>
            <a:pPr marL="0" indent="0" algn="just">
              <a:lnSpc>
                <a:spcPct val="100000"/>
              </a:lnSpc>
              <a:buNone/>
            </a:pPr>
            <a:endParaRPr lang="en-US" sz="1800" b="0" dirty="0">
              <a:latin typeface="Arial" panose="020B0604020202020204" pitchFamily="34" charset="0"/>
            </a:endParaRPr>
          </a:p>
          <a:p>
            <a:pPr>
              <a:defRPr/>
            </a:pPr>
            <a:endParaRPr lang="en-US" sz="2000" b="1" dirty="0">
              <a:latin typeface="Calibri"/>
            </a:endParaRPr>
          </a:p>
          <a:p>
            <a:pPr marL="0" indent="0">
              <a:buNone/>
              <a:defRPr/>
            </a:pPr>
            <a:endParaRPr kumimoji="0" lang="en-US" sz="2000" b="1" i="0" u="none" strike="noStrike" kern="1200" cap="none" spc="0" normalizeH="0" baseline="0" noProof="0" dirty="0">
              <a:ln>
                <a:noFill/>
              </a:ln>
              <a:effectLst/>
              <a:uLnTx/>
              <a:uFillTx/>
              <a:latin typeface="Calibri"/>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ZA" sz="2000" b="0" i="0" u="none" strike="noStrike" kern="1200" cap="none" spc="0" normalizeH="0" baseline="0" noProof="0" dirty="0">
              <a:ln>
                <a:noFill/>
              </a:ln>
              <a:effectLst/>
              <a:uLnTx/>
              <a:uFillTx/>
              <a:latin typeface="Calibri"/>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endParaRPr lang="en-ZA" sz="2000" dirty="0"/>
          </a:p>
          <a:p>
            <a:pPr marL="0" indent="0">
              <a:buNone/>
            </a:pPr>
            <a:endParaRPr lang="en-ZA" sz="2000" dirty="0"/>
          </a:p>
          <a:p>
            <a:endParaRPr lang="en-ZA" dirty="0"/>
          </a:p>
        </p:txBody>
      </p:sp>
      <p:sp>
        <p:nvSpPr>
          <p:cNvPr id="3" name="Slide Number Placeholder 2">
            <a:extLst>
              <a:ext uri="{FF2B5EF4-FFF2-40B4-BE49-F238E27FC236}">
                <a16:creationId xmlns:a16="http://schemas.microsoft.com/office/drawing/2014/main" id="{7A671740-952B-4F49-AFD8-2483EC8FA473}"/>
              </a:ext>
            </a:extLst>
          </p:cNvPr>
          <p:cNvSpPr>
            <a:spLocks noGrp="1"/>
          </p:cNvSpPr>
          <p:nvPr>
            <p:ph type="sldNum" sz="quarter" idx="12"/>
          </p:nvPr>
        </p:nvSpPr>
        <p:spPr>
          <a:xfrm>
            <a:off x="11528612" y="6351865"/>
            <a:ext cx="60674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2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16B215E-0E57-4FCF-8907-EBF623CC02B4}"/>
              </a:ext>
            </a:extLst>
          </p:cNvPr>
          <p:cNvSpPr>
            <a:spLocks noGrp="1"/>
          </p:cNvSpPr>
          <p:nvPr>
            <p:ph type="title"/>
          </p:nvPr>
        </p:nvSpPr>
        <p:spPr>
          <a:xfrm>
            <a:off x="1334529" y="1017797"/>
            <a:ext cx="10585327" cy="398505"/>
          </a:xfrm>
        </p:spPr>
        <p:txBody>
          <a:bodyPr/>
          <a:lstStyle/>
          <a:p>
            <a:pPr marR="0" lvl="0" algn="ctr">
              <a:lnSpc>
                <a:spcPct val="150000"/>
              </a:lnSpc>
              <a:spcBef>
                <a:spcPts val="200"/>
              </a:spcBef>
              <a:spcAft>
                <a:spcPts val="0"/>
              </a:spcAft>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j-ea"/>
                <a:cs typeface="+mj-cs"/>
              </a:rPr>
              <a:t>QoL Report Findings</a:t>
            </a:r>
            <a:endParaRPr lang="en-US" sz="3200" dirty="0">
              <a:ea typeface="Times New Roman" panose="02020603050405020304" pitchFamily="18" charset="0"/>
              <a:cs typeface="Times New Roman" panose="02020603050405020304" pitchFamily="18" charset="0"/>
            </a:endParaRPr>
          </a:p>
        </p:txBody>
      </p:sp>
      <p:pic>
        <p:nvPicPr>
          <p:cNvPr id="6" name="Picture 5" descr="Chart, bar chart&#10;&#10;Description automatically generated">
            <a:extLst>
              <a:ext uri="{FF2B5EF4-FFF2-40B4-BE49-F238E27FC236}">
                <a16:creationId xmlns:a16="http://schemas.microsoft.com/office/drawing/2014/main" id="{8348962D-3FF3-4AF4-9C31-294CAFB89E2D}"/>
              </a:ext>
            </a:extLst>
          </p:cNvPr>
          <p:cNvPicPr>
            <a:picLocks noChangeAspect="1"/>
          </p:cNvPicPr>
          <p:nvPr/>
        </p:nvPicPr>
        <p:blipFill>
          <a:blip r:embed="rId2"/>
          <a:stretch>
            <a:fillRect/>
          </a:stretch>
        </p:blipFill>
        <p:spPr>
          <a:xfrm>
            <a:off x="1342907" y="1907771"/>
            <a:ext cx="5154876" cy="3533927"/>
          </a:xfrm>
          <a:prstGeom prst="rect">
            <a:avLst/>
          </a:prstGeom>
          <a:noFill/>
        </p:spPr>
      </p:pic>
    </p:spTree>
    <p:extLst>
      <p:ext uri="{BB962C8B-B14F-4D97-AF65-F5344CB8AC3E}">
        <p14:creationId xmlns:p14="http://schemas.microsoft.com/office/powerpoint/2010/main" val="1785584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3F368-76D0-4E53-A654-DD585BF3C8CF}"/>
              </a:ext>
            </a:extLst>
          </p:cNvPr>
          <p:cNvSpPr>
            <a:spLocks noGrp="1"/>
          </p:cNvSpPr>
          <p:nvPr>
            <p:ph idx="1"/>
          </p:nvPr>
        </p:nvSpPr>
        <p:spPr>
          <a:xfrm>
            <a:off x="7297723" y="1738111"/>
            <a:ext cx="4622133" cy="4560435"/>
          </a:xfrm>
        </p:spPr>
        <p:txBody>
          <a:bodyPr>
            <a:normAutofit/>
          </a:body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ZA" sz="1800" b="0" i="0" u="none" strike="noStrike" kern="1200" cap="none" spc="0" normalizeH="0" baseline="0" noProof="0" dirty="0">
                <a:ln>
                  <a:noFill/>
                </a:ln>
                <a:effectLst/>
                <a:uLnTx/>
                <a:uFillTx/>
                <a:latin typeface="Arial" panose="020B0604020202020204" pitchFamily="34" charset="0"/>
                <a:ea typeface="+mn-ea"/>
                <a:cs typeface="+mn-cs"/>
              </a:rPr>
              <a:t>The vast majority of Gauteng respondents (79%) said they live within ten minutes of a public transportation access point (e.g. bus station, taxi route).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ZA" sz="1800" b="1" i="0" u="none" strike="noStrike" kern="1200" cap="none" spc="0" normalizeH="0" baseline="0" noProof="0" dirty="0">
                <a:ln>
                  <a:noFill/>
                </a:ln>
                <a:effectLst/>
                <a:uLnTx/>
                <a:uFillTx/>
                <a:latin typeface="Arial" panose="020B0604020202020204" pitchFamily="34" charset="0"/>
                <a:ea typeface="+mn-ea"/>
                <a:cs typeface="+mn-cs"/>
              </a:rPr>
              <a:t>Figure 3.5 shows that these results are fairly consistent across the province’s municipalities. </a:t>
            </a:r>
          </a:p>
          <a:p>
            <a:pPr marL="0" indent="0" algn="just">
              <a:lnSpc>
                <a:spcPct val="100000"/>
              </a:lnSpc>
              <a:buNone/>
            </a:pPr>
            <a:endParaRPr lang="en-US" sz="1800" b="0" dirty="0">
              <a:latin typeface="Arial" panose="020B0604020202020204" pitchFamily="34" charset="0"/>
            </a:endParaRPr>
          </a:p>
          <a:p>
            <a:pPr marL="0" indent="0" algn="just">
              <a:lnSpc>
                <a:spcPct val="100000"/>
              </a:lnSpc>
              <a:buNone/>
            </a:pPr>
            <a:endParaRPr lang="en-US" sz="1800" b="0" dirty="0">
              <a:latin typeface="Arial" panose="020B0604020202020204" pitchFamily="34" charset="0"/>
            </a:endParaRPr>
          </a:p>
          <a:p>
            <a:pPr>
              <a:defRPr/>
            </a:pPr>
            <a:endParaRPr lang="en-US" sz="2000" b="1" dirty="0">
              <a:latin typeface="Calibri"/>
            </a:endParaRPr>
          </a:p>
          <a:p>
            <a:pPr marL="0" indent="0">
              <a:buNone/>
              <a:defRPr/>
            </a:pPr>
            <a:endParaRPr kumimoji="0" lang="en-US" sz="2000" b="1" i="0" u="none" strike="noStrike" kern="1200" cap="none" spc="0" normalizeH="0" baseline="0" noProof="0" dirty="0">
              <a:ln>
                <a:noFill/>
              </a:ln>
              <a:effectLst/>
              <a:uLnTx/>
              <a:uFillTx/>
              <a:latin typeface="Calibri"/>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ZA" sz="2000" b="0" i="0" u="none" strike="noStrike" kern="1200" cap="none" spc="0" normalizeH="0" baseline="0" noProof="0" dirty="0">
              <a:ln>
                <a:noFill/>
              </a:ln>
              <a:effectLst/>
              <a:uLnTx/>
              <a:uFillTx/>
              <a:latin typeface="Calibri"/>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endParaRPr lang="en-ZA" sz="2000" dirty="0"/>
          </a:p>
          <a:p>
            <a:pPr marL="0" indent="0">
              <a:buNone/>
            </a:pPr>
            <a:endParaRPr lang="en-ZA" sz="2000" dirty="0"/>
          </a:p>
          <a:p>
            <a:endParaRPr lang="en-ZA" dirty="0"/>
          </a:p>
        </p:txBody>
      </p:sp>
      <p:sp>
        <p:nvSpPr>
          <p:cNvPr id="3" name="Slide Number Placeholder 2">
            <a:extLst>
              <a:ext uri="{FF2B5EF4-FFF2-40B4-BE49-F238E27FC236}">
                <a16:creationId xmlns:a16="http://schemas.microsoft.com/office/drawing/2014/main" id="{7A671740-952B-4F49-AFD8-2483EC8FA473}"/>
              </a:ext>
            </a:extLst>
          </p:cNvPr>
          <p:cNvSpPr>
            <a:spLocks noGrp="1"/>
          </p:cNvSpPr>
          <p:nvPr>
            <p:ph type="sldNum" sz="quarter" idx="12"/>
          </p:nvPr>
        </p:nvSpPr>
        <p:spPr>
          <a:xfrm>
            <a:off x="11439712" y="6298546"/>
            <a:ext cx="60674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16B215E-0E57-4FCF-8907-EBF623CC02B4}"/>
              </a:ext>
            </a:extLst>
          </p:cNvPr>
          <p:cNvSpPr>
            <a:spLocks noGrp="1"/>
          </p:cNvSpPr>
          <p:nvPr>
            <p:ph type="title"/>
          </p:nvPr>
        </p:nvSpPr>
        <p:spPr>
          <a:xfrm>
            <a:off x="1334529" y="1107353"/>
            <a:ext cx="10585327" cy="398505"/>
          </a:xfrm>
        </p:spPr>
        <p:txBody>
          <a:bodyPr/>
          <a:lstStyle/>
          <a:p>
            <a:pPr marR="0" lvl="0" algn="ctr">
              <a:lnSpc>
                <a:spcPct val="150000"/>
              </a:lnSpc>
              <a:spcBef>
                <a:spcPts val="200"/>
              </a:spcBef>
              <a:spcAft>
                <a:spcPts val="0"/>
              </a:spcAft>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j-ea"/>
                <a:cs typeface="+mj-cs"/>
              </a:rPr>
              <a:t>Public Transportation Accessibility and Perceived Safety </a:t>
            </a:r>
            <a:endParaRPr lang="en-US" sz="3600" dirty="0">
              <a:ea typeface="Times New Roman" panose="02020603050405020304" pitchFamily="18" charset="0"/>
              <a:cs typeface="Times New Roman" panose="02020603050405020304" pitchFamily="18" charset="0"/>
            </a:endParaRPr>
          </a:p>
        </p:txBody>
      </p:sp>
      <p:pic>
        <p:nvPicPr>
          <p:cNvPr id="7" name="Picture 6" descr="Chart, bar chart&#10;&#10;Description automatically generated">
            <a:extLst>
              <a:ext uri="{FF2B5EF4-FFF2-40B4-BE49-F238E27FC236}">
                <a16:creationId xmlns:a16="http://schemas.microsoft.com/office/drawing/2014/main" id="{193CC509-4C91-48F0-90E3-D74457A663BD}"/>
              </a:ext>
            </a:extLst>
          </p:cNvPr>
          <p:cNvPicPr>
            <a:picLocks noChangeAspect="1"/>
          </p:cNvPicPr>
          <p:nvPr/>
        </p:nvPicPr>
        <p:blipFill>
          <a:blip r:embed="rId2"/>
          <a:stretch>
            <a:fillRect/>
          </a:stretch>
        </p:blipFill>
        <p:spPr>
          <a:xfrm>
            <a:off x="1334529" y="1967345"/>
            <a:ext cx="5495638" cy="3084683"/>
          </a:xfrm>
          <a:prstGeom prst="rect">
            <a:avLst/>
          </a:prstGeom>
          <a:noFill/>
        </p:spPr>
      </p:pic>
    </p:spTree>
    <p:extLst>
      <p:ext uri="{BB962C8B-B14F-4D97-AF65-F5344CB8AC3E}">
        <p14:creationId xmlns:p14="http://schemas.microsoft.com/office/powerpoint/2010/main" val="139504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3F368-76D0-4E53-A654-DD585BF3C8CF}"/>
              </a:ext>
            </a:extLst>
          </p:cNvPr>
          <p:cNvSpPr>
            <a:spLocks noGrp="1"/>
          </p:cNvSpPr>
          <p:nvPr>
            <p:ph idx="1"/>
          </p:nvPr>
        </p:nvSpPr>
        <p:spPr/>
        <p:txBody>
          <a:bodyPr>
            <a:normAutofit/>
          </a:bodyPr>
          <a:lstStyle/>
          <a:p>
            <a:pPr algn="just" defTabSz="457200">
              <a:lnSpc>
                <a:spcPct val="100000"/>
              </a:lnSpc>
              <a:spcBef>
                <a:spcPct val="20000"/>
              </a:spcBef>
              <a:buFont typeface="Arial"/>
              <a:buChar char="•"/>
              <a:defRPr/>
            </a:pPr>
            <a:r>
              <a:rPr lang="en-US" sz="1800" b="0" dirty="0">
                <a:effectLst/>
                <a:latin typeface="Arial" panose="020B0604020202020204" pitchFamily="34" charset="0"/>
                <a:ea typeface="Times New Roman" panose="02020603050405020304" pitchFamily="18" charset="0"/>
              </a:rPr>
              <a:t>The Survey also found that a vast majority of Gauteng respondents (79%) reported that they live within a ten-minute walk of a public transport access point (e.g. bus station, taxi route). These results are fairly consistent across Municipalities in the Province. </a:t>
            </a:r>
          </a:p>
          <a:p>
            <a:pPr algn="just" defTabSz="457200">
              <a:lnSpc>
                <a:spcPct val="100000"/>
              </a:lnSpc>
              <a:spcBef>
                <a:spcPct val="20000"/>
              </a:spcBef>
              <a:buFont typeface="Arial"/>
              <a:buChar char="•"/>
              <a:defRPr/>
            </a:pPr>
            <a:endParaRPr lang="en-US" sz="1200" b="0" dirty="0">
              <a:effectLst/>
              <a:latin typeface="Arial" panose="020B0604020202020204" pitchFamily="34" charset="0"/>
              <a:ea typeface="Times New Roman" panose="02020603050405020304" pitchFamily="18" charset="0"/>
            </a:endParaRPr>
          </a:p>
          <a:p>
            <a:pPr algn="just" defTabSz="457200">
              <a:lnSpc>
                <a:spcPct val="100000"/>
              </a:lnSpc>
              <a:spcBef>
                <a:spcPct val="20000"/>
              </a:spcBef>
              <a:buFont typeface="Arial"/>
              <a:buChar char="•"/>
              <a:defRPr/>
            </a:pPr>
            <a:r>
              <a:rPr lang="en-US" sz="1800" b="0" dirty="0">
                <a:latin typeface="Arial" panose="020B0604020202020204" pitchFamily="34" charset="0"/>
                <a:ea typeface="Times New Roman" panose="02020603050405020304" pitchFamily="18" charset="0"/>
              </a:rPr>
              <a:t>T</a:t>
            </a:r>
            <a:r>
              <a:rPr lang="en-US" sz="1800" b="0" dirty="0">
                <a:effectLst/>
                <a:latin typeface="Arial" panose="020B0604020202020204" pitchFamily="34" charset="0"/>
                <a:ea typeface="Times New Roman" panose="02020603050405020304" pitchFamily="18" charset="0"/>
              </a:rPr>
              <a:t>here has been an encouraging drop in the proportion of respondents who walk more than twenty-five (25) minutes to reach public transport (from 9% in 2017/18 to 5% in 2020/21).</a:t>
            </a:r>
          </a:p>
          <a:p>
            <a:pPr algn="just" defTabSz="457200">
              <a:lnSpc>
                <a:spcPct val="100000"/>
              </a:lnSpc>
              <a:spcBef>
                <a:spcPct val="20000"/>
              </a:spcBef>
              <a:buFont typeface="Arial"/>
              <a:buChar char="•"/>
              <a:defRPr/>
            </a:pP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ndParaRPr>
          </a:p>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r>
              <a:rPr lang="en-ZA" sz="1800" b="0" dirty="0">
                <a:solidFill>
                  <a:prstClr val="black"/>
                </a:solidFill>
                <a:latin typeface="Arial" panose="020B0604020202020204" pitchFamily="34" charset="0"/>
                <a:ea typeface="Calibri" panose="020F0502020204030204" pitchFamily="34" charset="0"/>
              </a:rPr>
              <a:t>T</a:t>
            </a:r>
            <a:r>
              <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rPr>
              <a:t>he majority of those who use public transportation reported feeling safe while waiting for and using public transportation (75 percent and 74 percent respectively).</a:t>
            </a:r>
          </a:p>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endParaRPr>
          </a:p>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r>
              <a:rPr lang="en-ZA" sz="1800" b="0" dirty="0">
                <a:latin typeface="Arial" panose="020B0604020202020204" pitchFamily="34" charset="0"/>
                <a:ea typeface="Calibri" panose="020F0502020204030204" pitchFamily="34" charset="0"/>
              </a:rPr>
              <a:t>N</a:t>
            </a:r>
            <a:r>
              <a:rPr lang="en-ZA" sz="1800" b="0" dirty="0">
                <a:effectLst/>
                <a:latin typeface="Arial" panose="020B0604020202020204" pitchFamily="34" charset="0"/>
                <a:ea typeface="Calibri" panose="020F0502020204030204" pitchFamily="34" charset="0"/>
              </a:rPr>
              <a:t>early one in every five people feels unsafe while waiting for or using public transportation (18 percent for both). This demonstrates that more work needs to be done to improve public transportation safety. </a:t>
            </a:r>
          </a:p>
          <a:p>
            <a:pPr marL="342900" marR="0" lvl="0" indent="-342900" algn="just" defTabSz="457200" rtl="0" eaLnBrk="1" fontAlgn="auto" latinLnBrk="0" hangingPunct="1">
              <a:lnSpc>
                <a:spcPct val="150000"/>
              </a:lnSpc>
              <a:spcBef>
                <a:spcPct val="20000"/>
              </a:spcBef>
              <a:spcAft>
                <a:spcPts val="0"/>
              </a:spcAft>
              <a:buClrTx/>
              <a:buSzTx/>
              <a:buFont typeface="Arial"/>
              <a:buChar char="•"/>
              <a:tabLst/>
              <a:defRPr/>
            </a:pPr>
            <a:endParaRPr lang="en-ZA" sz="1800" b="0" dirty="0">
              <a:effectLst/>
              <a:latin typeface="Arial" panose="020B0604020202020204" pitchFamily="34" charset="0"/>
              <a:ea typeface="Calibri" panose="020F0502020204030204" pitchFamily="34" charset="0"/>
            </a:endParaRPr>
          </a:p>
          <a:p>
            <a:pPr marL="342900" marR="0" lvl="0" indent="-342900" algn="just" defTabSz="457200" rtl="0" eaLnBrk="1" fontAlgn="auto" latinLnBrk="0" hangingPunct="1">
              <a:lnSpc>
                <a:spcPct val="150000"/>
              </a:lnSpc>
              <a:spcBef>
                <a:spcPct val="20000"/>
              </a:spcBef>
              <a:spcAft>
                <a:spcPts val="0"/>
              </a:spcAft>
              <a:buClrTx/>
              <a:buSzTx/>
              <a:buFont typeface="Arial"/>
              <a:buChar char="•"/>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ndParaRPr>
          </a:p>
          <a:p>
            <a:pPr>
              <a:defRPr/>
            </a:pPr>
            <a:endParaRPr lang="en-US" sz="2000" b="1" dirty="0">
              <a:solidFill>
                <a:prstClr val="black"/>
              </a:solidFill>
              <a:latin typeface="Calibri"/>
            </a:endParaRPr>
          </a:p>
          <a:p>
            <a:pPr marL="0" indent="0">
              <a:buNone/>
              <a:defRPr/>
            </a:pPr>
            <a:endPar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endParaRPr lang="en-ZA" sz="2000" dirty="0"/>
          </a:p>
          <a:p>
            <a:pPr marL="0" indent="0">
              <a:buNone/>
            </a:pPr>
            <a:endParaRPr lang="en-ZA" sz="2000" dirty="0"/>
          </a:p>
          <a:p>
            <a:endParaRPr lang="en-ZA" dirty="0"/>
          </a:p>
        </p:txBody>
      </p:sp>
      <p:sp>
        <p:nvSpPr>
          <p:cNvPr id="3" name="Slide Number Placeholder 2">
            <a:extLst>
              <a:ext uri="{FF2B5EF4-FFF2-40B4-BE49-F238E27FC236}">
                <a16:creationId xmlns:a16="http://schemas.microsoft.com/office/drawing/2014/main" id="{7A671740-952B-4F49-AFD8-2483EC8FA473}"/>
              </a:ext>
            </a:extLst>
          </p:cNvPr>
          <p:cNvSpPr>
            <a:spLocks noGrp="1"/>
          </p:cNvSpPr>
          <p:nvPr>
            <p:ph type="sldNum" sz="quarter" idx="12"/>
          </p:nvPr>
        </p:nvSpPr>
        <p:spPr>
          <a:xfrm>
            <a:off x="11528612" y="6281561"/>
            <a:ext cx="60674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16B215E-0E57-4FCF-8907-EBF623CC02B4}"/>
              </a:ext>
            </a:extLst>
          </p:cNvPr>
          <p:cNvSpPr>
            <a:spLocks noGrp="1"/>
          </p:cNvSpPr>
          <p:nvPr>
            <p:ph type="title"/>
          </p:nvPr>
        </p:nvSpPr>
        <p:spPr/>
        <p:txBody>
          <a:bodyPr/>
          <a:lstStyle/>
          <a:p>
            <a:pPr marR="0" lvl="0" algn="ctr">
              <a:lnSpc>
                <a:spcPct val="150000"/>
              </a:lnSpc>
              <a:spcBef>
                <a:spcPts val="200"/>
              </a:spcBef>
              <a:spcAft>
                <a:spcPts val="0"/>
              </a:spcAft>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j-ea"/>
                <a:cs typeface="+mj-cs"/>
              </a:rPr>
              <a:t>Public Transportation Accessibility and Perceived Safety </a:t>
            </a:r>
            <a:endParaRPr lang="en-US" sz="24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994006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3F368-76D0-4E53-A654-DD585BF3C8CF}"/>
              </a:ext>
            </a:extLst>
          </p:cNvPr>
          <p:cNvSpPr>
            <a:spLocks noGrp="1"/>
          </p:cNvSpPr>
          <p:nvPr>
            <p:ph idx="1"/>
          </p:nvPr>
        </p:nvSpPr>
        <p:spPr/>
        <p:txBody>
          <a:bodyPr>
            <a:normAutofit lnSpcReduction="10000"/>
          </a:bodyPr>
          <a:lstStyle/>
          <a:p>
            <a:pPr marR="0" algn="just">
              <a:lnSpc>
                <a:spcPct val="110000"/>
              </a:lnSpc>
              <a:spcBef>
                <a:spcPts val="0"/>
              </a:spcBef>
              <a:spcAft>
                <a:spcPts val="800"/>
              </a:spcAft>
            </a:pPr>
            <a:r>
              <a:rPr lang="en-ZA" sz="1800" b="0" dirty="0">
                <a:effectLst/>
                <a:latin typeface="Arial" panose="020B0604020202020204" pitchFamily="34" charset="0"/>
                <a:ea typeface="Calibri" panose="020F0502020204030204" pitchFamily="34" charset="0"/>
                <a:cs typeface="Times New Roman" panose="02020603050405020304" pitchFamily="18" charset="0"/>
              </a:rPr>
              <a:t>There is a slight difference in perceived safety between men and women, with women feeling slightly   more unsafe than men while waiting for and using public transportation (Figure 3.6). </a:t>
            </a:r>
          </a:p>
          <a:p>
            <a:pPr marL="0" marR="0" algn="just">
              <a:lnSpc>
                <a:spcPct val="150000"/>
              </a:lnSpc>
              <a:spcBef>
                <a:spcPts val="0"/>
              </a:spcBef>
              <a:spcAft>
                <a:spcPts val="800"/>
              </a:spcAft>
            </a:pPr>
            <a:r>
              <a:rPr lang="en-ZA" sz="1800" b="0" dirty="0">
                <a:effectLst/>
                <a:latin typeface="Arial" panose="020B0604020202020204" pitchFamily="34" charset="0"/>
                <a:ea typeface="Calibri" panose="020F0502020204030204" pitchFamily="34" charset="0"/>
                <a:cs typeface="Times New Roman" panose="02020603050405020304" pitchFamily="18" charset="0"/>
              </a:rPr>
              <a:t>Women are also less likely than men to feel safe.</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457200" rtl="0" eaLnBrk="1" fontAlgn="auto" latinLnBrk="0" hangingPunct="1">
              <a:lnSpc>
                <a:spcPct val="150000"/>
              </a:lnSpc>
              <a:spcBef>
                <a:spcPct val="20000"/>
              </a:spcBef>
              <a:spcAft>
                <a:spcPts val="0"/>
              </a:spcAft>
              <a:buClrTx/>
              <a:buSzTx/>
              <a:buFont typeface="Arial"/>
              <a:buChar char="•"/>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ndParaRPr>
          </a:p>
          <a:p>
            <a:pPr>
              <a:defRPr/>
            </a:pPr>
            <a:endParaRPr lang="en-US" sz="2000" b="1" dirty="0">
              <a:solidFill>
                <a:prstClr val="black"/>
              </a:solidFill>
              <a:latin typeface="Calibri"/>
            </a:endParaRPr>
          </a:p>
          <a:p>
            <a:pPr marL="0" indent="0">
              <a:buNone/>
              <a:defRPr/>
            </a:pPr>
            <a:endPar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endParaRPr lang="en-ZA" sz="2000" dirty="0"/>
          </a:p>
          <a:p>
            <a:pPr marL="0" indent="0">
              <a:buNone/>
            </a:pPr>
            <a:endParaRPr lang="en-ZA" sz="2000" dirty="0"/>
          </a:p>
          <a:p>
            <a:pPr marL="0" indent="0">
              <a:buNone/>
            </a:pPr>
            <a:r>
              <a:rPr lang="en-ZA" sz="1800" b="1" dirty="0">
                <a:effectLst/>
                <a:latin typeface="Arial" panose="020B0604020202020204" pitchFamily="34" charset="0"/>
                <a:ea typeface="Calibri" panose="020F0502020204030204" pitchFamily="34" charset="0"/>
                <a:cs typeface="Times New Roman" panose="02020603050405020304" pitchFamily="18" charset="0"/>
              </a:rPr>
              <a:t>Figure 3.6: Male and female public transport users’ perceived level of safety while waiting for and using public transport. Data source: GCRO QoL 6 (2020/21).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
        <p:nvSpPr>
          <p:cNvPr id="3" name="Slide Number Placeholder 2">
            <a:extLst>
              <a:ext uri="{FF2B5EF4-FFF2-40B4-BE49-F238E27FC236}">
                <a16:creationId xmlns:a16="http://schemas.microsoft.com/office/drawing/2014/main" id="{7A671740-952B-4F49-AFD8-2483EC8FA473}"/>
              </a:ext>
            </a:extLst>
          </p:cNvPr>
          <p:cNvSpPr>
            <a:spLocks noGrp="1"/>
          </p:cNvSpPr>
          <p:nvPr>
            <p:ph type="sldNum" sz="quarter" idx="12"/>
          </p:nvPr>
        </p:nvSpPr>
        <p:spPr>
          <a:xfrm>
            <a:off x="11525624" y="6364103"/>
            <a:ext cx="60674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16B215E-0E57-4FCF-8907-EBF623CC02B4}"/>
              </a:ext>
            </a:extLst>
          </p:cNvPr>
          <p:cNvSpPr>
            <a:spLocks noGrp="1"/>
          </p:cNvSpPr>
          <p:nvPr>
            <p:ph type="title"/>
          </p:nvPr>
        </p:nvSpPr>
        <p:spPr/>
        <p:txBody>
          <a:bodyPr/>
          <a:lstStyle/>
          <a:p>
            <a:pPr marR="0" lvl="0" algn="ctr">
              <a:lnSpc>
                <a:spcPct val="150000"/>
              </a:lnSpc>
              <a:spcBef>
                <a:spcPts val="200"/>
              </a:spcBef>
              <a:spcAft>
                <a:spcPts val="0"/>
              </a:spcAft>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j-ea"/>
                <a:cs typeface="+mj-cs"/>
              </a:rPr>
              <a:t>Public Transportation Accessibility and Perceived Safety </a:t>
            </a:r>
            <a:r>
              <a:rPr lang="en-US" sz="2600" dirty="0">
                <a:solidFill>
                  <a:schemeClr val="bg1"/>
                </a:solidFill>
                <a:latin typeface="Arial" panose="020B0604020202020204" pitchFamily="34" charset="0"/>
              </a:rPr>
              <a:t>- </a:t>
            </a:r>
            <a:r>
              <a:rPr lang="en-US" sz="2600" dirty="0">
                <a:solidFill>
                  <a:prstClr val="white"/>
                </a:solidFill>
                <a:latin typeface="Arial" panose="020B0604020202020204" pitchFamily="34" charset="0"/>
              </a:rPr>
              <a:t>Gender</a:t>
            </a:r>
          </a:p>
        </p:txBody>
      </p:sp>
      <p:pic>
        <p:nvPicPr>
          <p:cNvPr id="5" name="Picture 4" descr="Chart, bar chart&#10;&#10;Description automatically generated">
            <a:extLst>
              <a:ext uri="{FF2B5EF4-FFF2-40B4-BE49-F238E27FC236}">
                <a16:creationId xmlns:a16="http://schemas.microsoft.com/office/drawing/2014/main" id="{340F7E08-11E7-4CDE-A16F-3DE6FB98D95C}"/>
              </a:ext>
            </a:extLst>
          </p:cNvPr>
          <p:cNvPicPr>
            <a:picLocks noChangeAspect="1"/>
          </p:cNvPicPr>
          <p:nvPr/>
        </p:nvPicPr>
        <p:blipFill>
          <a:blip r:embed="rId2"/>
          <a:stretch>
            <a:fillRect/>
          </a:stretch>
        </p:blipFill>
        <p:spPr>
          <a:xfrm>
            <a:off x="1662545" y="2983830"/>
            <a:ext cx="5014364" cy="2257638"/>
          </a:xfrm>
          <a:prstGeom prst="rect">
            <a:avLst/>
          </a:prstGeom>
        </p:spPr>
      </p:pic>
    </p:spTree>
    <p:extLst>
      <p:ext uri="{BB962C8B-B14F-4D97-AF65-F5344CB8AC3E}">
        <p14:creationId xmlns:p14="http://schemas.microsoft.com/office/powerpoint/2010/main" val="1506162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3F368-76D0-4E53-A654-DD585BF3C8CF}"/>
              </a:ext>
            </a:extLst>
          </p:cNvPr>
          <p:cNvSpPr>
            <a:spLocks noGrp="1"/>
          </p:cNvSpPr>
          <p:nvPr>
            <p:ph idx="1"/>
          </p:nvPr>
        </p:nvSpPr>
        <p:spPr>
          <a:xfrm>
            <a:off x="1222971" y="1696482"/>
            <a:ext cx="5839012" cy="5032746"/>
          </a:xfrm>
        </p:spPr>
        <p:txBody>
          <a:bodyPr>
            <a:normAutofit lnSpcReduction="10000"/>
          </a:bodyPr>
          <a:lstStyle/>
          <a:p>
            <a:pPr algn="just">
              <a:lnSpc>
                <a:spcPct val="150000"/>
              </a:lnSpc>
              <a:spcBef>
                <a:spcPts val="0"/>
              </a:spcBef>
              <a:spcAft>
                <a:spcPts val="800"/>
              </a:spcAft>
            </a:pPr>
            <a:r>
              <a:rPr lang="en-ZA" sz="1800" dirty="0">
                <a:effectLst/>
                <a:latin typeface="Arial" panose="020B0604020202020204" pitchFamily="34" charset="0"/>
                <a:ea typeface="Calibri" panose="020F0502020204030204" pitchFamily="34" charset="0"/>
                <a:cs typeface="Times New Roman" panose="02020603050405020304" pitchFamily="18" charset="0"/>
              </a:rPr>
              <a:t>24 percent of QoL 2020/21 respondents said they use e-hailing services (Figure 3.7). </a:t>
            </a:r>
          </a:p>
          <a:p>
            <a:pPr marL="0" marR="0" algn="just">
              <a:lnSpc>
                <a:spcPct val="150000"/>
              </a:lnSpc>
              <a:spcBef>
                <a:spcPts val="0"/>
              </a:spcBef>
              <a:spcAft>
                <a:spcPts val="800"/>
              </a:spcAft>
            </a:pPr>
            <a:endParaRPr lang="en-ZA"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endParaRPr lang="en-ZA"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endParaRPr lang="en-ZA"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endParaRPr lang="en-ZA"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endParaRPr lang="en-ZA" sz="1800" dirty="0">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50000"/>
              </a:lnSpc>
              <a:spcBef>
                <a:spcPts val="0"/>
              </a:spcBef>
              <a:spcAft>
                <a:spcPts val="800"/>
              </a:spcAft>
              <a:buNone/>
            </a:pPr>
            <a:endParaRPr lang="en-ZA" sz="1400" b="1" dirty="0">
              <a:effectLst/>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50000"/>
              </a:lnSpc>
              <a:spcBef>
                <a:spcPts val="0"/>
              </a:spcBef>
              <a:spcAft>
                <a:spcPts val="800"/>
              </a:spcAft>
              <a:buNone/>
            </a:pPr>
            <a:r>
              <a:rPr lang="en-ZA" sz="1500" b="1" dirty="0">
                <a:effectLst/>
                <a:latin typeface="Arial" panose="020B0604020202020204" pitchFamily="34" charset="0"/>
                <a:ea typeface="Calibri" panose="020F0502020204030204" pitchFamily="34" charset="0"/>
                <a:cs typeface="Times New Roman" panose="02020603050405020304" pitchFamily="18" charset="0"/>
              </a:rPr>
              <a:t>Figure 3.7: For each income group, percentage of respondents reporting frequency of use of e-hailing taxis. Data source: GCRO QoL 6 (2020/21).</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endParaRPr lang="en-ZA"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800"/>
              </a:spcAft>
              <a:buNone/>
            </a:pPr>
            <a:endParaRPr lang="en-ZA" sz="1800" dirty="0">
              <a:effectLst/>
              <a:latin typeface="Arial" panose="020B0604020202020204" pitchFamily="34" charset="0"/>
              <a:ea typeface="Calibri" panose="020F0502020204030204" pitchFamily="34" charset="0"/>
              <a:cs typeface="Times New Roman" panose="02020603050405020304" pitchFamily="18" charset="0"/>
            </a:endParaRPr>
          </a:p>
          <a:p>
            <a:pPr>
              <a:defRPr/>
            </a:pPr>
            <a:endParaRPr lang="en-US" sz="2000" b="1" dirty="0">
              <a:solidFill>
                <a:prstClr val="black"/>
              </a:solidFill>
              <a:latin typeface="Calibri"/>
            </a:endParaRPr>
          </a:p>
          <a:p>
            <a:pPr marL="0" indent="0">
              <a:buNone/>
              <a:defRPr/>
            </a:pPr>
            <a:endPar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endParaRPr lang="en-ZA" dirty="0"/>
          </a:p>
        </p:txBody>
      </p:sp>
      <p:sp>
        <p:nvSpPr>
          <p:cNvPr id="3" name="Slide Number Placeholder 2">
            <a:extLst>
              <a:ext uri="{FF2B5EF4-FFF2-40B4-BE49-F238E27FC236}">
                <a16:creationId xmlns:a16="http://schemas.microsoft.com/office/drawing/2014/main" id="{7A671740-952B-4F49-AFD8-2483EC8FA473}"/>
              </a:ext>
            </a:extLst>
          </p:cNvPr>
          <p:cNvSpPr>
            <a:spLocks noGrp="1"/>
          </p:cNvSpPr>
          <p:nvPr>
            <p:ph type="sldNum" sz="quarter" idx="12"/>
          </p:nvPr>
        </p:nvSpPr>
        <p:spPr>
          <a:xfrm>
            <a:off x="11556863" y="6289362"/>
            <a:ext cx="60674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2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16B215E-0E57-4FCF-8907-EBF623CC02B4}"/>
              </a:ext>
            </a:extLst>
          </p:cNvPr>
          <p:cNvSpPr>
            <a:spLocks noGrp="1"/>
          </p:cNvSpPr>
          <p:nvPr>
            <p:ph type="title"/>
          </p:nvPr>
        </p:nvSpPr>
        <p:spPr>
          <a:xfrm>
            <a:off x="1334529" y="1057363"/>
            <a:ext cx="10585327" cy="398505"/>
          </a:xfrm>
        </p:spPr>
        <p:txBody>
          <a:bodyPr/>
          <a:lstStyle/>
          <a:p>
            <a:pPr marL="0" marR="0" algn="ctr">
              <a:lnSpc>
                <a:spcPct val="150000"/>
              </a:lnSpc>
              <a:spcBef>
                <a:spcPts val="0"/>
              </a:spcBef>
              <a:spcAft>
                <a:spcPts val="800"/>
              </a:spcAft>
            </a:pPr>
            <a:r>
              <a:rPr lang="en-ZA" dirty="0">
                <a:effectLst/>
                <a:ea typeface="Calibri" panose="020F0502020204030204" pitchFamily="34" charset="0"/>
                <a:cs typeface="Times New Roman" panose="02020603050405020304" pitchFamily="18" charset="0"/>
              </a:rPr>
              <a:t>e-Hailing</a:t>
            </a:r>
            <a:endParaRPr lang="en-US" sz="1800" dirty="0">
              <a:effectLst/>
              <a:ea typeface="Calibri" panose="020F0502020204030204" pitchFamily="34" charset="0"/>
              <a:cs typeface="Times New Roman" panose="02020603050405020304" pitchFamily="18" charset="0"/>
            </a:endParaRPr>
          </a:p>
        </p:txBody>
      </p:sp>
      <p:pic>
        <p:nvPicPr>
          <p:cNvPr id="6" name="Picture 5" descr="Chart, bar chart&#10;&#10;Description automatically generated">
            <a:extLst>
              <a:ext uri="{FF2B5EF4-FFF2-40B4-BE49-F238E27FC236}">
                <a16:creationId xmlns:a16="http://schemas.microsoft.com/office/drawing/2014/main" id="{D46074A2-3E43-4F7E-93F0-803582221568}"/>
              </a:ext>
            </a:extLst>
          </p:cNvPr>
          <p:cNvPicPr>
            <a:picLocks noChangeAspect="1"/>
          </p:cNvPicPr>
          <p:nvPr/>
        </p:nvPicPr>
        <p:blipFill>
          <a:blip r:embed="rId2"/>
          <a:stretch>
            <a:fillRect/>
          </a:stretch>
        </p:blipFill>
        <p:spPr>
          <a:xfrm>
            <a:off x="1349080" y="2691853"/>
            <a:ext cx="5712903" cy="2549615"/>
          </a:xfrm>
          <a:prstGeom prst="rect">
            <a:avLst/>
          </a:prstGeom>
        </p:spPr>
      </p:pic>
      <p:sp>
        <p:nvSpPr>
          <p:cNvPr id="5" name="TextBox 4">
            <a:extLst>
              <a:ext uri="{FF2B5EF4-FFF2-40B4-BE49-F238E27FC236}">
                <a16:creationId xmlns:a16="http://schemas.microsoft.com/office/drawing/2014/main" id="{55F2B9D4-6BBF-4D4D-A89F-94D176AE39FA}"/>
              </a:ext>
            </a:extLst>
          </p:cNvPr>
          <p:cNvSpPr txBox="1"/>
          <p:nvPr/>
        </p:nvSpPr>
        <p:spPr>
          <a:xfrm>
            <a:off x="7061983" y="1759532"/>
            <a:ext cx="4770003" cy="4529830"/>
          </a:xfrm>
          <a:prstGeom prst="rect">
            <a:avLst/>
          </a:prstGeom>
          <a:noFill/>
        </p:spPr>
        <p:txBody>
          <a:bodyPr wrap="square" rtlCol="0">
            <a:spAutoFit/>
          </a:bodyPr>
          <a:lstStyle/>
          <a:p>
            <a:pPr marL="342900" marR="0" lvl="0" indent="-34290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According to the survey, the use of e-hailing taxis is correlated with income, with usage increasing with income. </a:t>
            </a:r>
          </a:p>
          <a:p>
            <a:pPr marL="342900" marR="0" lvl="0" indent="-34290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Some twenty-four percent (24%) of QoL 2020/21 respondents indicated that they make use of e-hailing services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While these services can be more expensive than other forms of public transportation, the fact that 14% of people in the lowest income group (R1–R800 per month) use e-hailing, and in some cases on a regular basis, shows that it is not solely a high-end transport option.</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57518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3F368-76D0-4E53-A654-DD585BF3C8CF}"/>
              </a:ext>
            </a:extLst>
          </p:cNvPr>
          <p:cNvSpPr>
            <a:spLocks noGrp="1"/>
          </p:cNvSpPr>
          <p:nvPr>
            <p:ph idx="1"/>
          </p:nvPr>
        </p:nvSpPr>
        <p:spPr>
          <a:xfrm>
            <a:off x="1334530" y="1616532"/>
            <a:ext cx="10585327" cy="5062564"/>
          </a:xfrm>
        </p:spPr>
        <p:txBody>
          <a:bodyPr>
            <a:normAutofit/>
          </a:bodyPr>
          <a:lstStyle/>
          <a:p>
            <a:pPr algn="just">
              <a:lnSpc>
                <a:spcPct val="100000"/>
              </a:lnSpc>
            </a:pPr>
            <a:r>
              <a:rPr lang="en-ZA" sz="1900" b="0" dirty="0">
                <a:ea typeface="Calibri" panose="020F0502020204030204" pitchFamily="34" charset="0"/>
              </a:rPr>
              <a:t>There was a</a:t>
            </a:r>
            <a:r>
              <a:rPr lang="en-ZA" sz="1900" b="0" dirty="0">
                <a:effectLst/>
                <a:ea typeface="Calibri" panose="020F0502020204030204" pitchFamily="34" charset="0"/>
              </a:rPr>
              <a:t> decrease in the percentage of people traveling to work, to look for work, and to places of study when compared to previous surveys. </a:t>
            </a:r>
            <a:r>
              <a:rPr lang="en-US" sz="1900" b="0" dirty="0">
                <a:effectLst/>
                <a:ea typeface="Times New Roman" panose="02020603050405020304" pitchFamily="18" charset="0"/>
                <a:cs typeface="Times New Roman" panose="02020603050405020304" pitchFamily="18" charset="0"/>
              </a:rPr>
              <a:t>The Survey concludes that the following findings are most likely a result of the changed mobility patterns due to the pandemic.</a:t>
            </a:r>
          </a:p>
          <a:p>
            <a:pPr algn="just">
              <a:lnSpc>
                <a:spcPct val="100000"/>
              </a:lnSpc>
            </a:pPr>
            <a:r>
              <a:rPr lang="en-ZA" sz="1900" b="0" dirty="0">
                <a:effectLst/>
                <a:ea typeface="Calibri" panose="020F0502020204030204" pitchFamily="34" charset="0"/>
              </a:rPr>
              <a:t>The percentage of respondents citing shopping as the most frequent trip purpose has increased significantly, from 29 percent (2017/18) to 44 percent (2020/21). </a:t>
            </a:r>
          </a:p>
          <a:p>
            <a:pPr algn="just">
              <a:lnSpc>
                <a:spcPct val="100000"/>
              </a:lnSpc>
            </a:pPr>
            <a:r>
              <a:rPr lang="en-ZA" sz="1900" b="0" dirty="0">
                <a:effectLst/>
                <a:ea typeface="Calibri" panose="020F0502020204030204" pitchFamily="34" charset="0"/>
              </a:rPr>
              <a:t>In comparison to previous surveys, there has been a significant shift in mobility patterns, with people's most frequent trips now more likely to be short (less than 15 minutes) and less likely to be longer than 30 minutes.</a:t>
            </a:r>
          </a:p>
          <a:p>
            <a:pPr algn="just">
              <a:lnSpc>
                <a:spcPct val="100000"/>
              </a:lnSpc>
            </a:pPr>
            <a:r>
              <a:rPr lang="en-ZA" sz="1900" b="0" dirty="0">
                <a:effectLst/>
                <a:ea typeface="Calibri" panose="020F0502020204030204" pitchFamily="34" charset="0"/>
              </a:rPr>
              <a:t>For the first time, the survey asked about the perceived safety of public transportation. Although most people feel safe waiting for and using public transportation, nearly one-quarter of those who use it feel a little or very unsafe.</a:t>
            </a:r>
          </a:p>
          <a:p>
            <a:pPr algn="just">
              <a:lnSpc>
                <a:spcPct val="100000"/>
              </a:lnSpc>
            </a:pPr>
            <a:r>
              <a:rPr lang="en-US" sz="1900" b="0" dirty="0">
                <a:effectLst/>
                <a:ea typeface="Times New Roman" panose="02020603050405020304" pitchFamily="18" charset="0"/>
              </a:rPr>
              <a:t>There has been a notable decrease in the percentage of people using trains as their main mode, dropping from three percent (3%) in financial year 2015/16 to virtually zero, zero, four percent (0.4%) in financial year 2020/21.</a:t>
            </a:r>
            <a:endParaRPr lang="en-ZA" sz="1900" b="0" dirty="0">
              <a:effectLst/>
              <a:ea typeface="Calibri" panose="020F0502020204030204" pitchFamily="34" charset="0"/>
            </a:endParaRPr>
          </a:p>
          <a:p>
            <a:pPr algn="just">
              <a:lnSpc>
                <a:spcPct val="150000"/>
              </a:lnSpc>
            </a:pPr>
            <a:endParaRPr lang="en-ZA" sz="1800" b="0" dirty="0">
              <a:effectLst/>
              <a:latin typeface="Arial" panose="020B060402020202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sz="2000" dirty="0"/>
          </a:p>
          <a:p>
            <a:pPr marL="0" indent="0">
              <a:buNone/>
            </a:pPr>
            <a:endParaRPr lang="en-ZA" sz="2000" dirty="0"/>
          </a:p>
          <a:p>
            <a:endParaRPr lang="en-ZA" dirty="0"/>
          </a:p>
        </p:txBody>
      </p:sp>
      <p:sp>
        <p:nvSpPr>
          <p:cNvPr id="3" name="Slide Number Placeholder 2">
            <a:extLst>
              <a:ext uri="{FF2B5EF4-FFF2-40B4-BE49-F238E27FC236}">
                <a16:creationId xmlns:a16="http://schemas.microsoft.com/office/drawing/2014/main" id="{7A671740-952B-4F49-AFD8-2483EC8FA473}"/>
              </a:ext>
            </a:extLst>
          </p:cNvPr>
          <p:cNvSpPr>
            <a:spLocks noGrp="1"/>
          </p:cNvSpPr>
          <p:nvPr>
            <p:ph type="sldNum" sz="quarter" idx="12"/>
          </p:nvPr>
        </p:nvSpPr>
        <p:spPr>
          <a:xfrm>
            <a:off x="11582263" y="6364103"/>
            <a:ext cx="60674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2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16B215E-0E57-4FCF-8907-EBF623CC02B4}"/>
              </a:ext>
            </a:extLst>
          </p:cNvPr>
          <p:cNvSpPr>
            <a:spLocks noGrp="1"/>
          </p:cNvSpPr>
          <p:nvPr>
            <p:ph type="title"/>
          </p:nvPr>
        </p:nvSpPr>
        <p:spPr>
          <a:xfrm>
            <a:off x="1334529" y="1069253"/>
            <a:ext cx="10585327" cy="398505"/>
          </a:xfrm>
        </p:spPr>
        <p:txBody>
          <a:bodyPr/>
          <a:lstStyle/>
          <a:p>
            <a:pPr marR="0" lvl="0" algn="ctr">
              <a:lnSpc>
                <a:spcPct val="150000"/>
              </a:lnSpc>
              <a:spcBef>
                <a:spcPts val="200"/>
              </a:spcBef>
              <a:spcAft>
                <a:spcPts val="0"/>
              </a:spcAft>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Findings from the </a:t>
            </a:r>
            <a:r>
              <a:rPr lang="en-ZA" dirty="0">
                <a:effectLst/>
                <a:latin typeface="Arial" panose="020B0604020202020204" pitchFamily="34" charset="0"/>
                <a:ea typeface="Calibri" panose="020F0502020204030204" pitchFamily="34" charset="0"/>
                <a:cs typeface="Times New Roman" panose="02020603050405020304" pitchFamily="18" charset="0"/>
              </a:rPr>
              <a:t>GCRO </a:t>
            </a:r>
            <a:r>
              <a:rPr lang="en-ZA" dirty="0">
                <a:latin typeface="Arial" panose="020B0604020202020204" pitchFamily="34" charset="0"/>
                <a:ea typeface="Calibri" panose="020F0502020204030204" pitchFamily="34" charset="0"/>
                <a:cs typeface="Times New Roman" panose="02020603050405020304" pitchFamily="18" charset="0"/>
              </a:rPr>
              <a:t>Q</a:t>
            </a:r>
            <a:r>
              <a:rPr lang="en-ZA" dirty="0">
                <a:effectLst/>
                <a:latin typeface="Arial" panose="020B0604020202020204" pitchFamily="34" charset="0"/>
                <a:ea typeface="Calibri" panose="020F0502020204030204" pitchFamily="34" charset="0"/>
                <a:cs typeface="Times New Roman" panose="02020603050405020304" pitchFamily="18" charset="0"/>
              </a:rPr>
              <a:t>oL 6 2020/21</a:t>
            </a:r>
            <a:r>
              <a:rPr kumimoji="0" lang="en-US"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Report</a:t>
            </a:r>
          </a:p>
        </p:txBody>
      </p:sp>
    </p:spTree>
    <p:extLst>
      <p:ext uri="{BB962C8B-B14F-4D97-AF65-F5344CB8AC3E}">
        <p14:creationId xmlns:p14="http://schemas.microsoft.com/office/powerpoint/2010/main" val="3808253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3F368-76D0-4E53-A654-DD585BF3C8CF}"/>
              </a:ext>
            </a:extLst>
          </p:cNvPr>
          <p:cNvSpPr>
            <a:spLocks noGrp="1"/>
          </p:cNvSpPr>
          <p:nvPr>
            <p:ph idx="1"/>
          </p:nvPr>
        </p:nvSpPr>
        <p:spPr/>
        <p:txBody>
          <a:bodyPr>
            <a:normAutofit/>
          </a:bodyPr>
          <a:lstStyle/>
          <a:p>
            <a:pPr algn="just">
              <a:lnSpc>
                <a:spcPct val="100000"/>
              </a:lnSpc>
            </a:pPr>
            <a:r>
              <a:rPr lang="en-ZA" sz="1700" b="0" dirty="0">
                <a:latin typeface="Arial" panose="020B0604020202020204" pitchFamily="34" charset="0"/>
                <a:ea typeface="Calibri" panose="020F0502020204030204" pitchFamily="34" charset="0"/>
              </a:rPr>
              <a:t>W</a:t>
            </a:r>
            <a:r>
              <a:rPr lang="en-ZA" sz="1700" b="0" dirty="0">
                <a:effectLst/>
                <a:latin typeface="Arial" panose="020B0604020202020204" pitchFamily="34" charset="0"/>
                <a:ea typeface="Calibri" panose="020F0502020204030204" pitchFamily="34" charset="0"/>
              </a:rPr>
              <a:t>hile the use of e-hailing increases with income, 14 percent of respondents in the lowest income group use these services at least twice a year, and for some much more frequently.</a:t>
            </a:r>
          </a:p>
          <a:p>
            <a:pPr algn="just">
              <a:lnSpc>
                <a:spcPct val="100000"/>
              </a:lnSpc>
            </a:pPr>
            <a:r>
              <a:rPr lang="en-US" sz="1700" b="0" dirty="0">
                <a:latin typeface="Arial" panose="020B0604020202020204" pitchFamily="34" charset="0"/>
              </a:rPr>
              <a:t>Private vehicles and minibus taxis remain the primary modes of transport for most frequent trips in Gauteng thirty-three percent (33%) and forty-three percent (43%) respectively), followed by walking nineteen percent (19%). </a:t>
            </a:r>
          </a:p>
          <a:p>
            <a:pPr algn="just">
              <a:lnSpc>
                <a:spcPct val="100000"/>
              </a:lnSpc>
            </a:pPr>
            <a:r>
              <a:rPr lang="en-US" sz="1700" b="0" dirty="0">
                <a:latin typeface="Arial" panose="020B0604020202020204" pitchFamily="34" charset="0"/>
              </a:rPr>
              <a:t>Despite one in four people reporting, they had changed their mode of transport to mitigate COVID-19 risk, there’s only been marginal shifts across the main transport modes since financial year 2015/16. However, the Survey concludes that this could be due to changes being temporary rather than permanent. </a:t>
            </a:r>
          </a:p>
          <a:p>
            <a:pPr marR="0" lvl="0" algn="just">
              <a:lnSpc>
                <a:spcPct val="100000"/>
              </a:lnSpc>
              <a:spcAft>
                <a:spcPts val="0"/>
              </a:spcAft>
            </a:pPr>
            <a:r>
              <a:rPr lang="en-US" sz="1700" b="0" dirty="0">
                <a:latin typeface="Arial" panose="020B0604020202020204" pitchFamily="34" charset="0"/>
              </a:rPr>
              <a:t>There has been a notable decrease in the percentage of people using trains as their main mode, dropping from three percent (3%) in financial year 2015/16 to virtually zero, zero, four percent (0.4%) in financial year 2020/21. </a:t>
            </a:r>
          </a:p>
          <a:p>
            <a:pPr algn="just">
              <a:lnSpc>
                <a:spcPct val="150000"/>
              </a:lnSpc>
            </a:pPr>
            <a:endParaRPr lang="en-US" sz="1800" b="0" dirty="0">
              <a:latin typeface="Arial" panose="020B0604020202020204" pitchFamily="34" charset="0"/>
            </a:endParaRPr>
          </a:p>
          <a:p>
            <a:pPr algn="just">
              <a:lnSpc>
                <a:spcPct val="150000"/>
              </a:lnSpc>
            </a:pPr>
            <a:endParaRPr lang="en-US" sz="1800" b="0" dirty="0">
              <a:effectLst/>
              <a:ea typeface="Calibri" panose="020F0502020204030204" pitchFamily="34"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sz="2000" dirty="0"/>
          </a:p>
          <a:p>
            <a:pPr marL="0" indent="0">
              <a:buNone/>
            </a:pPr>
            <a:endParaRPr lang="en-ZA" sz="2000" dirty="0"/>
          </a:p>
          <a:p>
            <a:endParaRPr lang="en-ZA" dirty="0"/>
          </a:p>
        </p:txBody>
      </p:sp>
      <p:sp>
        <p:nvSpPr>
          <p:cNvPr id="3" name="Slide Number Placeholder 2">
            <a:extLst>
              <a:ext uri="{FF2B5EF4-FFF2-40B4-BE49-F238E27FC236}">
                <a16:creationId xmlns:a16="http://schemas.microsoft.com/office/drawing/2014/main" id="{7A671740-952B-4F49-AFD8-2483EC8FA473}"/>
              </a:ext>
            </a:extLst>
          </p:cNvPr>
          <p:cNvSpPr>
            <a:spLocks noGrp="1"/>
          </p:cNvSpPr>
          <p:nvPr>
            <p:ph type="sldNum" sz="quarter" idx="12"/>
          </p:nvPr>
        </p:nvSpPr>
        <p:spPr>
          <a:xfrm>
            <a:off x="11500224" y="6364103"/>
            <a:ext cx="60674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3862CD-2CE4-D846-9F15-15300DCE1BBC}" type="slidenum">
              <a:rPr kumimoji="0" lang="en-US" sz="2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16B215E-0E57-4FCF-8907-EBF623CC02B4}"/>
              </a:ext>
            </a:extLst>
          </p:cNvPr>
          <p:cNvSpPr>
            <a:spLocks noGrp="1"/>
          </p:cNvSpPr>
          <p:nvPr>
            <p:ph type="title"/>
          </p:nvPr>
        </p:nvSpPr>
        <p:spPr>
          <a:xfrm>
            <a:off x="1334530" y="1030891"/>
            <a:ext cx="10585327" cy="398505"/>
          </a:xfrm>
        </p:spPr>
        <p:txBody>
          <a:bodyPr/>
          <a:lstStyle/>
          <a:p>
            <a:pPr marR="0" lvl="0" algn="ctr">
              <a:lnSpc>
                <a:spcPct val="150000"/>
              </a:lnSpc>
              <a:spcBef>
                <a:spcPts val="200"/>
              </a:spcBef>
              <a:spcAft>
                <a:spcPts val="0"/>
              </a:spcAft>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Findings from the </a:t>
            </a:r>
            <a:r>
              <a:rPr kumimoji="0" lang="en-ZA"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GCRO QoL 6 2020/21</a:t>
            </a: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Report</a:t>
            </a:r>
            <a:endParaRPr kumimoji="0" lang="en-US" sz="200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234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sz="2800" dirty="0"/>
              <a:t>Response to Quarter 4 Questions </a:t>
            </a:r>
          </a:p>
        </p:txBody>
      </p:sp>
      <p:sp>
        <p:nvSpPr>
          <p:cNvPr id="19" name="Content Placeholder 18">
            <a:extLst>
              <a:ext uri="{FF2B5EF4-FFF2-40B4-BE49-F238E27FC236}">
                <a16:creationId xmlns:a16="http://schemas.microsoft.com/office/drawing/2014/main" id="{4AE083C9-A0C1-4812-86BE-29CE43BB6235}"/>
              </a:ext>
            </a:extLst>
          </p:cNvPr>
          <p:cNvSpPr>
            <a:spLocks noGrp="1"/>
          </p:cNvSpPr>
          <p:nvPr>
            <p:ph idx="1"/>
          </p:nvPr>
        </p:nvSpPr>
        <p:spPr>
          <a:xfrm>
            <a:off x="1334529" y="1672046"/>
            <a:ext cx="10612305" cy="4907659"/>
          </a:xfrm>
        </p:spPr>
        <p:txBody>
          <a:bodyPr>
            <a:normAutofit fontScale="92500" lnSpcReduction="20000"/>
          </a:bodyPr>
          <a:lstStyle/>
          <a:p>
            <a:pPr marL="0" marR="0" lvl="0" indent="0" algn="just">
              <a:spcBef>
                <a:spcPts val="0"/>
              </a:spcBef>
              <a:spcAft>
                <a:spcPts val="0"/>
              </a:spcAft>
              <a:buNone/>
            </a:pPr>
            <a:r>
              <a:rPr lang="en-ZA" sz="1600" b="1" dirty="0">
                <a:solidFill>
                  <a:srgbClr val="000000"/>
                </a:solidFill>
                <a:effectLst/>
                <a:latin typeface="Arial" panose="020B0604020202020204" pitchFamily="34" charset="0"/>
                <a:ea typeface="Times New Roman" panose="02020603050405020304" pitchFamily="18" charset="0"/>
              </a:rPr>
              <a:t>COVID 19 Pandemic impact on Public Transport</a:t>
            </a:r>
          </a:p>
          <a:p>
            <a:pPr marL="0" marR="0" lvl="0" indent="0" algn="just">
              <a:spcBef>
                <a:spcPts val="0"/>
              </a:spcBef>
              <a:spcAft>
                <a:spcPts val="0"/>
              </a:spcAft>
              <a:buNone/>
            </a:pPr>
            <a:endParaRPr lang="en-ZA" sz="1600" b="1" dirty="0">
              <a:solidFill>
                <a:srgbClr val="000000"/>
              </a:solidFill>
              <a:effectLst/>
              <a:latin typeface="Arial" panose="020B0604020202020204" pitchFamily="34" charset="0"/>
              <a:ea typeface="Times New Roman" panose="02020603050405020304" pitchFamily="18" charset="0"/>
            </a:endParaRPr>
          </a:p>
          <a:p>
            <a:pPr marL="0" indent="0" algn="just">
              <a:spcBef>
                <a:spcPts val="0"/>
              </a:spcBef>
              <a:buNone/>
            </a:pPr>
            <a:r>
              <a:rPr lang="en-ZA" sz="1600" b="0" dirty="0">
                <a:effectLst/>
                <a:latin typeface="Arial" panose="020B0604020202020204" pitchFamily="34" charset="0"/>
                <a:ea typeface="Calibri" panose="020F0502020204030204" pitchFamily="34" charset="0"/>
              </a:rPr>
              <a:t>They were significant changes in transportation patterns as a result of the COVID-19 pandemic. </a:t>
            </a:r>
            <a:endParaRPr lang="en-ZA" sz="1600" b="1" dirty="0">
              <a:solidFill>
                <a:srgbClr val="000000"/>
              </a:solidFill>
              <a:effectLst/>
              <a:latin typeface="Arial" panose="020B0604020202020204" pitchFamily="34" charset="0"/>
              <a:ea typeface="Times New Roman" panose="02020603050405020304" pitchFamily="18" charset="0"/>
            </a:endParaRPr>
          </a:p>
          <a:p>
            <a:pPr marL="0" marR="0" lvl="0" indent="0" algn="just">
              <a:spcBef>
                <a:spcPts val="0"/>
              </a:spcBef>
              <a:spcAft>
                <a:spcPts val="0"/>
              </a:spcAft>
              <a:buNone/>
            </a:pPr>
            <a:endParaRPr lang="en-ZA" sz="1600" b="1" dirty="0">
              <a:solidFill>
                <a:srgbClr val="000000"/>
              </a:solidFill>
              <a:effectLst/>
              <a:latin typeface="Arial" panose="020B0604020202020204" pitchFamily="34" charset="0"/>
              <a:ea typeface="Times New Roman" panose="02020603050405020304" pitchFamily="18" charset="0"/>
            </a:endParaRPr>
          </a:p>
          <a:p>
            <a:pPr marL="635000" marR="0" lvl="0" indent="-342900" algn="just">
              <a:lnSpc>
                <a:spcPct val="150000"/>
              </a:lnSpc>
              <a:spcBef>
                <a:spcPts val="0"/>
              </a:spcBef>
              <a:spcAft>
                <a:spcPts val="0"/>
              </a:spcAft>
              <a:buFont typeface="Symbol" panose="05050102010706020507" pitchFamily="18" charset="2"/>
              <a:buChar char=""/>
            </a:pPr>
            <a:r>
              <a:rPr lang="en-US" sz="1500" dirty="0">
                <a:effectLst/>
                <a:ea typeface="Times New Roman" panose="02020603050405020304" pitchFamily="18" charset="0"/>
                <a:cs typeface="Times New Roman" panose="02020603050405020304" pitchFamily="18" charset="0"/>
              </a:rPr>
              <a:t>In response to the pandemic, ninety-two percent (92%) of households avoided public spaces and gatherings and eighty-nine percent (89%) of households bought alcohol-based sanitiser. A smaller proportion of households changed their mode of transport twenty-five percent (25%) or how they buy groceries thirty-five percent (35%). </a:t>
            </a:r>
          </a:p>
          <a:p>
            <a:pPr marL="635000" marR="0" lvl="0" indent="-342900" algn="just">
              <a:lnSpc>
                <a:spcPct val="150000"/>
              </a:lnSpc>
              <a:spcBef>
                <a:spcPts val="0"/>
              </a:spcBef>
              <a:spcAft>
                <a:spcPts val="0"/>
              </a:spcAft>
              <a:buFont typeface="Symbol" panose="05050102010706020507" pitchFamily="18" charset="2"/>
              <a:buChar char=""/>
            </a:pPr>
            <a:r>
              <a:rPr lang="en-US" sz="1500" dirty="0">
                <a:effectLst/>
                <a:ea typeface="Times New Roman" panose="02020603050405020304" pitchFamily="18" charset="0"/>
                <a:cs typeface="Times New Roman" panose="02020603050405020304" pitchFamily="18" charset="0"/>
              </a:rPr>
              <a:t>Thirty-nine percent of households with children kept children away from school when they were allowed to return and of those households, sixty-three percent (63%) did not have access to a working computer and eighty percent (80%) did not have internet access, constraining the potential for learning at home. In addition, these households keeping children away from school were more likely to be poor. As a result, the impact on children’s education may be greater for households already at a disadvantage and extends beyond school closures.</a:t>
            </a:r>
          </a:p>
          <a:p>
            <a:pPr marL="635000" marR="0" lvl="0" indent="-342900" algn="just">
              <a:lnSpc>
                <a:spcPct val="150000"/>
              </a:lnSpc>
              <a:spcBef>
                <a:spcPts val="0"/>
              </a:spcBef>
              <a:spcAft>
                <a:spcPts val="0"/>
              </a:spcAft>
              <a:buFont typeface="Symbol" panose="05050102010706020507" pitchFamily="18" charset="2"/>
              <a:buChar char=""/>
            </a:pPr>
            <a:r>
              <a:rPr lang="en-US" sz="1500" dirty="0">
                <a:effectLst/>
                <a:ea typeface="Times New Roman" panose="02020603050405020304" pitchFamily="18" charset="0"/>
                <a:cs typeface="Times New Roman" panose="02020603050405020304" pitchFamily="18" charset="0"/>
              </a:rPr>
              <a:t>Women have disproportionately borne the additional responsibility for looking after children and family members since March 2020.</a:t>
            </a:r>
          </a:p>
          <a:p>
            <a:pPr marL="635000" marR="0" lvl="0" indent="-342900" algn="just">
              <a:lnSpc>
                <a:spcPct val="150000"/>
              </a:lnSpc>
              <a:spcBef>
                <a:spcPts val="0"/>
              </a:spcBef>
              <a:spcAft>
                <a:spcPts val="0"/>
              </a:spcAft>
              <a:buFont typeface="Symbol" panose="05050102010706020507" pitchFamily="18" charset="2"/>
              <a:buChar char=""/>
            </a:pPr>
            <a:r>
              <a:rPr lang="en-US" sz="1500" dirty="0">
                <a:effectLst/>
                <a:ea typeface="Times New Roman" panose="02020603050405020304" pitchFamily="18" charset="0"/>
                <a:cs typeface="Times New Roman" panose="02020603050405020304" pitchFamily="18" charset="0"/>
              </a:rPr>
              <a:t>The economic impact of the pandemic has been widespread. Almost a third of respondents who were working prior to March 2020 subsequently had their salaries or working hours reduced, and one (1) in five (5) lost a job. Eleven percent (</a:t>
            </a:r>
            <a:r>
              <a:rPr lang="en-ZA" sz="1500" dirty="0">
                <a:solidFill>
                  <a:srgbClr val="333333"/>
                </a:solidFill>
                <a:effectLst/>
                <a:ea typeface="Times New Roman" panose="02020603050405020304" pitchFamily="18" charset="0"/>
                <a:cs typeface="Times New Roman" panose="02020603050405020304" pitchFamily="18" charset="0"/>
              </a:rPr>
              <a:t>11%) of all adults in Gauteng had lost a job since March 2020, while four percent (4%) were forced to permanently close a business. Those who lost a job or closed a business, it was found that only forty-four percent (44%) subsequently found new employment.</a:t>
            </a:r>
            <a:endParaRPr lang="en-US" sz="1500" dirty="0">
              <a:effectLst/>
              <a:ea typeface="Times New Roman" panose="02020603050405020304" pitchFamily="18" charset="0"/>
              <a:cs typeface="Times New Roman" panose="02020603050405020304" pitchFamily="18" charset="0"/>
            </a:endParaRPr>
          </a:p>
          <a:p>
            <a:pPr marL="0" marR="0" lvl="0" indent="0" algn="just">
              <a:spcBef>
                <a:spcPts val="0"/>
              </a:spcBef>
              <a:spcAft>
                <a:spcPts val="0"/>
              </a:spcAft>
              <a:buNone/>
            </a:pP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9588DE9D-DF9A-4229-B278-090913F36E67}"/>
              </a:ext>
            </a:extLst>
          </p:cNvPr>
          <p:cNvSpPr txBox="1"/>
          <p:nvPr/>
        </p:nvSpPr>
        <p:spPr>
          <a:xfrm>
            <a:off x="11579346" y="6365547"/>
            <a:ext cx="549154" cy="369332"/>
          </a:xfrm>
          <a:prstGeom prst="rect">
            <a:avLst/>
          </a:prstGeom>
          <a:noFill/>
        </p:spPr>
        <p:txBody>
          <a:bodyPr wrap="square" rtlCol="0">
            <a:spAutoFit/>
          </a:bodyPr>
          <a:lstStyle/>
          <a:p>
            <a:r>
              <a:rPr lang="en-US" dirty="0"/>
              <a:t>37</a:t>
            </a:r>
          </a:p>
        </p:txBody>
      </p:sp>
    </p:spTree>
    <p:extLst>
      <p:ext uri="{BB962C8B-B14F-4D97-AF65-F5344CB8AC3E}">
        <p14:creationId xmlns:p14="http://schemas.microsoft.com/office/powerpoint/2010/main" val="983625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sz="2800" dirty="0"/>
              <a:t>Response to Quarter 4 Questions </a:t>
            </a:r>
          </a:p>
        </p:txBody>
      </p:sp>
      <p:sp>
        <p:nvSpPr>
          <p:cNvPr id="19" name="Content Placeholder 18">
            <a:extLst>
              <a:ext uri="{FF2B5EF4-FFF2-40B4-BE49-F238E27FC236}">
                <a16:creationId xmlns:a16="http://schemas.microsoft.com/office/drawing/2014/main" id="{4AE083C9-A0C1-4812-86BE-29CE43BB6235}"/>
              </a:ext>
            </a:extLst>
          </p:cNvPr>
          <p:cNvSpPr>
            <a:spLocks noGrp="1"/>
          </p:cNvSpPr>
          <p:nvPr>
            <p:ph idx="1"/>
          </p:nvPr>
        </p:nvSpPr>
        <p:spPr>
          <a:xfrm>
            <a:off x="1334530" y="1689652"/>
            <a:ext cx="10602366" cy="4566824"/>
          </a:xfrm>
        </p:spPr>
        <p:txBody>
          <a:bodyPr>
            <a:normAutofit/>
          </a:bodyPr>
          <a:lstStyle/>
          <a:p>
            <a:pPr marL="0" indent="0" algn="just">
              <a:spcBef>
                <a:spcPts val="0"/>
              </a:spcBef>
              <a:buNone/>
            </a:pPr>
            <a:r>
              <a:rPr lang="en-ZA" sz="2000" b="1" dirty="0">
                <a:effectLst/>
                <a:ea typeface="Times New Roman" panose="02020603050405020304" pitchFamily="18" charset="0"/>
                <a:cs typeface="Arial" panose="020B0604020202020204" pitchFamily="34" charset="0"/>
              </a:rPr>
              <a:t>The Department should provide a progress report on the outputs that were deferred to the next financial year.</a:t>
            </a:r>
            <a:endParaRPr lang="en-ZA" sz="1600" b="1" dirty="0">
              <a:ea typeface="Times New Roman" panose="02020603050405020304" pitchFamily="18" charset="0"/>
              <a:cs typeface="Arial" panose="020B0604020202020204" pitchFamily="34" charset="0"/>
            </a:endParaRPr>
          </a:p>
          <a:p>
            <a:pPr algn="just">
              <a:spcBef>
                <a:spcPts val="0"/>
              </a:spcBef>
            </a:pPr>
            <a:endParaRPr lang="en-ZA" sz="1800" b="1" dirty="0">
              <a:latin typeface="Arial" panose="020B0604020202020204" pitchFamily="34" charset="0"/>
              <a:ea typeface="Times New Roman" panose="02020603050405020304" pitchFamily="18" charset="0"/>
              <a:cs typeface="Arial" panose="020B0604020202020204" pitchFamily="34" charset="0"/>
            </a:endParaRPr>
          </a:p>
          <a:p>
            <a:pPr algn="just">
              <a:spcBef>
                <a:spcPts val="0"/>
              </a:spcBef>
            </a:pP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228600" marR="0" algn="just">
              <a:spcBef>
                <a:spcPts val="0"/>
              </a:spcBef>
              <a:spcAft>
                <a:spcPts val="0"/>
              </a:spcAft>
            </a:pPr>
            <a:endParaRPr lang="en-US" b="1" dirty="0"/>
          </a:p>
          <a:p>
            <a:pPr marL="228600" marR="0" algn="just">
              <a:spcBef>
                <a:spcPts val="0"/>
              </a:spcBef>
              <a:spcAft>
                <a:spcPts val="0"/>
              </a:spcAft>
            </a:pPr>
            <a:endParaRPr lang="en-US" b="1" dirty="0"/>
          </a:p>
        </p:txBody>
      </p:sp>
      <p:graphicFrame>
        <p:nvGraphicFramePr>
          <p:cNvPr id="3" name="Table 2">
            <a:extLst>
              <a:ext uri="{FF2B5EF4-FFF2-40B4-BE49-F238E27FC236}">
                <a16:creationId xmlns:a16="http://schemas.microsoft.com/office/drawing/2014/main" id="{A9353D7D-E33E-4748-9C78-D994F4654730}"/>
              </a:ext>
            </a:extLst>
          </p:cNvPr>
          <p:cNvGraphicFramePr>
            <a:graphicFrameLocks noGrp="1"/>
          </p:cNvGraphicFramePr>
          <p:nvPr>
            <p:extLst>
              <p:ext uri="{D42A27DB-BD31-4B8C-83A1-F6EECF244321}">
                <p14:modId xmlns:p14="http://schemas.microsoft.com/office/powerpoint/2010/main" val="2856872534"/>
              </p:ext>
            </p:extLst>
          </p:nvPr>
        </p:nvGraphicFramePr>
        <p:xfrm>
          <a:off x="1334530" y="2449788"/>
          <a:ext cx="10508690" cy="4155669"/>
        </p:xfrm>
        <a:graphic>
          <a:graphicData uri="http://schemas.openxmlformats.org/drawingml/2006/table">
            <a:tbl>
              <a:tblPr firstRow="1" firstCol="1" bandRow="1">
                <a:tableStyleId>{5C22544A-7EE6-4342-B048-85BDC9FD1C3A}</a:tableStyleId>
              </a:tblPr>
              <a:tblGrid>
                <a:gridCol w="773646">
                  <a:extLst>
                    <a:ext uri="{9D8B030D-6E8A-4147-A177-3AD203B41FA5}">
                      <a16:colId xmlns:a16="http://schemas.microsoft.com/office/drawing/2014/main" val="2985964626"/>
                    </a:ext>
                  </a:extLst>
                </a:gridCol>
                <a:gridCol w="3103794">
                  <a:extLst>
                    <a:ext uri="{9D8B030D-6E8A-4147-A177-3AD203B41FA5}">
                      <a16:colId xmlns:a16="http://schemas.microsoft.com/office/drawing/2014/main" val="1281896262"/>
                    </a:ext>
                  </a:extLst>
                </a:gridCol>
                <a:gridCol w="6631250">
                  <a:extLst>
                    <a:ext uri="{9D8B030D-6E8A-4147-A177-3AD203B41FA5}">
                      <a16:colId xmlns:a16="http://schemas.microsoft.com/office/drawing/2014/main" val="3056692984"/>
                    </a:ext>
                  </a:extLst>
                </a:gridCol>
              </a:tblGrid>
              <a:tr h="336017">
                <a:tc>
                  <a:txBody>
                    <a:bodyPr/>
                    <a:lstStyle/>
                    <a:p>
                      <a:pPr marL="0" marR="0">
                        <a:lnSpc>
                          <a:spcPct val="115000"/>
                        </a:lnSpc>
                        <a:spcBef>
                          <a:spcPts val="0"/>
                        </a:spcBef>
                        <a:spcAft>
                          <a:spcPts val="0"/>
                        </a:spcAft>
                      </a:pPr>
                      <a:r>
                        <a:rPr lang="en-ZA" sz="1500" dirty="0">
                          <a:effectLst/>
                        </a:rPr>
                        <a:t>No. </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0" marR="0">
                        <a:lnSpc>
                          <a:spcPct val="115000"/>
                        </a:lnSpc>
                        <a:spcBef>
                          <a:spcPts val="0"/>
                        </a:spcBef>
                        <a:spcAft>
                          <a:spcPts val="0"/>
                        </a:spcAft>
                      </a:pPr>
                      <a:r>
                        <a:rPr lang="en-ZA" sz="1500" dirty="0">
                          <a:effectLst/>
                        </a:rPr>
                        <a:t>Quarter 4 Target Deferred </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0" marR="0">
                        <a:lnSpc>
                          <a:spcPct val="115000"/>
                        </a:lnSpc>
                        <a:spcBef>
                          <a:spcPts val="0"/>
                        </a:spcBef>
                        <a:spcAft>
                          <a:spcPts val="0"/>
                        </a:spcAft>
                      </a:pPr>
                      <a:r>
                        <a:rPr lang="en-ZA" sz="1500" dirty="0">
                          <a:effectLst/>
                        </a:rPr>
                        <a:t>Progress report </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extLst>
                  <a:ext uri="{0D108BD9-81ED-4DB2-BD59-A6C34878D82A}">
                    <a16:rowId xmlns:a16="http://schemas.microsoft.com/office/drawing/2014/main" val="1782037416"/>
                  </a:ext>
                </a:extLst>
              </a:tr>
              <a:tr h="1217990">
                <a:tc>
                  <a:txBody>
                    <a:bodyPr/>
                    <a:lstStyle/>
                    <a:p>
                      <a:pPr marL="0" marR="0" algn="ctr">
                        <a:lnSpc>
                          <a:spcPct val="115000"/>
                        </a:lnSpc>
                        <a:spcBef>
                          <a:spcPts val="600"/>
                        </a:spcBef>
                        <a:spcAft>
                          <a:spcPts val="600"/>
                        </a:spcAft>
                      </a:pPr>
                      <a:r>
                        <a:rPr lang="en-ZA" sz="1500" dirty="0">
                          <a:effectLst/>
                        </a:rPr>
                        <a:t>1.</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182880" marR="0" algn="l">
                        <a:lnSpc>
                          <a:spcPct val="115000"/>
                        </a:lnSpc>
                        <a:spcBef>
                          <a:spcPts val="600"/>
                        </a:spcBef>
                        <a:spcAft>
                          <a:spcPts val="600"/>
                        </a:spcAft>
                      </a:pPr>
                      <a:endParaRPr lang="en-US" sz="1500" dirty="0">
                        <a:effectLst/>
                      </a:endParaRPr>
                    </a:p>
                    <a:p>
                      <a:pPr marL="182880" marR="0" algn="ctr">
                        <a:lnSpc>
                          <a:spcPct val="115000"/>
                        </a:lnSpc>
                        <a:spcBef>
                          <a:spcPts val="600"/>
                        </a:spcBef>
                        <a:spcAft>
                          <a:spcPts val="600"/>
                        </a:spcAft>
                      </a:pPr>
                      <a:r>
                        <a:rPr lang="en-ZA" sz="1500" dirty="0">
                          <a:effectLst/>
                        </a:rPr>
                        <a:t>New PLTF completed</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0" marR="0" indent="0">
                        <a:lnSpc>
                          <a:spcPct val="115000"/>
                        </a:lnSpc>
                        <a:spcBef>
                          <a:spcPts val="0"/>
                        </a:spcBef>
                        <a:spcAft>
                          <a:spcPts val="0"/>
                        </a:spcAft>
                      </a:pPr>
                      <a:r>
                        <a:rPr lang="en-ZA" sz="1500" dirty="0">
                          <a:effectLst/>
                        </a:rPr>
                        <a:t>Service provider appointed to compile the Provincial Land Transport Framework and work has commenced with the following:</a:t>
                      </a:r>
                      <a:endParaRPr lang="en-US" sz="1500" dirty="0">
                        <a:effectLst/>
                      </a:endParaRPr>
                    </a:p>
                    <a:p>
                      <a:pPr marL="0" marR="0" lvl="1" indent="0">
                        <a:lnSpc>
                          <a:spcPct val="115000"/>
                        </a:lnSpc>
                        <a:spcBef>
                          <a:spcPts val="0"/>
                        </a:spcBef>
                        <a:spcAft>
                          <a:spcPts val="0"/>
                        </a:spcAft>
                        <a:buFont typeface="+mj-lt"/>
                        <a:buAutoNum type="arabicPeriod"/>
                      </a:pPr>
                      <a:r>
                        <a:rPr lang="en-ZA" sz="1500" dirty="0">
                          <a:effectLst/>
                        </a:rPr>
                        <a:t>Stakeholder Management matrix finalised.</a:t>
                      </a:r>
                      <a:endParaRPr lang="en-US" sz="1500" dirty="0">
                        <a:effectLst/>
                      </a:endParaRPr>
                    </a:p>
                    <a:p>
                      <a:pPr marL="174625" marR="0" lvl="1" indent="-174625">
                        <a:lnSpc>
                          <a:spcPct val="115000"/>
                        </a:lnSpc>
                        <a:spcBef>
                          <a:spcPts val="0"/>
                        </a:spcBef>
                        <a:spcAft>
                          <a:spcPts val="0"/>
                        </a:spcAft>
                        <a:buFont typeface="+mj-lt"/>
                        <a:buAutoNum type="arabicPeriod"/>
                      </a:pPr>
                      <a:r>
                        <a:rPr lang="en-ZA" sz="1500" dirty="0">
                          <a:effectLst/>
                        </a:rPr>
                        <a:t>Process for the literature review for context setting and current reality analysis  commenced. </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extLst>
                  <a:ext uri="{0D108BD9-81ED-4DB2-BD59-A6C34878D82A}">
                    <a16:rowId xmlns:a16="http://schemas.microsoft.com/office/drawing/2014/main" val="2669572597"/>
                  </a:ext>
                </a:extLst>
              </a:tr>
              <a:tr h="722366">
                <a:tc>
                  <a:txBody>
                    <a:bodyPr/>
                    <a:lstStyle/>
                    <a:p>
                      <a:pPr marL="0" marR="0" algn="ctr">
                        <a:lnSpc>
                          <a:spcPct val="115000"/>
                        </a:lnSpc>
                        <a:spcBef>
                          <a:spcPts val="600"/>
                        </a:spcBef>
                        <a:spcAft>
                          <a:spcPts val="600"/>
                        </a:spcAft>
                      </a:pPr>
                      <a:r>
                        <a:rPr lang="en-ZA" sz="1500" dirty="0">
                          <a:effectLst/>
                        </a:rPr>
                        <a:t>2.</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182880" marR="0" algn="ctr">
                        <a:lnSpc>
                          <a:spcPct val="115000"/>
                        </a:lnSpc>
                        <a:spcBef>
                          <a:spcPts val="600"/>
                        </a:spcBef>
                        <a:spcAft>
                          <a:spcPts val="600"/>
                        </a:spcAft>
                      </a:pPr>
                      <a:r>
                        <a:rPr lang="en-ZA" sz="1500" dirty="0">
                          <a:effectLst/>
                        </a:rPr>
                        <a:t>Number of kilometres of surfaced roads visually assessed as per the applicable TMH manual.</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0" marR="0" indent="0">
                        <a:lnSpc>
                          <a:spcPct val="115000"/>
                        </a:lnSpc>
                        <a:spcBef>
                          <a:spcPts val="0"/>
                        </a:spcBef>
                        <a:spcAft>
                          <a:spcPts val="0"/>
                        </a:spcAft>
                      </a:pPr>
                      <a:r>
                        <a:rPr lang="en-ZA" sz="1500" dirty="0">
                          <a:effectLst/>
                        </a:rPr>
                        <a:t>Project at Bid Evaluation Committee stage.</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extLst>
                  <a:ext uri="{0D108BD9-81ED-4DB2-BD59-A6C34878D82A}">
                    <a16:rowId xmlns:a16="http://schemas.microsoft.com/office/drawing/2014/main" val="1526406673"/>
                  </a:ext>
                </a:extLst>
              </a:tr>
              <a:tr h="722366">
                <a:tc>
                  <a:txBody>
                    <a:bodyPr/>
                    <a:lstStyle/>
                    <a:p>
                      <a:pPr marL="0" marR="0" algn="ctr">
                        <a:lnSpc>
                          <a:spcPct val="115000"/>
                        </a:lnSpc>
                        <a:spcBef>
                          <a:spcPts val="600"/>
                        </a:spcBef>
                        <a:spcAft>
                          <a:spcPts val="600"/>
                        </a:spcAft>
                      </a:pPr>
                      <a:r>
                        <a:rPr lang="en-ZA" sz="1500" dirty="0">
                          <a:effectLst/>
                        </a:rPr>
                        <a:t>3.</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182880" marR="0" algn="ctr">
                        <a:lnSpc>
                          <a:spcPct val="115000"/>
                        </a:lnSpc>
                        <a:spcBef>
                          <a:spcPts val="600"/>
                        </a:spcBef>
                        <a:spcAft>
                          <a:spcPts val="600"/>
                        </a:spcAft>
                      </a:pPr>
                      <a:r>
                        <a:rPr lang="en-ZA" sz="1500" dirty="0">
                          <a:effectLst/>
                        </a:rPr>
                        <a:t>Number of kilometres of Gravel roads visually assessed as per the applicable TMH manual.</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0" marR="0" indent="0">
                        <a:lnSpc>
                          <a:spcPct val="115000"/>
                        </a:lnSpc>
                        <a:spcBef>
                          <a:spcPts val="0"/>
                        </a:spcBef>
                        <a:spcAft>
                          <a:spcPts val="0"/>
                        </a:spcAft>
                      </a:pPr>
                      <a:r>
                        <a:rPr lang="en-ZA" sz="1500" dirty="0">
                          <a:effectLst/>
                        </a:rPr>
                        <a:t>Project at Bid Evaluation Committee stage.</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extLst>
                  <a:ext uri="{0D108BD9-81ED-4DB2-BD59-A6C34878D82A}">
                    <a16:rowId xmlns:a16="http://schemas.microsoft.com/office/drawing/2014/main" val="2198635970"/>
                  </a:ext>
                </a:extLst>
              </a:tr>
              <a:tr h="937855">
                <a:tc>
                  <a:txBody>
                    <a:bodyPr/>
                    <a:lstStyle/>
                    <a:p>
                      <a:pPr marL="0" marR="0" algn="ctr">
                        <a:lnSpc>
                          <a:spcPct val="115000"/>
                        </a:lnSpc>
                        <a:spcBef>
                          <a:spcPts val="600"/>
                        </a:spcBef>
                        <a:spcAft>
                          <a:spcPts val="600"/>
                        </a:spcAft>
                      </a:pPr>
                      <a:r>
                        <a:rPr lang="en-ZA" sz="1500" dirty="0">
                          <a:effectLst/>
                        </a:rPr>
                        <a:t>4.</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182880" marR="0">
                        <a:lnSpc>
                          <a:spcPct val="115000"/>
                        </a:lnSpc>
                        <a:spcBef>
                          <a:spcPts val="0"/>
                        </a:spcBef>
                        <a:spcAft>
                          <a:spcPts val="0"/>
                        </a:spcAft>
                      </a:pPr>
                      <a:r>
                        <a:rPr lang="en-ZA" sz="1500" dirty="0">
                          <a:effectLst/>
                        </a:rPr>
                        <a:t>2 Designs completed – </a:t>
                      </a:r>
                      <a:r>
                        <a:rPr lang="en-ZA" sz="1500" b="1" dirty="0">
                          <a:effectLst/>
                        </a:rPr>
                        <a:t>R59</a:t>
                      </a:r>
                      <a:r>
                        <a:rPr lang="en-ZA" sz="1500" dirty="0">
                          <a:effectLst/>
                        </a:rPr>
                        <a:t> and </a:t>
                      </a:r>
                      <a:r>
                        <a:rPr lang="en-ZA" sz="1500" b="1" dirty="0">
                          <a:effectLst/>
                        </a:rPr>
                        <a:t>K43</a:t>
                      </a:r>
                      <a:endParaRPr lang="en-US" sz="15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0" marR="0" indent="0" algn="l">
                        <a:lnSpc>
                          <a:spcPct val="115000"/>
                        </a:lnSpc>
                        <a:spcBef>
                          <a:spcPts val="600"/>
                        </a:spcBef>
                        <a:spcAft>
                          <a:spcPts val="600"/>
                        </a:spcAft>
                        <a:tabLst>
                          <a:tab pos="4171950" algn="l"/>
                          <a:tab pos="4859338" algn="l"/>
                        </a:tabLst>
                      </a:pPr>
                      <a:r>
                        <a:rPr lang="en-ZA" sz="1500" b="1" dirty="0">
                          <a:effectLst/>
                        </a:rPr>
                        <a:t>R59:  </a:t>
                      </a:r>
                      <a:r>
                        <a:rPr lang="en-ZA" sz="1500" kern="1200" dirty="0">
                          <a:solidFill>
                            <a:schemeClr val="dk1"/>
                          </a:solidFill>
                          <a:effectLst/>
                          <a:latin typeface="+mn-lt"/>
                          <a:ea typeface="+mn-ea"/>
                          <a:cs typeface="+mn-cs"/>
                        </a:rPr>
                        <a:t>Final stages of Detail designs and to be completed in Q2 2022/23</a:t>
                      </a:r>
                      <a:endParaRPr lang="en-US" sz="1500" b="0" kern="1200" dirty="0">
                        <a:solidFill>
                          <a:schemeClr val="dk1"/>
                        </a:solidFill>
                        <a:effectLst/>
                        <a:latin typeface="+mn-lt"/>
                        <a:ea typeface="+mn-ea"/>
                        <a:cs typeface="+mn-cs"/>
                      </a:endParaRPr>
                    </a:p>
                    <a:p>
                      <a:pPr marL="0" marR="0" indent="0" algn="l">
                        <a:lnSpc>
                          <a:spcPct val="115000"/>
                        </a:lnSpc>
                        <a:spcBef>
                          <a:spcPts val="600"/>
                        </a:spcBef>
                        <a:spcAft>
                          <a:spcPts val="600"/>
                        </a:spcAft>
                        <a:tabLst>
                          <a:tab pos="4171950" algn="l"/>
                          <a:tab pos="4859338" algn="l"/>
                        </a:tabLst>
                      </a:pPr>
                      <a:r>
                        <a:rPr lang="en-ZA" sz="1500" b="1" dirty="0">
                          <a:effectLst/>
                        </a:rPr>
                        <a:t>K43:   </a:t>
                      </a:r>
                      <a:r>
                        <a:rPr lang="en-ZA" sz="1500" dirty="0">
                          <a:effectLst/>
                        </a:rPr>
                        <a:t>Final stages of Detail designs and to be completed in Q3 2022/23</a:t>
                      </a:r>
                      <a:endParaRPr lang="en-US" sz="1500" dirty="0">
                        <a:effectLst/>
                      </a:endParaRPr>
                    </a:p>
                    <a:p>
                      <a:pPr marL="182880" marR="0">
                        <a:lnSpc>
                          <a:spcPct val="115000"/>
                        </a:lnSpc>
                        <a:spcBef>
                          <a:spcPts val="0"/>
                        </a:spcBef>
                        <a:spcAft>
                          <a:spcPts val="0"/>
                        </a:spcAft>
                      </a:pPr>
                      <a:r>
                        <a:rPr lang="en-ZA" sz="1500" dirty="0">
                          <a:effectLst/>
                        </a:rPr>
                        <a:t> </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extLst>
                  <a:ext uri="{0D108BD9-81ED-4DB2-BD59-A6C34878D82A}">
                    <a16:rowId xmlns:a16="http://schemas.microsoft.com/office/drawing/2014/main" val="3801408710"/>
                  </a:ext>
                </a:extLst>
              </a:tr>
            </a:tbl>
          </a:graphicData>
        </a:graphic>
      </p:graphicFrame>
      <p:sp>
        <p:nvSpPr>
          <p:cNvPr id="5" name="TextBox 4">
            <a:extLst>
              <a:ext uri="{FF2B5EF4-FFF2-40B4-BE49-F238E27FC236}">
                <a16:creationId xmlns:a16="http://schemas.microsoft.com/office/drawing/2014/main" id="{83F11446-66C7-415A-B1FD-1175E99AC6A7}"/>
              </a:ext>
            </a:extLst>
          </p:cNvPr>
          <p:cNvSpPr txBox="1"/>
          <p:nvPr/>
        </p:nvSpPr>
        <p:spPr>
          <a:xfrm>
            <a:off x="11725154" y="6420385"/>
            <a:ext cx="777754" cy="369332"/>
          </a:xfrm>
          <a:prstGeom prst="rect">
            <a:avLst/>
          </a:prstGeom>
          <a:noFill/>
        </p:spPr>
        <p:txBody>
          <a:bodyPr wrap="square" rtlCol="0">
            <a:spAutoFit/>
          </a:bodyPr>
          <a:lstStyle/>
          <a:p>
            <a:r>
              <a:rPr lang="en-US" dirty="0"/>
              <a:t>38</a:t>
            </a:r>
          </a:p>
        </p:txBody>
      </p:sp>
    </p:spTree>
    <p:extLst>
      <p:ext uri="{BB962C8B-B14F-4D97-AF65-F5344CB8AC3E}">
        <p14:creationId xmlns:p14="http://schemas.microsoft.com/office/powerpoint/2010/main" val="1511825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sz="2800" dirty="0"/>
              <a:t>Response to Quarter 4 Questions </a:t>
            </a:r>
          </a:p>
        </p:txBody>
      </p:sp>
      <p:sp>
        <p:nvSpPr>
          <p:cNvPr id="19" name="Content Placeholder 18">
            <a:extLst>
              <a:ext uri="{FF2B5EF4-FFF2-40B4-BE49-F238E27FC236}">
                <a16:creationId xmlns:a16="http://schemas.microsoft.com/office/drawing/2014/main" id="{4AE083C9-A0C1-4812-86BE-29CE43BB6235}"/>
              </a:ext>
            </a:extLst>
          </p:cNvPr>
          <p:cNvSpPr>
            <a:spLocks noGrp="1"/>
          </p:cNvSpPr>
          <p:nvPr>
            <p:ph idx="1"/>
          </p:nvPr>
        </p:nvSpPr>
        <p:spPr>
          <a:xfrm>
            <a:off x="1334530" y="1689652"/>
            <a:ext cx="10602366" cy="4566824"/>
          </a:xfrm>
        </p:spPr>
        <p:txBody>
          <a:bodyPr>
            <a:normAutofit/>
          </a:bodyPr>
          <a:lstStyle/>
          <a:p>
            <a:pPr marL="228600" marR="0" algn="just">
              <a:spcBef>
                <a:spcPts val="0"/>
              </a:spcBef>
              <a:spcAft>
                <a:spcPts val="0"/>
              </a:spcAft>
            </a:pPr>
            <a:endParaRPr lang="en-US" b="1" dirty="0"/>
          </a:p>
          <a:p>
            <a:pPr marL="228600" marR="0" algn="just">
              <a:spcBef>
                <a:spcPts val="0"/>
              </a:spcBef>
              <a:spcAft>
                <a:spcPts val="0"/>
              </a:spcAft>
            </a:pPr>
            <a:endParaRPr lang="en-US" b="1" dirty="0"/>
          </a:p>
        </p:txBody>
      </p:sp>
      <p:graphicFrame>
        <p:nvGraphicFramePr>
          <p:cNvPr id="3" name="Table 2">
            <a:extLst>
              <a:ext uri="{FF2B5EF4-FFF2-40B4-BE49-F238E27FC236}">
                <a16:creationId xmlns:a16="http://schemas.microsoft.com/office/drawing/2014/main" id="{A9353D7D-E33E-4748-9C78-D994F4654730}"/>
              </a:ext>
            </a:extLst>
          </p:cNvPr>
          <p:cNvGraphicFramePr>
            <a:graphicFrameLocks noGrp="1"/>
          </p:cNvGraphicFramePr>
          <p:nvPr>
            <p:extLst>
              <p:ext uri="{D42A27DB-BD31-4B8C-83A1-F6EECF244321}">
                <p14:modId xmlns:p14="http://schemas.microsoft.com/office/powerpoint/2010/main" val="2169390218"/>
              </p:ext>
            </p:extLst>
          </p:nvPr>
        </p:nvGraphicFramePr>
        <p:xfrm>
          <a:off x="1334530" y="1695993"/>
          <a:ext cx="10602366" cy="4627228"/>
        </p:xfrm>
        <a:graphic>
          <a:graphicData uri="http://schemas.openxmlformats.org/drawingml/2006/table">
            <a:tbl>
              <a:tblPr firstRow="1" firstCol="1" bandRow="1">
                <a:tableStyleId>{5C22544A-7EE6-4342-B048-85BDC9FD1C3A}</a:tableStyleId>
              </a:tblPr>
              <a:tblGrid>
                <a:gridCol w="666419">
                  <a:extLst>
                    <a:ext uri="{9D8B030D-6E8A-4147-A177-3AD203B41FA5}">
                      <a16:colId xmlns:a16="http://schemas.microsoft.com/office/drawing/2014/main" val="2985964626"/>
                    </a:ext>
                  </a:extLst>
                </a:gridCol>
                <a:gridCol w="3180629">
                  <a:extLst>
                    <a:ext uri="{9D8B030D-6E8A-4147-A177-3AD203B41FA5}">
                      <a16:colId xmlns:a16="http://schemas.microsoft.com/office/drawing/2014/main" val="1281896262"/>
                    </a:ext>
                  </a:extLst>
                </a:gridCol>
                <a:gridCol w="6755318">
                  <a:extLst>
                    <a:ext uri="{9D8B030D-6E8A-4147-A177-3AD203B41FA5}">
                      <a16:colId xmlns:a16="http://schemas.microsoft.com/office/drawing/2014/main" val="3056692984"/>
                    </a:ext>
                  </a:extLst>
                </a:gridCol>
              </a:tblGrid>
              <a:tr h="365932">
                <a:tc>
                  <a:txBody>
                    <a:bodyPr/>
                    <a:lstStyle/>
                    <a:p>
                      <a:pPr marL="0" marR="0">
                        <a:lnSpc>
                          <a:spcPct val="115000"/>
                        </a:lnSpc>
                        <a:spcBef>
                          <a:spcPts val="0"/>
                        </a:spcBef>
                        <a:spcAft>
                          <a:spcPts val="0"/>
                        </a:spcAft>
                      </a:pPr>
                      <a:r>
                        <a:rPr lang="en-ZA" sz="1700" dirty="0">
                          <a:effectLst/>
                        </a:rPr>
                        <a:t>No. </a:t>
                      </a:r>
                      <a:endParaRPr lang="en-US"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0" marR="0">
                        <a:lnSpc>
                          <a:spcPct val="115000"/>
                        </a:lnSpc>
                        <a:spcBef>
                          <a:spcPts val="0"/>
                        </a:spcBef>
                        <a:spcAft>
                          <a:spcPts val="0"/>
                        </a:spcAft>
                      </a:pPr>
                      <a:r>
                        <a:rPr lang="en-ZA" sz="1700" dirty="0">
                          <a:effectLst/>
                        </a:rPr>
                        <a:t>Quarter 4 Target Deferred </a:t>
                      </a:r>
                      <a:endParaRPr lang="en-US"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0" marR="0">
                        <a:lnSpc>
                          <a:spcPct val="115000"/>
                        </a:lnSpc>
                        <a:spcBef>
                          <a:spcPts val="0"/>
                        </a:spcBef>
                        <a:spcAft>
                          <a:spcPts val="0"/>
                        </a:spcAft>
                      </a:pPr>
                      <a:r>
                        <a:rPr lang="en-ZA" sz="1700" dirty="0">
                          <a:effectLst/>
                        </a:rPr>
                        <a:t>Progress report </a:t>
                      </a:r>
                      <a:endParaRPr lang="en-US"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extLst>
                  <a:ext uri="{0D108BD9-81ED-4DB2-BD59-A6C34878D82A}">
                    <a16:rowId xmlns:a16="http://schemas.microsoft.com/office/drawing/2014/main" val="1782037416"/>
                  </a:ext>
                </a:extLst>
              </a:tr>
              <a:tr h="1132023">
                <a:tc>
                  <a:txBody>
                    <a:bodyPr/>
                    <a:lstStyle/>
                    <a:p>
                      <a:pPr marL="0" marR="0" algn="ctr">
                        <a:lnSpc>
                          <a:spcPct val="115000"/>
                        </a:lnSpc>
                        <a:spcBef>
                          <a:spcPts val="0"/>
                        </a:spcBef>
                        <a:spcAft>
                          <a:spcPts val="0"/>
                        </a:spcAft>
                      </a:pPr>
                      <a:r>
                        <a:rPr lang="en-ZA" sz="1700" dirty="0">
                          <a:effectLst/>
                        </a:rPr>
                        <a:t>5.</a:t>
                      </a:r>
                      <a:endParaRPr lang="en-US"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182880" marR="0" algn="l" defTabSz="914400" rtl="0" eaLnBrk="1" latinLnBrk="0" hangingPunct="1">
                        <a:lnSpc>
                          <a:spcPct val="115000"/>
                        </a:lnSpc>
                        <a:spcBef>
                          <a:spcPts val="600"/>
                        </a:spcBef>
                        <a:spcAft>
                          <a:spcPts val="600"/>
                        </a:spcAft>
                      </a:pPr>
                      <a:r>
                        <a:rPr lang="en-ZA" sz="1700" b="1" kern="1200" dirty="0">
                          <a:solidFill>
                            <a:schemeClr val="dk1"/>
                          </a:solidFill>
                          <a:effectLst/>
                          <a:latin typeface="+mn-lt"/>
                          <a:ea typeface="+mn-ea"/>
                          <a:cs typeface="+mn-cs"/>
                        </a:rPr>
                        <a:t>200, 200.00m2</a:t>
                      </a:r>
                      <a:endParaRPr lang="en-US" sz="1700" b="1" kern="1200" dirty="0">
                        <a:solidFill>
                          <a:schemeClr val="dk1"/>
                        </a:solidFill>
                        <a:effectLst/>
                        <a:latin typeface="+mn-lt"/>
                        <a:ea typeface="+mn-ea"/>
                        <a:cs typeface="+mn-cs"/>
                      </a:endParaRPr>
                    </a:p>
                    <a:p>
                      <a:pPr marL="182880" marR="0" algn="l" defTabSz="914400" rtl="0" eaLnBrk="1" latinLnBrk="0" hangingPunct="1">
                        <a:lnSpc>
                          <a:spcPct val="115000"/>
                        </a:lnSpc>
                        <a:spcBef>
                          <a:spcPts val="600"/>
                        </a:spcBef>
                        <a:spcAft>
                          <a:spcPts val="600"/>
                        </a:spcAft>
                      </a:pPr>
                      <a:r>
                        <a:rPr lang="en-ZA" sz="1700" kern="1200" dirty="0">
                          <a:solidFill>
                            <a:schemeClr val="dk1"/>
                          </a:solidFill>
                          <a:effectLst/>
                          <a:latin typeface="+mn-lt"/>
                          <a:ea typeface="+mn-ea"/>
                          <a:cs typeface="+mn-cs"/>
                        </a:rPr>
                        <a:t>K69 Mamelodi</a:t>
                      </a:r>
                      <a:endParaRPr lang="en-US" sz="1700" kern="1200" dirty="0">
                        <a:solidFill>
                          <a:schemeClr val="dk1"/>
                        </a:solidFill>
                        <a:effectLst/>
                        <a:latin typeface="+mn-lt"/>
                        <a:ea typeface="+mn-ea"/>
                        <a:cs typeface="+mn-cs"/>
                      </a:endParaRPr>
                    </a:p>
                  </a:txBody>
                  <a:tcPr marL="25721" marR="25721" marT="0" marB="0"/>
                </a:tc>
                <a:tc>
                  <a:txBody>
                    <a:bodyPr/>
                    <a:lstStyle/>
                    <a:p>
                      <a:pPr marL="182880" marR="0" algn="l" defTabSz="914400" rtl="0" eaLnBrk="1" latinLnBrk="0" hangingPunct="1">
                        <a:lnSpc>
                          <a:spcPct val="115000"/>
                        </a:lnSpc>
                        <a:spcBef>
                          <a:spcPts val="600"/>
                        </a:spcBef>
                        <a:spcAft>
                          <a:spcPts val="600"/>
                        </a:spcAft>
                      </a:pPr>
                      <a:r>
                        <a:rPr lang="en-US" sz="1700" kern="1200" dirty="0">
                          <a:solidFill>
                            <a:schemeClr val="dk1"/>
                          </a:solidFill>
                          <a:effectLst/>
                          <a:latin typeface="+mn-lt"/>
                          <a:ea typeface="+mn-ea"/>
                          <a:cs typeface="+mn-cs"/>
                        </a:rPr>
                        <a:t>Project Progress 58%.</a:t>
                      </a:r>
                    </a:p>
                    <a:p>
                      <a:pPr marL="182880" marR="0" algn="l" defTabSz="914400" rtl="0" eaLnBrk="1" latinLnBrk="0" hangingPunct="1">
                        <a:lnSpc>
                          <a:spcPct val="115000"/>
                        </a:lnSpc>
                        <a:spcBef>
                          <a:spcPts val="600"/>
                        </a:spcBef>
                        <a:spcAft>
                          <a:spcPts val="600"/>
                        </a:spcAft>
                      </a:pPr>
                      <a:r>
                        <a:rPr lang="en-US" sz="1700" kern="1200" dirty="0">
                          <a:solidFill>
                            <a:schemeClr val="dk1"/>
                          </a:solidFill>
                          <a:effectLst/>
                          <a:latin typeface="+mn-lt"/>
                          <a:ea typeface="+mn-ea"/>
                          <a:cs typeface="+mn-cs"/>
                        </a:rPr>
                        <a:t>Contractor ceded a portion of the contract to KPMM Contractor to the value of R74mil which has been exhausted. To g</a:t>
                      </a:r>
                      <a:r>
                        <a:rPr lang="en-ZA" sz="1700" kern="1200" dirty="0">
                          <a:solidFill>
                            <a:schemeClr val="dk1"/>
                          </a:solidFill>
                          <a:effectLst/>
                          <a:latin typeface="+mn-lt"/>
                          <a:ea typeface="+mn-ea"/>
                          <a:cs typeface="+mn-cs"/>
                        </a:rPr>
                        <a:t>rant approval for EOT and extension of cession agreement.</a:t>
                      </a:r>
                      <a:endParaRPr lang="en-US" sz="1700" kern="1200" dirty="0">
                        <a:solidFill>
                          <a:schemeClr val="dk1"/>
                        </a:solidFill>
                        <a:effectLst/>
                        <a:latin typeface="+mn-lt"/>
                        <a:ea typeface="+mn-ea"/>
                        <a:cs typeface="+mn-cs"/>
                      </a:endParaRPr>
                    </a:p>
                  </a:txBody>
                  <a:tcPr marL="25721" marR="25721" marT="0" marB="0"/>
                </a:tc>
                <a:extLst>
                  <a:ext uri="{0D108BD9-81ED-4DB2-BD59-A6C34878D82A}">
                    <a16:rowId xmlns:a16="http://schemas.microsoft.com/office/drawing/2014/main" val="143880035"/>
                  </a:ext>
                </a:extLst>
              </a:tr>
              <a:tr h="1962804">
                <a:tc>
                  <a:txBody>
                    <a:bodyPr/>
                    <a:lstStyle/>
                    <a:p>
                      <a:pPr marL="0" marR="0" algn="ctr">
                        <a:lnSpc>
                          <a:spcPct val="115000"/>
                        </a:lnSpc>
                        <a:spcBef>
                          <a:spcPts val="0"/>
                        </a:spcBef>
                        <a:spcAft>
                          <a:spcPts val="0"/>
                        </a:spcAft>
                      </a:pPr>
                      <a:r>
                        <a:rPr lang="en-ZA" sz="1700" dirty="0">
                          <a:effectLst/>
                        </a:rPr>
                        <a:t>6.</a:t>
                      </a:r>
                      <a:endParaRPr lang="en-US"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182880" marR="0" algn="l" defTabSz="914400" rtl="0" eaLnBrk="1" latinLnBrk="0" hangingPunct="1">
                        <a:lnSpc>
                          <a:spcPct val="115000"/>
                        </a:lnSpc>
                        <a:spcBef>
                          <a:spcPts val="600"/>
                        </a:spcBef>
                        <a:spcAft>
                          <a:spcPts val="600"/>
                        </a:spcAft>
                      </a:pPr>
                      <a:r>
                        <a:rPr lang="en-ZA" sz="1700" b="1" kern="1200" dirty="0">
                          <a:solidFill>
                            <a:schemeClr val="dk1"/>
                          </a:solidFill>
                          <a:effectLst/>
                          <a:latin typeface="+mn-lt"/>
                          <a:ea typeface="+mn-ea"/>
                          <a:cs typeface="+mn-cs"/>
                        </a:rPr>
                        <a:t>310, 114.00m2 </a:t>
                      </a:r>
                      <a:endParaRPr lang="en-US" sz="1700" b="1" kern="1200" dirty="0">
                        <a:solidFill>
                          <a:schemeClr val="dk1"/>
                        </a:solidFill>
                        <a:effectLst/>
                        <a:latin typeface="+mn-lt"/>
                        <a:ea typeface="+mn-ea"/>
                        <a:cs typeface="+mn-cs"/>
                      </a:endParaRPr>
                    </a:p>
                    <a:p>
                      <a:pPr marL="182880" marR="0" algn="l" defTabSz="914400" rtl="0" eaLnBrk="1" latinLnBrk="0" hangingPunct="1">
                        <a:lnSpc>
                          <a:spcPct val="115000"/>
                        </a:lnSpc>
                        <a:spcBef>
                          <a:spcPts val="600"/>
                        </a:spcBef>
                        <a:spcAft>
                          <a:spcPts val="600"/>
                        </a:spcAft>
                      </a:pPr>
                      <a:r>
                        <a:rPr lang="en-ZA" sz="1700" kern="1200" dirty="0">
                          <a:solidFill>
                            <a:schemeClr val="dk1"/>
                          </a:solidFill>
                          <a:effectLst/>
                          <a:latin typeface="+mn-lt"/>
                          <a:ea typeface="+mn-ea"/>
                          <a:cs typeface="+mn-cs"/>
                        </a:rPr>
                        <a:t>Surfaced Roads rehabilitated </a:t>
                      </a:r>
                      <a:endParaRPr lang="en-US" sz="1700" kern="1200" dirty="0">
                        <a:solidFill>
                          <a:schemeClr val="dk1"/>
                        </a:solidFill>
                        <a:effectLst/>
                        <a:latin typeface="+mn-lt"/>
                        <a:ea typeface="+mn-ea"/>
                        <a:cs typeface="+mn-cs"/>
                      </a:endParaRPr>
                    </a:p>
                    <a:p>
                      <a:pPr marL="182880" marR="0" algn="l" defTabSz="914400" rtl="0" eaLnBrk="1" latinLnBrk="0" hangingPunct="1">
                        <a:lnSpc>
                          <a:spcPct val="115000"/>
                        </a:lnSpc>
                        <a:spcBef>
                          <a:spcPts val="600"/>
                        </a:spcBef>
                        <a:spcAft>
                          <a:spcPts val="600"/>
                        </a:spcAft>
                      </a:pPr>
                      <a:r>
                        <a:rPr lang="en-ZA" sz="1700" b="1" kern="1200" dirty="0">
                          <a:solidFill>
                            <a:schemeClr val="dk1"/>
                          </a:solidFill>
                          <a:effectLst/>
                          <a:latin typeface="+mn-lt"/>
                          <a:ea typeface="+mn-ea"/>
                          <a:cs typeface="+mn-cs"/>
                        </a:rPr>
                        <a:t>P39</a:t>
                      </a:r>
                      <a:r>
                        <a:rPr lang="en-ZA" sz="1700" kern="1200" dirty="0">
                          <a:solidFill>
                            <a:schemeClr val="dk1"/>
                          </a:solidFill>
                          <a:effectLst/>
                          <a:latin typeface="+mn-lt"/>
                          <a:ea typeface="+mn-ea"/>
                          <a:cs typeface="+mn-cs"/>
                        </a:rPr>
                        <a:t> - 172, 400.00m2</a:t>
                      </a:r>
                      <a:endParaRPr lang="en-US" sz="1700" kern="1200" dirty="0">
                        <a:solidFill>
                          <a:schemeClr val="dk1"/>
                        </a:solidFill>
                        <a:effectLst/>
                        <a:latin typeface="+mn-lt"/>
                        <a:ea typeface="+mn-ea"/>
                        <a:cs typeface="+mn-cs"/>
                      </a:endParaRPr>
                    </a:p>
                    <a:p>
                      <a:pPr marL="182880" marR="0" algn="l" defTabSz="914400" rtl="0" eaLnBrk="1" latinLnBrk="0" hangingPunct="1">
                        <a:lnSpc>
                          <a:spcPct val="115000"/>
                        </a:lnSpc>
                        <a:spcBef>
                          <a:spcPts val="600"/>
                        </a:spcBef>
                        <a:spcAft>
                          <a:spcPts val="600"/>
                        </a:spcAft>
                      </a:pPr>
                      <a:r>
                        <a:rPr lang="en-ZA" sz="1700" b="1" kern="1200" dirty="0">
                          <a:solidFill>
                            <a:schemeClr val="dk1"/>
                          </a:solidFill>
                          <a:effectLst/>
                          <a:latin typeface="+mn-lt"/>
                          <a:ea typeface="+mn-ea"/>
                          <a:cs typeface="+mn-cs"/>
                        </a:rPr>
                        <a:t>P241</a:t>
                      </a:r>
                      <a:r>
                        <a:rPr lang="en-ZA" sz="1700" kern="1200" dirty="0">
                          <a:solidFill>
                            <a:schemeClr val="dk1"/>
                          </a:solidFill>
                          <a:effectLst/>
                          <a:latin typeface="+mn-lt"/>
                          <a:ea typeface="+mn-ea"/>
                          <a:cs typeface="+mn-cs"/>
                        </a:rPr>
                        <a:t> - 94, 720.00m2</a:t>
                      </a:r>
                      <a:endParaRPr lang="en-US" sz="1700" kern="1200" dirty="0">
                        <a:solidFill>
                          <a:schemeClr val="dk1"/>
                        </a:solidFill>
                        <a:effectLst/>
                        <a:latin typeface="+mn-lt"/>
                        <a:ea typeface="+mn-ea"/>
                        <a:cs typeface="+mn-cs"/>
                      </a:endParaRPr>
                    </a:p>
                    <a:p>
                      <a:pPr marL="182880" marR="0" algn="l" defTabSz="914400" rtl="0" eaLnBrk="1" latinLnBrk="0" hangingPunct="1">
                        <a:lnSpc>
                          <a:spcPct val="115000"/>
                        </a:lnSpc>
                        <a:spcBef>
                          <a:spcPts val="600"/>
                        </a:spcBef>
                        <a:spcAft>
                          <a:spcPts val="600"/>
                        </a:spcAft>
                      </a:pPr>
                      <a:r>
                        <a:rPr lang="en-ZA" sz="1700" b="1" kern="1200" dirty="0">
                          <a:solidFill>
                            <a:schemeClr val="dk1"/>
                          </a:solidFill>
                          <a:effectLst/>
                          <a:latin typeface="+mn-lt"/>
                          <a:ea typeface="+mn-ea"/>
                          <a:cs typeface="+mn-cs"/>
                        </a:rPr>
                        <a:t>P156</a:t>
                      </a:r>
                      <a:r>
                        <a:rPr lang="en-ZA" sz="1700" kern="1200" dirty="0">
                          <a:solidFill>
                            <a:schemeClr val="dk1"/>
                          </a:solidFill>
                          <a:effectLst/>
                          <a:latin typeface="+mn-lt"/>
                          <a:ea typeface="+mn-ea"/>
                          <a:cs typeface="+mn-cs"/>
                        </a:rPr>
                        <a:t> - 42, 994.00m2</a:t>
                      </a:r>
                      <a:endParaRPr lang="en-US" sz="1700" kern="1200" dirty="0">
                        <a:solidFill>
                          <a:schemeClr val="dk1"/>
                        </a:solidFill>
                        <a:effectLst/>
                        <a:latin typeface="+mn-lt"/>
                        <a:ea typeface="+mn-ea"/>
                        <a:cs typeface="+mn-cs"/>
                      </a:endParaRPr>
                    </a:p>
                  </a:txBody>
                  <a:tcPr marL="25721" marR="25721" marT="0" marB="0"/>
                </a:tc>
                <a:tc>
                  <a:txBody>
                    <a:bodyPr/>
                    <a:lstStyle/>
                    <a:p>
                      <a:pPr marL="182880" marR="0" algn="l" defTabSz="914400" rtl="0" eaLnBrk="1" latinLnBrk="0" hangingPunct="1">
                        <a:lnSpc>
                          <a:spcPct val="115000"/>
                        </a:lnSpc>
                        <a:spcBef>
                          <a:spcPts val="600"/>
                        </a:spcBef>
                        <a:spcAft>
                          <a:spcPts val="600"/>
                        </a:spcAft>
                      </a:pPr>
                      <a:r>
                        <a:rPr lang="en-ZA" sz="1700" b="1" kern="1200" dirty="0">
                          <a:solidFill>
                            <a:schemeClr val="dk1"/>
                          </a:solidFill>
                          <a:effectLst/>
                          <a:latin typeface="+mn-lt"/>
                          <a:ea typeface="+mn-ea"/>
                          <a:cs typeface="+mn-cs"/>
                        </a:rPr>
                        <a:t>P39 –</a:t>
                      </a:r>
                      <a:r>
                        <a:rPr lang="en-ZA" sz="1700" kern="1200" dirty="0">
                          <a:solidFill>
                            <a:schemeClr val="dk1"/>
                          </a:solidFill>
                          <a:effectLst/>
                          <a:latin typeface="+mn-lt"/>
                          <a:ea typeface="+mn-ea"/>
                          <a:cs typeface="+mn-cs"/>
                        </a:rPr>
                        <a:t> Progress to date is 90%. </a:t>
                      </a:r>
                      <a:endParaRPr lang="en-US" sz="1700" kern="1200" dirty="0">
                        <a:solidFill>
                          <a:schemeClr val="dk1"/>
                        </a:solidFill>
                        <a:effectLst/>
                        <a:latin typeface="+mn-lt"/>
                        <a:ea typeface="+mn-ea"/>
                        <a:cs typeface="+mn-cs"/>
                      </a:endParaRPr>
                    </a:p>
                    <a:p>
                      <a:pPr marL="182880" marR="0" algn="l" defTabSz="914400" rtl="0" eaLnBrk="1" latinLnBrk="0" hangingPunct="1">
                        <a:lnSpc>
                          <a:spcPct val="115000"/>
                        </a:lnSpc>
                        <a:spcBef>
                          <a:spcPts val="600"/>
                        </a:spcBef>
                        <a:spcAft>
                          <a:spcPts val="600"/>
                        </a:spcAft>
                      </a:pPr>
                      <a:r>
                        <a:rPr lang="en-ZA" sz="1700" kern="1200" dirty="0">
                          <a:solidFill>
                            <a:schemeClr val="dk1"/>
                          </a:solidFill>
                          <a:effectLst/>
                          <a:latin typeface="+mn-lt"/>
                          <a:ea typeface="+mn-ea"/>
                          <a:cs typeface="+mn-cs"/>
                        </a:rPr>
                        <a:t> </a:t>
                      </a:r>
                      <a:r>
                        <a:rPr lang="en-ZA" sz="1700" b="1" kern="1200" dirty="0">
                          <a:solidFill>
                            <a:schemeClr val="dk1"/>
                          </a:solidFill>
                          <a:effectLst/>
                          <a:latin typeface="+mn-lt"/>
                          <a:ea typeface="+mn-ea"/>
                          <a:cs typeface="+mn-cs"/>
                        </a:rPr>
                        <a:t>P241</a:t>
                      </a:r>
                      <a:r>
                        <a:rPr lang="en-ZA" sz="1700" kern="1200" dirty="0">
                          <a:solidFill>
                            <a:schemeClr val="dk1"/>
                          </a:solidFill>
                          <a:effectLst/>
                          <a:latin typeface="+mn-lt"/>
                          <a:ea typeface="+mn-ea"/>
                          <a:cs typeface="+mn-cs"/>
                        </a:rPr>
                        <a:t> – Progress is at 96.6% complete</a:t>
                      </a:r>
                      <a:endParaRPr lang="en-US" sz="1700" kern="1200" dirty="0">
                        <a:solidFill>
                          <a:schemeClr val="dk1"/>
                        </a:solidFill>
                        <a:effectLst/>
                        <a:latin typeface="+mn-lt"/>
                        <a:ea typeface="+mn-ea"/>
                        <a:cs typeface="+mn-cs"/>
                      </a:endParaRPr>
                    </a:p>
                    <a:p>
                      <a:pPr marL="182880" marR="0" algn="l" defTabSz="914400" rtl="0" eaLnBrk="1" latinLnBrk="0" hangingPunct="1">
                        <a:lnSpc>
                          <a:spcPct val="115000"/>
                        </a:lnSpc>
                        <a:spcBef>
                          <a:spcPts val="600"/>
                        </a:spcBef>
                        <a:spcAft>
                          <a:spcPts val="600"/>
                        </a:spcAft>
                      </a:pPr>
                      <a:r>
                        <a:rPr lang="en-ZA" sz="1700" kern="1200" dirty="0">
                          <a:solidFill>
                            <a:schemeClr val="dk1"/>
                          </a:solidFill>
                          <a:effectLst/>
                          <a:latin typeface="+mn-lt"/>
                          <a:ea typeface="+mn-ea"/>
                          <a:cs typeface="+mn-cs"/>
                        </a:rPr>
                        <a:t> </a:t>
                      </a:r>
                      <a:r>
                        <a:rPr lang="en-ZA" sz="1700" b="1" kern="1200" dirty="0">
                          <a:solidFill>
                            <a:schemeClr val="dk1"/>
                          </a:solidFill>
                          <a:effectLst/>
                          <a:latin typeface="+mn-lt"/>
                          <a:ea typeface="+mn-ea"/>
                          <a:cs typeface="+mn-cs"/>
                        </a:rPr>
                        <a:t>P156</a:t>
                      </a:r>
                      <a:r>
                        <a:rPr lang="en-ZA" sz="1700" kern="1200" dirty="0">
                          <a:solidFill>
                            <a:schemeClr val="dk1"/>
                          </a:solidFill>
                          <a:effectLst/>
                          <a:latin typeface="+mn-lt"/>
                          <a:ea typeface="+mn-ea"/>
                          <a:cs typeface="+mn-cs"/>
                        </a:rPr>
                        <a:t> – Progress is at 99% complete</a:t>
                      </a:r>
                      <a:endParaRPr lang="en-US" sz="1700" kern="1200" dirty="0">
                        <a:solidFill>
                          <a:schemeClr val="dk1"/>
                        </a:solidFill>
                        <a:effectLst/>
                        <a:latin typeface="+mn-lt"/>
                        <a:ea typeface="+mn-ea"/>
                        <a:cs typeface="+mn-cs"/>
                      </a:endParaRPr>
                    </a:p>
                    <a:p>
                      <a:pPr marL="182880" marR="0" algn="l" defTabSz="914400" rtl="0" eaLnBrk="1" latinLnBrk="0" hangingPunct="1">
                        <a:lnSpc>
                          <a:spcPct val="115000"/>
                        </a:lnSpc>
                        <a:spcBef>
                          <a:spcPts val="600"/>
                        </a:spcBef>
                        <a:spcAft>
                          <a:spcPts val="600"/>
                        </a:spcAft>
                      </a:pPr>
                      <a:r>
                        <a:rPr lang="en-ZA" sz="1700" kern="1200" dirty="0">
                          <a:solidFill>
                            <a:schemeClr val="dk1"/>
                          </a:solidFill>
                          <a:effectLst/>
                          <a:latin typeface="+mn-lt"/>
                          <a:ea typeface="+mn-ea"/>
                          <a:cs typeface="+mn-cs"/>
                        </a:rPr>
                        <a:t>Expected practical completion in Quarter 1, financial year, 2022/23. </a:t>
                      </a:r>
                      <a:endParaRPr lang="en-US" sz="1700" kern="1200" dirty="0">
                        <a:solidFill>
                          <a:schemeClr val="dk1"/>
                        </a:solidFill>
                        <a:effectLst/>
                        <a:latin typeface="+mn-lt"/>
                        <a:ea typeface="+mn-ea"/>
                        <a:cs typeface="+mn-cs"/>
                      </a:endParaRPr>
                    </a:p>
                  </a:txBody>
                  <a:tcPr marL="25721" marR="25721" marT="0" marB="0"/>
                </a:tc>
                <a:extLst>
                  <a:ext uri="{0D108BD9-81ED-4DB2-BD59-A6C34878D82A}">
                    <a16:rowId xmlns:a16="http://schemas.microsoft.com/office/drawing/2014/main" val="1423721075"/>
                  </a:ext>
                </a:extLst>
              </a:tr>
              <a:tr h="477882">
                <a:tc>
                  <a:txBody>
                    <a:bodyPr/>
                    <a:lstStyle/>
                    <a:p>
                      <a:pPr marL="0" marR="0" algn="ctr">
                        <a:lnSpc>
                          <a:spcPct val="115000"/>
                        </a:lnSpc>
                        <a:spcBef>
                          <a:spcPts val="0"/>
                        </a:spcBef>
                        <a:spcAft>
                          <a:spcPts val="0"/>
                        </a:spcAft>
                      </a:pPr>
                      <a:r>
                        <a:rPr lang="en-ZA" sz="1700" dirty="0">
                          <a:effectLst/>
                        </a:rPr>
                        <a:t>7. </a:t>
                      </a:r>
                      <a:endParaRPr lang="en-US"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182880" marR="0" algn="l" defTabSz="914400" rtl="0" eaLnBrk="1" latinLnBrk="0" hangingPunct="1">
                        <a:lnSpc>
                          <a:spcPct val="115000"/>
                        </a:lnSpc>
                        <a:spcBef>
                          <a:spcPts val="600"/>
                        </a:spcBef>
                        <a:spcAft>
                          <a:spcPts val="600"/>
                        </a:spcAft>
                      </a:pPr>
                      <a:r>
                        <a:rPr lang="en-ZA" sz="1700" kern="1200" dirty="0">
                          <a:solidFill>
                            <a:schemeClr val="dk1"/>
                          </a:solidFill>
                          <a:effectLst/>
                          <a:latin typeface="+mn-lt"/>
                          <a:ea typeface="+mn-ea"/>
                          <a:cs typeface="+mn-cs"/>
                        </a:rPr>
                        <a:t>500 EPWP Preventative Maintenance Job opportunities created.</a:t>
                      </a:r>
                      <a:endParaRPr lang="en-US" sz="1700" kern="1200" dirty="0">
                        <a:solidFill>
                          <a:schemeClr val="dk1"/>
                        </a:solidFill>
                        <a:effectLst/>
                        <a:latin typeface="+mn-lt"/>
                        <a:ea typeface="+mn-ea"/>
                        <a:cs typeface="+mn-cs"/>
                      </a:endParaRPr>
                    </a:p>
                  </a:txBody>
                  <a:tcPr marL="25721" marR="25721" marT="0" marB="0"/>
                </a:tc>
                <a:tc>
                  <a:txBody>
                    <a:bodyPr/>
                    <a:lstStyle/>
                    <a:p>
                      <a:pPr marL="182880" marR="0" algn="l" defTabSz="914400" rtl="0" eaLnBrk="1" latinLnBrk="0" hangingPunct="1">
                        <a:lnSpc>
                          <a:spcPct val="115000"/>
                        </a:lnSpc>
                        <a:spcBef>
                          <a:spcPts val="600"/>
                        </a:spcBef>
                        <a:spcAft>
                          <a:spcPts val="600"/>
                        </a:spcAft>
                      </a:pPr>
                      <a:r>
                        <a:rPr lang="en-ZA" sz="1700" kern="1200" dirty="0">
                          <a:solidFill>
                            <a:schemeClr val="dk1"/>
                          </a:solidFill>
                          <a:effectLst/>
                          <a:latin typeface="+mn-lt"/>
                          <a:ea typeface="+mn-ea"/>
                          <a:cs typeface="+mn-cs"/>
                        </a:rPr>
                        <a:t>1, 200 Jobs achieved in Quarter 1 of the financial year 2022/23.  </a:t>
                      </a:r>
                      <a:endParaRPr lang="en-US" sz="1700" kern="1200" dirty="0">
                        <a:solidFill>
                          <a:schemeClr val="dk1"/>
                        </a:solidFill>
                        <a:effectLst/>
                        <a:latin typeface="+mn-lt"/>
                        <a:ea typeface="+mn-ea"/>
                        <a:cs typeface="+mn-cs"/>
                      </a:endParaRPr>
                    </a:p>
                  </a:txBody>
                  <a:tcPr marL="25721" marR="25721" marT="0" marB="0"/>
                </a:tc>
                <a:extLst>
                  <a:ext uri="{0D108BD9-81ED-4DB2-BD59-A6C34878D82A}">
                    <a16:rowId xmlns:a16="http://schemas.microsoft.com/office/drawing/2014/main" val="528713015"/>
                  </a:ext>
                </a:extLst>
              </a:tr>
            </a:tbl>
          </a:graphicData>
        </a:graphic>
      </p:graphicFrame>
      <p:sp>
        <p:nvSpPr>
          <p:cNvPr id="5" name="TextBox 4">
            <a:extLst>
              <a:ext uri="{FF2B5EF4-FFF2-40B4-BE49-F238E27FC236}">
                <a16:creationId xmlns:a16="http://schemas.microsoft.com/office/drawing/2014/main" id="{138F7E2A-8B9F-440A-8B5A-1A54B99B2EE7}"/>
              </a:ext>
            </a:extLst>
          </p:cNvPr>
          <p:cNvSpPr txBox="1"/>
          <p:nvPr/>
        </p:nvSpPr>
        <p:spPr>
          <a:xfrm>
            <a:off x="11592469" y="6316989"/>
            <a:ext cx="688854" cy="369332"/>
          </a:xfrm>
          <a:prstGeom prst="rect">
            <a:avLst/>
          </a:prstGeom>
          <a:noFill/>
        </p:spPr>
        <p:txBody>
          <a:bodyPr wrap="square" rtlCol="0">
            <a:spAutoFit/>
          </a:bodyPr>
          <a:lstStyle/>
          <a:p>
            <a:r>
              <a:rPr lang="en-US" dirty="0"/>
              <a:t>39</a:t>
            </a:r>
          </a:p>
        </p:txBody>
      </p:sp>
    </p:spTree>
    <p:extLst>
      <p:ext uri="{BB962C8B-B14F-4D97-AF65-F5344CB8AC3E}">
        <p14:creationId xmlns:p14="http://schemas.microsoft.com/office/powerpoint/2010/main" val="3708741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ZA"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Purpose of the project</a:t>
            </a:r>
            <a:endParaRPr lang="en-US" sz="2800" b="1" dirty="0">
              <a:solidFill>
                <a:schemeClr val="bg1"/>
              </a:solidFill>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275169" y="1825625"/>
            <a:ext cx="10628656" cy="4351338"/>
          </a:xfrm>
        </p:spPr>
        <p:txBody>
          <a:bodyPr>
            <a:normAutofit/>
          </a:bodyPr>
          <a:lstStyle/>
          <a:p>
            <a:pPr marL="342900" indent="-342900" hangingPunct="0">
              <a:buAutoNum type="arabicPeriod"/>
            </a:pPr>
            <a:endParaRPr lang="en-ZA" sz="1800" dirty="0"/>
          </a:p>
          <a:p>
            <a:pPr marL="0" indent="0" hangingPunct="0">
              <a:buNone/>
            </a:pPr>
            <a:endParaRPr lang="en-ZA" sz="1800" dirty="0"/>
          </a:p>
          <a:p>
            <a:pPr marL="0" indent="0" hangingPunct="0">
              <a:buNone/>
            </a:pPr>
            <a:endParaRPr lang="en-ZA" sz="1800" dirty="0"/>
          </a:p>
        </p:txBody>
      </p:sp>
      <p:sp>
        <p:nvSpPr>
          <p:cNvPr id="3" name="Slide Number Placeholder 2">
            <a:extLst>
              <a:ext uri="{FF2B5EF4-FFF2-40B4-BE49-F238E27FC236}">
                <a16:creationId xmlns:a16="http://schemas.microsoft.com/office/drawing/2014/main" id="{0D7AABBF-B977-4082-950C-DD0C0730B1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75B58-574D-2C4D-B57C-2E4EC4916D89}" type="slidenum">
              <a:rPr kumimoji="0" lang="en-US" sz="20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20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1340284" y="1711568"/>
            <a:ext cx="97047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83F03DE5-C701-87CB-E77B-0C50B4AD242D}"/>
              </a:ext>
            </a:extLst>
          </p:cNvPr>
          <p:cNvSpPr txBox="1"/>
          <p:nvPr/>
        </p:nvSpPr>
        <p:spPr>
          <a:xfrm>
            <a:off x="1340284" y="1843950"/>
            <a:ext cx="10628656"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 Gauteng MEC of Public Transport and Road Infrastructure, honourable Jacob Mamabolo, the RIMS Directorate developed a pothole reporting app, called </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PotholeFixGP</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R="0" lvl="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 public has been given an opportunity to interact with the department to report potholes and to receive feedback on the progress of the repairs of the pothole via their email address. </a:t>
            </a:r>
          </a:p>
          <a:p>
            <a:pPr marR="0" lvl="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 app also includes a public dashboard where anyone with the app can view reported potholes and the status of the potholes.</a:t>
            </a:r>
          </a:p>
        </p:txBody>
      </p:sp>
    </p:spTree>
    <p:extLst>
      <p:ext uri="{BB962C8B-B14F-4D97-AF65-F5344CB8AC3E}">
        <p14:creationId xmlns:p14="http://schemas.microsoft.com/office/powerpoint/2010/main" val="112516192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sz="2800" dirty="0"/>
              <a:t>Response to Quarter 4 Questions </a:t>
            </a:r>
          </a:p>
        </p:txBody>
      </p:sp>
      <p:sp>
        <p:nvSpPr>
          <p:cNvPr id="19" name="Content Placeholder 18">
            <a:extLst>
              <a:ext uri="{FF2B5EF4-FFF2-40B4-BE49-F238E27FC236}">
                <a16:creationId xmlns:a16="http://schemas.microsoft.com/office/drawing/2014/main" id="{4AE083C9-A0C1-4812-86BE-29CE43BB6235}"/>
              </a:ext>
            </a:extLst>
          </p:cNvPr>
          <p:cNvSpPr>
            <a:spLocks noGrp="1"/>
          </p:cNvSpPr>
          <p:nvPr>
            <p:ph idx="1"/>
          </p:nvPr>
        </p:nvSpPr>
        <p:spPr>
          <a:xfrm>
            <a:off x="1334530" y="1689652"/>
            <a:ext cx="11410122" cy="4566824"/>
          </a:xfrm>
        </p:spPr>
        <p:txBody>
          <a:bodyPr>
            <a:normAutofit/>
          </a:bodyPr>
          <a:lstStyle/>
          <a:p>
            <a:pPr marL="228600" marR="0" algn="just">
              <a:spcBef>
                <a:spcPts val="0"/>
              </a:spcBef>
              <a:spcAft>
                <a:spcPts val="0"/>
              </a:spcAft>
            </a:pPr>
            <a:endParaRPr lang="en-US" b="1" dirty="0"/>
          </a:p>
          <a:p>
            <a:pPr marL="228600" marR="0" algn="just">
              <a:spcBef>
                <a:spcPts val="0"/>
              </a:spcBef>
              <a:spcAft>
                <a:spcPts val="0"/>
              </a:spcAft>
            </a:pPr>
            <a:endParaRPr lang="en-US" b="1" dirty="0"/>
          </a:p>
        </p:txBody>
      </p:sp>
      <p:graphicFrame>
        <p:nvGraphicFramePr>
          <p:cNvPr id="3" name="Table 2">
            <a:extLst>
              <a:ext uri="{FF2B5EF4-FFF2-40B4-BE49-F238E27FC236}">
                <a16:creationId xmlns:a16="http://schemas.microsoft.com/office/drawing/2014/main" id="{A9353D7D-E33E-4748-9C78-D994F4654730}"/>
              </a:ext>
            </a:extLst>
          </p:cNvPr>
          <p:cNvGraphicFramePr>
            <a:graphicFrameLocks noGrp="1"/>
          </p:cNvGraphicFramePr>
          <p:nvPr>
            <p:extLst>
              <p:ext uri="{D42A27DB-BD31-4B8C-83A1-F6EECF244321}">
                <p14:modId xmlns:p14="http://schemas.microsoft.com/office/powerpoint/2010/main" val="4272754051"/>
              </p:ext>
            </p:extLst>
          </p:nvPr>
        </p:nvGraphicFramePr>
        <p:xfrm>
          <a:off x="1334530" y="1782891"/>
          <a:ext cx="10602365" cy="4721767"/>
        </p:xfrm>
        <a:graphic>
          <a:graphicData uri="http://schemas.openxmlformats.org/drawingml/2006/table">
            <a:tbl>
              <a:tblPr firstRow="1" firstCol="1" bandRow="1">
                <a:tableStyleId>{5C22544A-7EE6-4342-B048-85BDC9FD1C3A}</a:tableStyleId>
              </a:tblPr>
              <a:tblGrid>
                <a:gridCol w="511069">
                  <a:extLst>
                    <a:ext uri="{9D8B030D-6E8A-4147-A177-3AD203B41FA5}">
                      <a16:colId xmlns:a16="http://schemas.microsoft.com/office/drawing/2014/main" val="2985964626"/>
                    </a:ext>
                  </a:extLst>
                </a:gridCol>
                <a:gridCol w="3400934">
                  <a:extLst>
                    <a:ext uri="{9D8B030D-6E8A-4147-A177-3AD203B41FA5}">
                      <a16:colId xmlns:a16="http://schemas.microsoft.com/office/drawing/2014/main" val="1281896262"/>
                    </a:ext>
                  </a:extLst>
                </a:gridCol>
                <a:gridCol w="6690362">
                  <a:extLst>
                    <a:ext uri="{9D8B030D-6E8A-4147-A177-3AD203B41FA5}">
                      <a16:colId xmlns:a16="http://schemas.microsoft.com/office/drawing/2014/main" val="3056692984"/>
                    </a:ext>
                  </a:extLst>
                </a:gridCol>
              </a:tblGrid>
              <a:tr h="385606">
                <a:tc>
                  <a:txBody>
                    <a:bodyPr/>
                    <a:lstStyle/>
                    <a:p>
                      <a:pPr marL="0" marR="0">
                        <a:lnSpc>
                          <a:spcPct val="115000"/>
                        </a:lnSpc>
                        <a:spcBef>
                          <a:spcPts val="0"/>
                        </a:spcBef>
                        <a:spcAft>
                          <a:spcPts val="0"/>
                        </a:spcAft>
                      </a:pPr>
                      <a:r>
                        <a:rPr lang="en-ZA" sz="1800" dirty="0">
                          <a:effectLst/>
                        </a:rPr>
                        <a:t>No.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0" marR="0">
                        <a:lnSpc>
                          <a:spcPct val="115000"/>
                        </a:lnSpc>
                        <a:spcBef>
                          <a:spcPts val="0"/>
                        </a:spcBef>
                        <a:spcAft>
                          <a:spcPts val="0"/>
                        </a:spcAft>
                      </a:pPr>
                      <a:r>
                        <a:rPr lang="en-ZA" sz="1800" dirty="0">
                          <a:effectLst/>
                        </a:rPr>
                        <a:t>Quarter 4 Target Deferred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0" marR="0">
                        <a:lnSpc>
                          <a:spcPct val="115000"/>
                        </a:lnSpc>
                        <a:spcBef>
                          <a:spcPts val="0"/>
                        </a:spcBef>
                        <a:spcAft>
                          <a:spcPts val="0"/>
                        </a:spcAft>
                      </a:pPr>
                      <a:r>
                        <a:rPr lang="en-ZA" sz="1800" dirty="0">
                          <a:effectLst/>
                        </a:rPr>
                        <a:t>Progress report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extLst>
                  <a:ext uri="{0D108BD9-81ED-4DB2-BD59-A6C34878D82A}">
                    <a16:rowId xmlns:a16="http://schemas.microsoft.com/office/drawing/2014/main" val="1782037416"/>
                  </a:ext>
                </a:extLst>
              </a:tr>
              <a:tr h="903247">
                <a:tc>
                  <a:txBody>
                    <a:bodyPr/>
                    <a:lstStyle/>
                    <a:p>
                      <a:pPr marL="0" marR="0" algn="ctr">
                        <a:lnSpc>
                          <a:spcPct val="115000"/>
                        </a:lnSpc>
                        <a:spcBef>
                          <a:spcPts val="0"/>
                        </a:spcBef>
                        <a:spcAft>
                          <a:spcPts val="0"/>
                        </a:spcAft>
                      </a:pPr>
                      <a:r>
                        <a:rPr lang="en-ZA" sz="1800" dirty="0">
                          <a:effectLst/>
                        </a:rPr>
                        <a:t>8.</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182880" marR="0" algn="l" defTabSz="914400" rtl="0" eaLnBrk="1" latinLnBrk="0" hangingPunct="1">
                        <a:lnSpc>
                          <a:spcPct val="115000"/>
                        </a:lnSpc>
                        <a:spcBef>
                          <a:spcPts val="600"/>
                        </a:spcBef>
                        <a:spcAft>
                          <a:spcPts val="600"/>
                        </a:spcAft>
                      </a:pPr>
                      <a:r>
                        <a:rPr lang="en-ZA" sz="1800" b="0" kern="1200" dirty="0">
                          <a:solidFill>
                            <a:schemeClr val="dk1"/>
                          </a:solidFill>
                          <a:effectLst/>
                          <a:latin typeface="+mn-lt"/>
                          <a:ea typeface="+mn-ea"/>
                          <a:cs typeface="+mn-cs"/>
                        </a:rPr>
                        <a:t>95% of 2, 390 subsidised contracted bus fleet electronically monitored.</a:t>
                      </a:r>
                      <a:endParaRPr lang="en-US" sz="1800" b="0" kern="1200" dirty="0">
                        <a:solidFill>
                          <a:schemeClr val="dk1"/>
                        </a:solidFill>
                        <a:effectLst/>
                        <a:latin typeface="+mn-lt"/>
                        <a:ea typeface="+mn-ea"/>
                        <a:cs typeface="+mn-cs"/>
                      </a:endParaRPr>
                    </a:p>
                  </a:txBody>
                  <a:tcPr marL="25721" marR="25721" marT="0" marB="0"/>
                </a:tc>
                <a:tc>
                  <a:txBody>
                    <a:bodyPr/>
                    <a:lstStyle/>
                    <a:p>
                      <a:pPr marL="182880" marR="0" algn="l" defTabSz="914400" rtl="0" eaLnBrk="1" latinLnBrk="0" hangingPunct="1">
                        <a:lnSpc>
                          <a:spcPct val="115000"/>
                        </a:lnSpc>
                        <a:spcBef>
                          <a:spcPts val="600"/>
                        </a:spcBef>
                        <a:spcAft>
                          <a:spcPts val="600"/>
                        </a:spcAft>
                      </a:pPr>
                      <a:r>
                        <a:rPr lang="en-ZA" sz="1800" b="0" kern="1200" dirty="0">
                          <a:solidFill>
                            <a:schemeClr val="dk1"/>
                          </a:solidFill>
                          <a:effectLst/>
                          <a:latin typeface="+mn-lt"/>
                          <a:ea typeface="+mn-ea"/>
                          <a:cs typeface="+mn-cs"/>
                        </a:rPr>
                        <a:t>The Department is proceeding with the new tender advertisement for the Supervisory Monitoring Firm (SMF) appointment for electronic monitoring of the Sedibeng and Ekurhuleni Subsidised bus Contracts.  </a:t>
                      </a:r>
                      <a:endParaRPr lang="en-US" sz="1800" b="0" kern="1200" dirty="0">
                        <a:solidFill>
                          <a:schemeClr val="dk1"/>
                        </a:solidFill>
                        <a:effectLst/>
                        <a:latin typeface="+mn-lt"/>
                        <a:ea typeface="+mn-ea"/>
                        <a:cs typeface="+mn-cs"/>
                      </a:endParaRPr>
                    </a:p>
                  </a:txBody>
                  <a:tcPr marL="25721" marR="25721" marT="0" marB="0"/>
                </a:tc>
                <a:extLst>
                  <a:ext uri="{0D108BD9-81ED-4DB2-BD59-A6C34878D82A}">
                    <a16:rowId xmlns:a16="http://schemas.microsoft.com/office/drawing/2014/main" val="2516496639"/>
                  </a:ext>
                </a:extLst>
              </a:tr>
              <a:tr h="1555219">
                <a:tc>
                  <a:txBody>
                    <a:bodyPr/>
                    <a:lstStyle/>
                    <a:p>
                      <a:pPr marL="0" marR="0" algn="ctr">
                        <a:lnSpc>
                          <a:spcPct val="115000"/>
                        </a:lnSpc>
                        <a:spcBef>
                          <a:spcPts val="0"/>
                        </a:spcBef>
                        <a:spcAft>
                          <a:spcPts val="0"/>
                        </a:spcAft>
                      </a:pPr>
                      <a:r>
                        <a:rPr lang="en-ZA" sz="1800" dirty="0">
                          <a:effectLst/>
                        </a:rPr>
                        <a:t>9.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182880" marR="0" algn="l" defTabSz="914400" rtl="0" eaLnBrk="1" latinLnBrk="0" hangingPunct="1">
                        <a:lnSpc>
                          <a:spcPct val="115000"/>
                        </a:lnSpc>
                        <a:spcBef>
                          <a:spcPts val="600"/>
                        </a:spcBef>
                        <a:spcAft>
                          <a:spcPts val="600"/>
                        </a:spcAft>
                      </a:pPr>
                      <a:r>
                        <a:rPr lang="en-ZA" sz="1800" b="0" kern="1200" dirty="0">
                          <a:solidFill>
                            <a:schemeClr val="dk1"/>
                          </a:solidFill>
                          <a:effectLst/>
                          <a:latin typeface="+mn-lt"/>
                          <a:ea typeface="+mn-ea"/>
                          <a:cs typeface="+mn-cs"/>
                        </a:rPr>
                        <a:t>3 mobility card centric systems integrated into 1 Account Based Ticketing (ABT) system.</a:t>
                      </a:r>
                      <a:endParaRPr lang="en-US" sz="1800" b="0" kern="1200" dirty="0">
                        <a:solidFill>
                          <a:schemeClr val="dk1"/>
                        </a:solidFill>
                        <a:effectLst/>
                        <a:latin typeface="+mn-lt"/>
                        <a:ea typeface="+mn-ea"/>
                        <a:cs typeface="+mn-cs"/>
                      </a:endParaRPr>
                    </a:p>
                  </a:txBody>
                  <a:tcPr marL="25721" marR="25721" marT="0" marB="0"/>
                </a:tc>
                <a:tc>
                  <a:txBody>
                    <a:bodyPr/>
                    <a:lstStyle/>
                    <a:p>
                      <a:pPr marL="182880" marR="0" algn="l" defTabSz="914400" rtl="0" eaLnBrk="1" latinLnBrk="0" hangingPunct="1">
                        <a:lnSpc>
                          <a:spcPct val="115000"/>
                        </a:lnSpc>
                        <a:spcBef>
                          <a:spcPts val="600"/>
                        </a:spcBef>
                        <a:spcAft>
                          <a:spcPts val="600"/>
                        </a:spcAft>
                      </a:pPr>
                      <a:r>
                        <a:rPr lang="en-ZA" sz="1800" b="0" kern="1200" dirty="0">
                          <a:solidFill>
                            <a:schemeClr val="dk1"/>
                          </a:solidFill>
                          <a:effectLst/>
                          <a:latin typeface="+mn-lt"/>
                          <a:ea typeface="+mn-ea"/>
                          <a:cs typeface="+mn-cs"/>
                        </a:rPr>
                        <a:t>The Department is developing the Provincial Fare Policy which will guide the business rules for the development of the Integrated fare ticketing system. The Department is engaging with South African National Road Agency on facilitating the interoperability guided by the New Integrated Fare Systems Regulation which were recently amended by the National Department of Transport (NDOT). </a:t>
                      </a:r>
                      <a:endParaRPr lang="en-US" sz="1800" b="0" kern="1200" dirty="0">
                        <a:solidFill>
                          <a:schemeClr val="dk1"/>
                        </a:solidFill>
                        <a:effectLst/>
                        <a:latin typeface="+mn-lt"/>
                        <a:ea typeface="+mn-ea"/>
                        <a:cs typeface="+mn-cs"/>
                      </a:endParaRPr>
                    </a:p>
                  </a:txBody>
                  <a:tcPr marL="25721" marR="25721" marT="0" marB="0"/>
                </a:tc>
                <a:extLst>
                  <a:ext uri="{0D108BD9-81ED-4DB2-BD59-A6C34878D82A}">
                    <a16:rowId xmlns:a16="http://schemas.microsoft.com/office/drawing/2014/main" val="3158717762"/>
                  </a:ext>
                </a:extLst>
              </a:tr>
              <a:tr h="879000">
                <a:tc>
                  <a:txBody>
                    <a:bodyPr/>
                    <a:lstStyle/>
                    <a:p>
                      <a:pPr marL="0" marR="0" algn="ctr">
                        <a:lnSpc>
                          <a:spcPct val="115000"/>
                        </a:lnSpc>
                        <a:spcBef>
                          <a:spcPts val="0"/>
                        </a:spcBef>
                        <a:spcAft>
                          <a:spcPts val="0"/>
                        </a:spcAft>
                      </a:pPr>
                      <a:r>
                        <a:rPr lang="en-ZA" sz="1800" dirty="0">
                          <a:effectLst/>
                        </a:rPr>
                        <a:t> 10.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721" marR="25721" marT="0" marB="0"/>
                </a:tc>
                <a:tc>
                  <a:txBody>
                    <a:bodyPr/>
                    <a:lstStyle/>
                    <a:p>
                      <a:pPr marL="182880" marR="0" algn="l" defTabSz="914400" rtl="0" eaLnBrk="1" latinLnBrk="0" hangingPunct="1">
                        <a:lnSpc>
                          <a:spcPct val="115000"/>
                        </a:lnSpc>
                        <a:spcBef>
                          <a:spcPts val="600"/>
                        </a:spcBef>
                        <a:spcAft>
                          <a:spcPts val="600"/>
                        </a:spcAft>
                      </a:pPr>
                      <a:r>
                        <a:rPr lang="en-ZA" sz="1800" b="0" kern="1200" dirty="0">
                          <a:solidFill>
                            <a:schemeClr val="dk1"/>
                          </a:solidFill>
                          <a:effectLst/>
                          <a:latin typeface="+mn-lt"/>
                          <a:ea typeface="+mn-ea"/>
                          <a:cs typeface="+mn-cs"/>
                        </a:rPr>
                        <a:t>Interim TMC established.</a:t>
                      </a:r>
                      <a:endParaRPr lang="en-US" sz="1800" b="0" kern="1200" dirty="0">
                        <a:solidFill>
                          <a:schemeClr val="dk1"/>
                        </a:solidFill>
                        <a:effectLst/>
                        <a:latin typeface="+mn-lt"/>
                        <a:ea typeface="+mn-ea"/>
                        <a:cs typeface="+mn-cs"/>
                      </a:endParaRPr>
                    </a:p>
                  </a:txBody>
                  <a:tcPr marL="25721" marR="25721" marT="0" marB="0"/>
                </a:tc>
                <a:tc>
                  <a:txBody>
                    <a:bodyPr/>
                    <a:lstStyle/>
                    <a:p>
                      <a:pPr marL="182880" marR="0" algn="l" defTabSz="914400" rtl="0" eaLnBrk="1" latinLnBrk="0" hangingPunct="1">
                        <a:lnSpc>
                          <a:spcPct val="115000"/>
                        </a:lnSpc>
                        <a:spcBef>
                          <a:spcPts val="600"/>
                        </a:spcBef>
                        <a:spcAft>
                          <a:spcPts val="600"/>
                        </a:spcAft>
                      </a:pPr>
                      <a:r>
                        <a:rPr lang="en-ZA" sz="1800" b="0" kern="1200" dirty="0">
                          <a:solidFill>
                            <a:schemeClr val="dk1"/>
                          </a:solidFill>
                          <a:effectLst/>
                          <a:latin typeface="+mn-lt"/>
                          <a:ea typeface="+mn-ea"/>
                          <a:cs typeface="+mn-cs"/>
                        </a:rPr>
                        <a:t>Data platforms are currently being interfaced. Furniture has been delivered and the MEC plans to launch TMC in transport month. </a:t>
                      </a:r>
                      <a:endParaRPr lang="en-US" sz="1800" b="0" kern="1200" dirty="0">
                        <a:solidFill>
                          <a:schemeClr val="dk1"/>
                        </a:solidFill>
                        <a:effectLst/>
                        <a:latin typeface="+mn-lt"/>
                        <a:ea typeface="+mn-ea"/>
                        <a:cs typeface="+mn-cs"/>
                      </a:endParaRPr>
                    </a:p>
                  </a:txBody>
                  <a:tcPr marL="25721" marR="25721" marT="0" marB="0"/>
                </a:tc>
                <a:extLst>
                  <a:ext uri="{0D108BD9-81ED-4DB2-BD59-A6C34878D82A}">
                    <a16:rowId xmlns:a16="http://schemas.microsoft.com/office/drawing/2014/main" val="1439623461"/>
                  </a:ext>
                </a:extLst>
              </a:tr>
            </a:tbl>
          </a:graphicData>
        </a:graphic>
      </p:graphicFrame>
      <p:sp>
        <p:nvSpPr>
          <p:cNvPr id="5" name="TextBox 4">
            <a:extLst>
              <a:ext uri="{FF2B5EF4-FFF2-40B4-BE49-F238E27FC236}">
                <a16:creationId xmlns:a16="http://schemas.microsoft.com/office/drawing/2014/main" id="{D4C60F02-1475-4969-A42A-F1A3E11C4270}"/>
              </a:ext>
            </a:extLst>
          </p:cNvPr>
          <p:cNvSpPr txBox="1"/>
          <p:nvPr/>
        </p:nvSpPr>
        <p:spPr>
          <a:xfrm>
            <a:off x="11630568" y="6349715"/>
            <a:ext cx="612654" cy="369332"/>
          </a:xfrm>
          <a:prstGeom prst="rect">
            <a:avLst/>
          </a:prstGeom>
          <a:noFill/>
        </p:spPr>
        <p:txBody>
          <a:bodyPr wrap="square" rtlCol="0">
            <a:spAutoFit/>
          </a:bodyPr>
          <a:lstStyle/>
          <a:p>
            <a:r>
              <a:rPr lang="en-US" dirty="0"/>
              <a:t>40</a:t>
            </a:r>
          </a:p>
        </p:txBody>
      </p:sp>
    </p:spTree>
    <p:extLst>
      <p:ext uri="{BB962C8B-B14F-4D97-AF65-F5344CB8AC3E}">
        <p14:creationId xmlns:p14="http://schemas.microsoft.com/office/powerpoint/2010/main" val="401373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sz="2800" dirty="0"/>
              <a:t>Response to Quarter 4 Questions </a:t>
            </a:r>
          </a:p>
        </p:txBody>
      </p:sp>
      <p:sp>
        <p:nvSpPr>
          <p:cNvPr id="19" name="Content Placeholder 18">
            <a:extLst>
              <a:ext uri="{FF2B5EF4-FFF2-40B4-BE49-F238E27FC236}">
                <a16:creationId xmlns:a16="http://schemas.microsoft.com/office/drawing/2014/main" id="{4AE083C9-A0C1-4812-86BE-29CE43BB6235}"/>
              </a:ext>
            </a:extLst>
          </p:cNvPr>
          <p:cNvSpPr>
            <a:spLocks noGrp="1"/>
          </p:cNvSpPr>
          <p:nvPr>
            <p:ph idx="1"/>
          </p:nvPr>
        </p:nvSpPr>
        <p:spPr>
          <a:xfrm>
            <a:off x="1334529" y="1569308"/>
            <a:ext cx="10582487" cy="4607655"/>
          </a:xfrm>
        </p:spPr>
        <p:txBody>
          <a:bodyPr>
            <a:normAutofit lnSpcReduction="10000"/>
          </a:bodyPr>
          <a:lstStyle/>
          <a:p>
            <a:pPr marL="0" marR="0" lvl="0" indent="0" algn="just">
              <a:spcBef>
                <a:spcPts val="0"/>
              </a:spcBef>
              <a:spcAft>
                <a:spcPts val="0"/>
              </a:spcAft>
              <a:buNone/>
            </a:pPr>
            <a:endParaRPr lang="en-ZA" sz="1800" b="1" dirty="0">
              <a:effectLst/>
              <a:latin typeface="Arial" panose="020B0604020202020204" pitchFamily="34" charset="0"/>
              <a:ea typeface="Times New Roman" panose="02020603050405020304" pitchFamily="18" charset="0"/>
              <a:cs typeface="Arial" panose="020B0604020202020204" pitchFamily="34" charset="0"/>
            </a:endParaRPr>
          </a:p>
          <a:p>
            <a:pPr marL="111125" indent="0" algn="just">
              <a:spcBef>
                <a:spcPts val="0"/>
              </a:spcBef>
              <a:buNone/>
            </a:pPr>
            <a:r>
              <a:rPr lang="en-ZA" sz="2000" b="1" dirty="0">
                <a:effectLst/>
                <a:latin typeface="Arial" panose="020B0604020202020204" pitchFamily="34" charset="0"/>
                <a:ea typeface="Times New Roman" panose="02020603050405020304" pitchFamily="18" charset="0"/>
              </a:rPr>
              <a:t>The Department should go back to the drawing board and develop a legally sound plan to ensure that new bus contracts are appointed in due course as the current bus service and conditions that the commuters are subjected to is appalling</a:t>
            </a:r>
          </a:p>
          <a:p>
            <a:pPr marL="228600" marR="0" algn="just">
              <a:spcBef>
                <a:spcPts val="0"/>
              </a:spcBef>
              <a:spcAft>
                <a:spcPts val="0"/>
              </a:spcAft>
            </a:pP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520700" algn="just">
              <a:lnSpc>
                <a:spcPct val="110000"/>
              </a:lnSpc>
            </a:pPr>
            <a:r>
              <a:rPr lang="en-US" sz="2000" dirty="0"/>
              <a:t>The Department is exploring alternative legal ways of ensuring the continued provision of subsidized bus services beyond 31st March 2023 which entails the following:</a:t>
            </a:r>
          </a:p>
          <a:p>
            <a:pPr marL="1028700" indent="-227013" algn="just">
              <a:tabLst>
                <a:tab pos="1028700" algn="l"/>
              </a:tabLst>
            </a:pPr>
            <a:r>
              <a:rPr lang="en-US" sz="2000" dirty="0"/>
              <a:t>Confirmation of scope for engagement with the provincial subsidized bus service stakeholders.</a:t>
            </a:r>
          </a:p>
          <a:p>
            <a:pPr marL="1028700" indent="-227013" algn="just">
              <a:tabLst>
                <a:tab pos="1028700" algn="l"/>
              </a:tabLst>
            </a:pPr>
            <a:r>
              <a:rPr lang="en-US" sz="2000" dirty="0"/>
              <a:t>Consideration of applicable sections of legislation to be applied in the engagements.</a:t>
            </a:r>
          </a:p>
          <a:p>
            <a:pPr marL="1028700" lvl="2" indent="-227013" algn="just">
              <a:tabLst>
                <a:tab pos="1028700" algn="l"/>
              </a:tabLst>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Deciding on whether to amend current contracts and draw completely new ones.</a:t>
            </a:r>
          </a:p>
          <a:p>
            <a:pPr marL="1028700" lvl="2" indent="-227013" algn="just">
              <a:tabLst>
                <a:tab pos="1028700" algn="l"/>
              </a:tabLst>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Rationalisation of network size to fit the allocated Public Transport Operations Grant (PTOG) and equitable share.</a:t>
            </a:r>
          </a:p>
          <a:p>
            <a:pPr marL="1028700" lvl="2" indent="-227013" algn="just">
              <a:tabLst>
                <a:tab pos="1028700" algn="l"/>
              </a:tabLst>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Determination of the net operating costs to arrive at the acceptable rate.</a:t>
            </a:r>
          </a:p>
          <a:p>
            <a:pPr algn="just"/>
            <a:endParaRPr lang="en-US" sz="1800" dirty="0">
              <a:highlight>
                <a:srgbClr val="FFFF00"/>
              </a:highlight>
            </a:endParaRPr>
          </a:p>
        </p:txBody>
      </p:sp>
      <p:sp>
        <p:nvSpPr>
          <p:cNvPr id="4" name="TextBox 3">
            <a:extLst>
              <a:ext uri="{FF2B5EF4-FFF2-40B4-BE49-F238E27FC236}">
                <a16:creationId xmlns:a16="http://schemas.microsoft.com/office/drawing/2014/main" id="{7FA643AB-C37C-4680-A16F-F811461AF1A4}"/>
              </a:ext>
            </a:extLst>
          </p:cNvPr>
          <p:cNvSpPr txBox="1"/>
          <p:nvPr/>
        </p:nvSpPr>
        <p:spPr>
          <a:xfrm>
            <a:off x="11087100" y="6180881"/>
            <a:ext cx="638054" cy="369332"/>
          </a:xfrm>
          <a:prstGeom prst="rect">
            <a:avLst/>
          </a:prstGeom>
          <a:noFill/>
        </p:spPr>
        <p:txBody>
          <a:bodyPr wrap="square" rtlCol="0">
            <a:spAutoFit/>
          </a:bodyPr>
          <a:lstStyle/>
          <a:p>
            <a:r>
              <a:rPr lang="en-US" dirty="0"/>
              <a:t>41</a:t>
            </a:r>
          </a:p>
        </p:txBody>
      </p:sp>
    </p:spTree>
    <p:extLst>
      <p:ext uri="{BB962C8B-B14F-4D97-AF65-F5344CB8AC3E}">
        <p14:creationId xmlns:p14="http://schemas.microsoft.com/office/powerpoint/2010/main" val="2203145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sz="2800" dirty="0"/>
              <a:t>Response to Quarter 4 Questions </a:t>
            </a:r>
          </a:p>
        </p:txBody>
      </p:sp>
      <p:sp>
        <p:nvSpPr>
          <p:cNvPr id="19" name="Content Placeholder 18">
            <a:extLst>
              <a:ext uri="{FF2B5EF4-FFF2-40B4-BE49-F238E27FC236}">
                <a16:creationId xmlns:a16="http://schemas.microsoft.com/office/drawing/2014/main" id="{4AE083C9-A0C1-4812-86BE-29CE43BB6235}"/>
              </a:ext>
            </a:extLst>
          </p:cNvPr>
          <p:cNvSpPr>
            <a:spLocks noGrp="1"/>
          </p:cNvSpPr>
          <p:nvPr>
            <p:ph idx="1"/>
          </p:nvPr>
        </p:nvSpPr>
        <p:spPr>
          <a:xfrm>
            <a:off x="1334529" y="1825625"/>
            <a:ext cx="10582487" cy="4351338"/>
          </a:xfrm>
        </p:spPr>
        <p:txBody>
          <a:bodyPr/>
          <a:lstStyle/>
          <a:p>
            <a:pPr marL="0" indent="0" algn="just">
              <a:lnSpc>
                <a:spcPct val="100000"/>
              </a:lnSpc>
              <a:spcBef>
                <a:spcPts val="0"/>
              </a:spcBef>
              <a:buNone/>
            </a:pPr>
            <a:r>
              <a:rPr lang="en-US" sz="2000" b="1" dirty="0">
                <a:effectLst/>
                <a:latin typeface="Arial" panose="020B0604020202020204" pitchFamily="34" charset="0"/>
                <a:ea typeface="Times New Roman" panose="02020603050405020304" pitchFamily="18" charset="0"/>
              </a:rPr>
              <a:t>The Department should update the Committee on the outstanding electronic monitoring of subsidised buses</a:t>
            </a:r>
            <a:endParaRPr lang="en-ZA" sz="2000" b="1" dirty="0">
              <a:effectLst/>
              <a:latin typeface="Arial" panose="020B0604020202020204" pitchFamily="34" charset="0"/>
              <a:ea typeface="Times New Roman" panose="02020603050405020304" pitchFamily="18" charset="0"/>
            </a:endParaRPr>
          </a:p>
          <a:p>
            <a:pPr marL="0" marR="0" indent="0" algn="just">
              <a:lnSpc>
                <a:spcPct val="100000"/>
              </a:lnSpc>
              <a:spcBef>
                <a:spcPts val="0"/>
              </a:spcBef>
              <a:spcAft>
                <a:spcPts val="0"/>
              </a:spcAft>
              <a:buNone/>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406400" indent="-292100" algn="just">
              <a:lnSpc>
                <a:spcPct val="100000"/>
              </a:lnSpc>
            </a:pPr>
            <a:r>
              <a:rPr lang="en-US" sz="2000" dirty="0"/>
              <a:t>The department is currently monitoring </a:t>
            </a:r>
            <a:r>
              <a:rPr lang="en-US" sz="2000" dirty="0" err="1"/>
              <a:t>subsidised</a:t>
            </a:r>
            <a:r>
              <a:rPr lang="en-US" sz="2000" dirty="0"/>
              <a:t> busses in Joburg and Tshwane regions through the Supervisory Monitoring Firms (SMFs).</a:t>
            </a:r>
          </a:p>
          <a:p>
            <a:pPr marL="406400" indent="-292100" algn="just">
              <a:lnSpc>
                <a:spcPct val="100000"/>
              </a:lnSpc>
            </a:pPr>
            <a:r>
              <a:rPr lang="en-US" sz="2000" dirty="0"/>
              <a:t>In respect of Ekurhuleni and Sedibeng, tender specifications for the appointment of SMFs for those regions have been completed and approved by the Bid Adjudication Committee.</a:t>
            </a:r>
          </a:p>
          <a:p>
            <a:pPr marL="406400" indent="-292100" algn="just">
              <a:lnSpc>
                <a:spcPct val="100000"/>
              </a:lnSpc>
            </a:pPr>
            <a:r>
              <a:rPr lang="en-US" sz="2000" dirty="0"/>
              <a:t>The tender was initially put on hold as a result of the Afriforum court judgement.</a:t>
            </a:r>
          </a:p>
          <a:p>
            <a:pPr marL="406400" indent="-292100" algn="just">
              <a:lnSpc>
                <a:spcPct val="100000"/>
              </a:lnSpc>
            </a:pPr>
            <a:r>
              <a:rPr lang="en-US" sz="2000" dirty="0"/>
              <a:t>The tender will now be advertised in June 2022 since the department has been exempted by National Treasury.</a:t>
            </a:r>
          </a:p>
          <a:p>
            <a:pPr marL="0" indent="0">
              <a:buNone/>
            </a:pPr>
            <a:endParaRPr lang="en-US" sz="1800" dirty="0">
              <a:highlight>
                <a:srgbClr val="FFFF00"/>
              </a:highlight>
            </a:endParaRPr>
          </a:p>
        </p:txBody>
      </p:sp>
      <p:sp>
        <p:nvSpPr>
          <p:cNvPr id="4" name="TextBox 3">
            <a:extLst>
              <a:ext uri="{FF2B5EF4-FFF2-40B4-BE49-F238E27FC236}">
                <a16:creationId xmlns:a16="http://schemas.microsoft.com/office/drawing/2014/main" id="{5CCCD1F9-E34C-49EB-A010-0902E0DABC51}"/>
              </a:ext>
            </a:extLst>
          </p:cNvPr>
          <p:cNvSpPr txBox="1"/>
          <p:nvPr/>
        </p:nvSpPr>
        <p:spPr>
          <a:xfrm>
            <a:off x="11604746" y="6365547"/>
            <a:ext cx="587254" cy="369332"/>
          </a:xfrm>
          <a:prstGeom prst="rect">
            <a:avLst/>
          </a:prstGeom>
          <a:noFill/>
        </p:spPr>
        <p:txBody>
          <a:bodyPr wrap="square" rtlCol="0">
            <a:spAutoFit/>
          </a:bodyPr>
          <a:lstStyle/>
          <a:p>
            <a:r>
              <a:rPr lang="en-US" dirty="0"/>
              <a:t>42</a:t>
            </a:r>
          </a:p>
        </p:txBody>
      </p:sp>
    </p:spTree>
    <p:extLst>
      <p:ext uri="{BB962C8B-B14F-4D97-AF65-F5344CB8AC3E}">
        <p14:creationId xmlns:p14="http://schemas.microsoft.com/office/powerpoint/2010/main" val="2558011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sz="2800" dirty="0"/>
              <a:t>Response to Quarter 4 Questions </a:t>
            </a:r>
          </a:p>
        </p:txBody>
      </p:sp>
      <p:sp>
        <p:nvSpPr>
          <p:cNvPr id="19" name="Content Placeholder 18">
            <a:extLst>
              <a:ext uri="{FF2B5EF4-FFF2-40B4-BE49-F238E27FC236}">
                <a16:creationId xmlns:a16="http://schemas.microsoft.com/office/drawing/2014/main" id="{4AE083C9-A0C1-4812-86BE-29CE43BB6235}"/>
              </a:ext>
            </a:extLst>
          </p:cNvPr>
          <p:cNvSpPr>
            <a:spLocks noGrp="1"/>
          </p:cNvSpPr>
          <p:nvPr>
            <p:ph idx="1"/>
          </p:nvPr>
        </p:nvSpPr>
        <p:spPr>
          <a:xfrm>
            <a:off x="1334529" y="1569308"/>
            <a:ext cx="10582487" cy="4607655"/>
          </a:xfrm>
        </p:spPr>
        <p:txBody>
          <a:bodyPr/>
          <a:lstStyle/>
          <a:p>
            <a:pPr marL="0" marR="0" lvl="0" indent="0" algn="just">
              <a:spcBef>
                <a:spcPts val="0"/>
              </a:spcBef>
              <a:spcAft>
                <a:spcPts val="0"/>
              </a:spcAft>
              <a:buNone/>
            </a:pPr>
            <a:endParaRPr lang="en-ZA" sz="1800" b="1" dirty="0">
              <a:effectLst/>
              <a:latin typeface="Arial" panose="020B0604020202020204" pitchFamily="34" charset="0"/>
              <a:ea typeface="Times New Roman" panose="02020603050405020304" pitchFamily="18" charset="0"/>
              <a:cs typeface="Arial" panose="020B0604020202020204" pitchFamily="34" charset="0"/>
            </a:endParaRPr>
          </a:p>
          <a:p>
            <a:pPr marL="111125" indent="0" algn="just">
              <a:spcBef>
                <a:spcPts val="0"/>
              </a:spcBef>
              <a:buNone/>
            </a:pPr>
            <a:r>
              <a:rPr lang="en-ZA" b="1" dirty="0">
                <a:effectLst/>
                <a:latin typeface="Arial" panose="020B0604020202020204" pitchFamily="34" charset="0"/>
                <a:ea typeface="Times New Roman" panose="02020603050405020304" pitchFamily="18" charset="0"/>
              </a:rPr>
              <a:t>The Committee should brief the Committee on the departmental revenue maximisation strategies utilised in DLTCs</a:t>
            </a:r>
          </a:p>
          <a:p>
            <a:pPr marL="571500" marR="0" indent="-571500" algn="just">
              <a:spcBef>
                <a:spcPts val="0"/>
              </a:spcBef>
              <a:spcAft>
                <a:spcPts val="0"/>
              </a:spcAft>
              <a:buNone/>
            </a:pP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CCCD1F9-E34C-49EB-A010-0902E0DABC51}"/>
              </a:ext>
            </a:extLst>
          </p:cNvPr>
          <p:cNvSpPr txBox="1"/>
          <p:nvPr/>
        </p:nvSpPr>
        <p:spPr>
          <a:xfrm>
            <a:off x="11604746" y="6365547"/>
            <a:ext cx="587254" cy="369332"/>
          </a:xfrm>
          <a:prstGeom prst="rect">
            <a:avLst/>
          </a:prstGeom>
          <a:noFill/>
        </p:spPr>
        <p:txBody>
          <a:bodyPr wrap="square" rtlCol="0">
            <a:spAutoFit/>
          </a:bodyPr>
          <a:lstStyle/>
          <a:p>
            <a:r>
              <a:rPr lang="en-US" dirty="0"/>
              <a:t>43</a:t>
            </a:r>
          </a:p>
        </p:txBody>
      </p:sp>
    </p:spTree>
    <p:extLst>
      <p:ext uri="{BB962C8B-B14F-4D97-AF65-F5344CB8AC3E}">
        <p14:creationId xmlns:p14="http://schemas.microsoft.com/office/powerpoint/2010/main" val="252572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8982076" y="1219201"/>
            <a:ext cx="1546225" cy="4449763"/>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 name="Rectangle 3"/>
          <p:cNvSpPr>
            <a:spLocks noChangeArrowheads="1"/>
          </p:cNvSpPr>
          <p:nvPr/>
        </p:nvSpPr>
        <p:spPr bwMode="auto">
          <a:xfrm>
            <a:off x="8982076" y="1219200"/>
            <a:ext cx="1546225" cy="477838"/>
          </a:xfrm>
          <a:prstGeom prst="rect">
            <a:avLst/>
          </a:prstGeom>
          <a:solidFill>
            <a:srgbClr val="003399"/>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Expected Outputs</a:t>
            </a:r>
            <a:endParaRPr kumimoji="0" lang="en-GB"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7" name="Rectangle 5"/>
          <p:cNvSpPr>
            <a:spLocks noChangeArrowheads="1"/>
          </p:cNvSpPr>
          <p:nvPr/>
        </p:nvSpPr>
        <p:spPr bwMode="auto">
          <a:xfrm>
            <a:off x="4338638" y="3017838"/>
            <a:ext cx="3446462" cy="1231309"/>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8" name="Text Box 6"/>
          <p:cNvSpPr txBox="1">
            <a:spLocks noChangeArrowheads="1"/>
          </p:cNvSpPr>
          <p:nvPr/>
        </p:nvSpPr>
        <p:spPr bwMode="auto">
          <a:xfrm>
            <a:off x="4353879" y="3322639"/>
            <a:ext cx="34312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1600" indent="-101600"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101600" marR="0" lvl="0" indent="-10160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KaiTi" panose="02010609060101010101" pitchFamily="49" charset="-122"/>
                <a:cs typeface="Arial" panose="020B0604020202020204" pitchFamily="34" charset="0"/>
              </a:rPr>
              <a:t>Online licensing</a:t>
            </a:r>
          </a:p>
          <a:p>
            <a:pPr marL="101600" marR="0" lvl="0" indent="-10160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KaiTi" panose="02010609060101010101" pitchFamily="49" charset="-122"/>
                <a:cs typeface="Arial" panose="020B0604020202020204" pitchFamily="34" charset="0"/>
              </a:rPr>
              <a:t>SAPO (less agency fees)</a:t>
            </a:r>
          </a:p>
          <a:p>
            <a:pPr marL="101600" marR="0" lvl="0" indent="-10160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KaiTi" panose="02010609060101010101" pitchFamily="49" charset="-122"/>
                <a:cs typeface="Arial" panose="020B0604020202020204" pitchFamily="34" charset="0"/>
              </a:rPr>
              <a:t>Annual tariff reviews (comparisons ).</a:t>
            </a:r>
          </a:p>
          <a:p>
            <a:pPr marL="101600" marR="0" lvl="0" indent="-10160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KaiTi" panose="02010609060101010101" pitchFamily="49" charset="-122"/>
                <a:cs typeface="Arial" panose="020B0604020202020204" pitchFamily="34" charset="0"/>
              </a:rPr>
              <a:t>Reconciliations</a:t>
            </a:r>
          </a:p>
        </p:txBody>
      </p:sp>
      <p:sp>
        <p:nvSpPr>
          <p:cNvPr id="9" name="Rectangle 7"/>
          <p:cNvSpPr>
            <a:spLocks noChangeArrowheads="1"/>
          </p:cNvSpPr>
          <p:nvPr/>
        </p:nvSpPr>
        <p:spPr bwMode="auto">
          <a:xfrm>
            <a:off x="4338638" y="3017838"/>
            <a:ext cx="3446462" cy="304800"/>
          </a:xfrm>
          <a:prstGeom prst="rect">
            <a:avLst/>
          </a:prstGeom>
          <a:solidFill>
            <a:srgbClr val="003399"/>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Cost Minimisation &amp; Rev Maximisation</a:t>
            </a:r>
            <a:endParaRPr kumimoji="0" lang="en-GB"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0" name="Rectangle 8"/>
          <p:cNvSpPr>
            <a:spLocks noChangeArrowheads="1"/>
          </p:cNvSpPr>
          <p:nvPr/>
        </p:nvSpPr>
        <p:spPr bwMode="auto">
          <a:xfrm>
            <a:off x="4368717" y="1461295"/>
            <a:ext cx="3468249" cy="346499"/>
          </a:xfrm>
          <a:prstGeom prst="rect">
            <a:avLst/>
          </a:prstGeom>
          <a:solidFill>
            <a:srgbClr val="003399"/>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Stakeholder Inclusion</a:t>
            </a:r>
            <a:endParaRPr kumimoji="0" lang="en-GB"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3" name="Rectangle 11"/>
          <p:cNvSpPr>
            <a:spLocks noChangeArrowheads="1"/>
          </p:cNvSpPr>
          <p:nvPr/>
        </p:nvSpPr>
        <p:spPr bwMode="auto">
          <a:xfrm>
            <a:off x="4353879" y="1801814"/>
            <a:ext cx="3483086" cy="911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5" name="Text Box 13"/>
          <p:cNvSpPr txBox="1">
            <a:spLocks noChangeArrowheads="1"/>
          </p:cNvSpPr>
          <p:nvPr/>
        </p:nvSpPr>
        <p:spPr bwMode="auto">
          <a:xfrm>
            <a:off x="4353880" y="1828801"/>
            <a:ext cx="34312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1600" indent="-101600"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101600" marR="0" lvl="0" indent="-101600" algn="l" defTabSz="914400" rtl="0" eaLnBrk="0" fontAlgn="auto" latinLnBrk="0" hangingPunct="0">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Including stakeholders such as Metro Police, SAPS, Community Safety etc. </a:t>
            </a:r>
          </a:p>
        </p:txBody>
      </p:sp>
      <p:sp>
        <p:nvSpPr>
          <p:cNvPr id="24" name="Rectangle 22"/>
          <p:cNvSpPr>
            <a:spLocks noChangeArrowheads="1"/>
          </p:cNvSpPr>
          <p:nvPr/>
        </p:nvSpPr>
        <p:spPr bwMode="auto">
          <a:xfrm>
            <a:off x="4297907" y="4929981"/>
            <a:ext cx="3539058" cy="124004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5" name="Text Box 23"/>
          <p:cNvSpPr txBox="1">
            <a:spLocks noChangeArrowheads="1"/>
          </p:cNvSpPr>
          <p:nvPr/>
        </p:nvSpPr>
        <p:spPr bwMode="auto">
          <a:xfrm>
            <a:off x="4303804" y="4953001"/>
            <a:ext cx="35520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1600" indent="-101600"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101600" marR="0" lvl="0" indent="-10160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use of technologies which allows for:</a:t>
            </a:r>
          </a:p>
          <a:p>
            <a:pPr marL="101600" marR="0" lvl="0" indent="-10160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Automation of revenue management processes (i.e. invoicing, allocations, statement &amp; reporting)</a:t>
            </a:r>
          </a:p>
        </p:txBody>
      </p:sp>
      <p:sp>
        <p:nvSpPr>
          <p:cNvPr id="26" name="Rectangle 24"/>
          <p:cNvSpPr>
            <a:spLocks noChangeArrowheads="1"/>
          </p:cNvSpPr>
          <p:nvPr/>
        </p:nvSpPr>
        <p:spPr bwMode="auto">
          <a:xfrm>
            <a:off x="4286648" y="4553947"/>
            <a:ext cx="3552030" cy="350838"/>
          </a:xfrm>
          <a:prstGeom prst="rect">
            <a:avLst/>
          </a:prstGeom>
          <a:solidFill>
            <a:srgbClr val="003399"/>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Efficient Revenue Collection</a:t>
            </a:r>
            <a:endParaRPr kumimoji="0" lang="en-GB"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7" name="Rectangle 25"/>
          <p:cNvSpPr>
            <a:spLocks noChangeArrowheads="1"/>
          </p:cNvSpPr>
          <p:nvPr/>
        </p:nvSpPr>
        <p:spPr bwMode="auto">
          <a:xfrm>
            <a:off x="4338639" y="381000"/>
            <a:ext cx="3375025" cy="7620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8" name="Rectangle 26"/>
          <p:cNvSpPr>
            <a:spLocks noChangeArrowheads="1"/>
          </p:cNvSpPr>
          <p:nvPr/>
        </p:nvSpPr>
        <p:spPr bwMode="auto">
          <a:xfrm>
            <a:off x="4338639" y="200026"/>
            <a:ext cx="3375025" cy="485775"/>
          </a:xfrm>
          <a:prstGeom prst="rect">
            <a:avLst/>
          </a:prstGeom>
          <a:solidFill>
            <a:srgbClr val="003399"/>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eNatis Control Environment</a:t>
            </a:r>
            <a:endParaRPr kumimoji="0" lang="en-GB"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9" name="Text Box 27"/>
          <p:cNvSpPr txBox="1">
            <a:spLocks noChangeArrowheads="1"/>
          </p:cNvSpPr>
          <p:nvPr/>
        </p:nvSpPr>
        <p:spPr bwMode="auto">
          <a:xfrm>
            <a:off x="4338639" y="655639"/>
            <a:ext cx="3375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1600" indent="-101600"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101600" marR="0" lvl="0" indent="-101600" algn="l" defTabSz="9144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Audits of certain transactions that removes fees in the eNatis (e.g. Illegal dumping, C94)</a:t>
            </a:r>
          </a:p>
        </p:txBody>
      </p:sp>
      <p:sp>
        <p:nvSpPr>
          <p:cNvPr id="30" name="Rectangle 28"/>
          <p:cNvSpPr>
            <a:spLocks noChangeArrowheads="1"/>
          </p:cNvSpPr>
          <p:nvPr/>
        </p:nvSpPr>
        <p:spPr bwMode="auto">
          <a:xfrm>
            <a:off x="1593850" y="1219200"/>
            <a:ext cx="1549400" cy="44958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1" name="Text Box 29"/>
          <p:cNvSpPr txBox="1">
            <a:spLocks noChangeArrowheads="1"/>
          </p:cNvSpPr>
          <p:nvPr/>
        </p:nvSpPr>
        <p:spPr bwMode="auto">
          <a:xfrm>
            <a:off x="1595438" y="1801813"/>
            <a:ext cx="161766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1600" indent="-101600"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101600" marR="0" lvl="0" indent="-10160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eNatis Data Cleanup</a:t>
            </a:r>
          </a:p>
          <a:p>
            <a:pPr marL="101600" marR="0" lvl="0" indent="-10160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Inclusion of the various stakeholders.</a:t>
            </a:r>
          </a:p>
          <a:p>
            <a:pPr marL="101600" marR="0" lvl="0" indent="-10160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Cost Minimisation with fee comparisons and reviews</a:t>
            </a:r>
          </a:p>
          <a:p>
            <a:pPr marL="101600" marR="0" lvl="0" indent="-10160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Efficient Revenue Collection</a:t>
            </a:r>
          </a:p>
          <a:p>
            <a:pPr marL="101600" marR="0" lvl="0" indent="-10160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Open borders to improve competition</a:t>
            </a:r>
          </a:p>
        </p:txBody>
      </p:sp>
      <p:sp>
        <p:nvSpPr>
          <p:cNvPr id="32" name="Rectangle 30"/>
          <p:cNvSpPr>
            <a:spLocks noChangeArrowheads="1"/>
          </p:cNvSpPr>
          <p:nvPr/>
        </p:nvSpPr>
        <p:spPr bwMode="auto">
          <a:xfrm>
            <a:off x="1593850" y="1219200"/>
            <a:ext cx="1549400" cy="484188"/>
          </a:xfrm>
          <a:prstGeom prst="rect">
            <a:avLst/>
          </a:prstGeom>
          <a:solidFill>
            <a:srgbClr val="003399"/>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Strategy</a:t>
            </a:r>
            <a:endParaRPr kumimoji="0" lang="en-GB"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3" name="Text Box 31"/>
          <p:cNvSpPr txBox="1">
            <a:spLocks noChangeArrowheads="1"/>
          </p:cNvSpPr>
          <p:nvPr/>
        </p:nvSpPr>
        <p:spPr bwMode="auto">
          <a:xfrm>
            <a:off x="9050339" y="1828800"/>
            <a:ext cx="14763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1600" indent="-101600"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101600" marR="0" lvl="0" indent="-101600" algn="just"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Revenue growth</a:t>
            </a:r>
          </a:p>
          <a:p>
            <a:pPr marL="0" marR="0" lvl="0" indent="0" algn="just" defTabSz="914400" rtl="0" eaLnBrk="0" fontAlgn="auto" latinLnBrk="0" hangingPunct="0">
              <a:lnSpc>
                <a:spcPct val="100000"/>
              </a:lnSpc>
              <a:spcBef>
                <a:spcPct val="0"/>
              </a:spcBef>
              <a:spcAft>
                <a:spcPts val="0"/>
              </a:spcAft>
              <a:buClrTx/>
              <a:buSzTx/>
              <a:buFont typeface="Wingdings" pitchFamily="2" charset="2"/>
              <a:buNone/>
              <a:tabLst/>
              <a:defRPr/>
            </a:pPr>
            <a:endPar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101600" marR="0" lvl="0" indent="-101600" algn="just"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Revenue accountability</a:t>
            </a:r>
            <a:endParaRPr kumimoji="0" lang="en-US" altLang="en-US" sz="1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101600" marR="0" lvl="0" indent="-101600" algn="just"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endPar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101600" marR="0" lvl="0" indent="-101600" algn="just"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Improved governance (financial)</a:t>
            </a:r>
          </a:p>
          <a:p>
            <a:pPr marL="0" marR="0" lvl="0" indent="0" algn="just" defTabSz="914400" rtl="0" eaLnBrk="0" fontAlgn="auto" latinLnBrk="0" hangingPunct="0">
              <a:lnSpc>
                <a:spcPct val="100000"/>
              </a:lnSpc>
              <a:spcBef>
                <a:spcPct val="0"/>
              </a:spcBef>
              <a:spcAft>
                <a:spcPts val="0"/>
              </a:spcAft>
              <a:buClrTx/>
              <a:buSzTx/>
              <a:buFont typeface="Wingdings" pitchFamily="2" charset="2"/>
              <a:buNone/>
              <a:tabLst/>
              <a:defRPr/>
            </a:pPr>
            <a:endPar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101600" marR="0" lvl="0" indent="-101600" algn="just"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Elimination of the  audit queries.</a:t>
            </a:r>
          </a:p>
          <a:p>
            <a:pPr marL="0" marR="0" lvl="0" indent="0" algn="just" defTabSz="914400" rtl="0" eaLnBrk="0" fontAlgn="auto" latinLnBrk="0" hangingPunct="0">
              <a:lnSpc>
                <a:spcPct val="100000"/>
              </a:lnSpc>
              <a:spcBef>
                <a:spcPct val="0"/>
              </a:spcBef>
              <a:spcAft>
                <a:spcPts val="0"/>
              </a:spcAft>
              <a:buClrTx/>
              <a:buSzTx/>
              <a:buFont typeface="Wingdings" pitchFamily="2" charset="2"/>
              <a:buNone/>
              <a:tabLst/>
              <a:defRPr/>
            </a:pPr>
            <a:endParaRPr kumimoji="0" lang="en-US" alt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cxnSp>
        <p:nvCxnSpPr>
          <p:cNvPr id="34" name="AutoShape 32"/>
          <p:cNvCxnSpPr>
            <a:cxnSpLocks noChangeShapeType="1"/>
            <a:stCxn id="28" idx="1"/>
            <a:endCxn id="32" idx="0"/>
          </p:cNvCxnSpPr>
          <p:nvPr/>
        </p:nvCxnSpPr>
        <p:spPr bwMode="auto">
          <a:xfrm rot="10800000" flipV="1">
            <a:off x="2368550" y="442913"/>
            <a:ext cx="1970088" cy="776287"/>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35" name="AutoShape 33"/>
          <p:cNvCxnSpPr>
            <a:cxnSpLocks noChangeShapeType="1"/>
            <a:stCxn id="28" idx="3"/>
            <a:endCxn id="5" idx="0"/>
          </p:cNvCxnSpPr>
          <p:nvPr/>
        </p:nvCxnSpPr>
        <p:spPr bwMode="auto">
          <a:xfrm>
            <a:off x="7713664" y="442914"/>
            <a:ext cx="2041525" cy="776287"/>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39" name="Line 37"/>
          <p:cNvSpPr>
            <a:spLocks noChangeShapeType="1"/>
          </p:cNvSpPr>
          <p:nvPr/>
        </p:nvSpPr>
        <p:spPr bwMode="auto">
          <a:xfrm>
            <a:off x="7785101" y="3429000"/>
            <a:ext cx="11969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40" name="Line 38"/>
          <p:cNvSpPr>
            <a:spLocks noChangeShapeType="1"/>
          </p:cNvSpPr>
          <p:nvPr/>
        </p:nvSpPr>
        <p:spPr bwMode="auto">
          <a:xfrm>
            <a:off x="3143250" y="3429000"/>
            <a:ext cx="1195388"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44" name="Line 42"/>
          <p:cNvSpPr>
            <a:spLocks noChangeShapeType="1"/>
          </p:cNvSpPr>
          <p:nvPr/>
        </p:nvSpPr>
        <p:spPr bwMode="auto">
          <a:xfrm>
            <a:off x="6050008" y="4249147"/>
            <a:ext cx="0" cy="304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45" name="Line 43"/>
          <p:cNvSpPr>
            <a:spLocks noChangeShapeType="1"/>
          </p:cNvSpPr>
          <p:nvPr/>
        </p:nvSpPr>
        <p:spPr bwMode="auto">
          <a:xfrm>
            <a:off x="6102840" y="2713038"/>
            <a:ext cx="0" cy="304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4" name="Text Box 52"/>
          <p:cNvSpPr txBox="1">
            <a:spLocks noChangeArrowheads="1"/>
          </p:cNvSpPr>
          <p:nvPr/>
        </p:nvSpPr>
        <p:spPr bwMode="auto">
          <a:xfrm>
            <a:off x="1799269" y="52979"/>
            <a:ext cx="23374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2800">
                <a:solidFill>
                  <a:srgbClr val="003399"/>
                </a:solidFill>
                <a:latin typeface="Lucida Sans" pitchFamily="34" charset="0"/>
              </a:defRPr>
            </a:lvl1pPr>
            <a:lvl2pPr marL="742950" indent="-285750" eaLnBrk="0" hangingPunct="0">
              <a:spcBef>
                <a:spcPct val="20000"/>
              </a:spcBef>
              <a:buClr>
                <a:srgbClr val="000099"/>
              </a:buClr>
              <a:buSzPct val="70000"/>
              <a:buChar char="•"/>
              <a:defRPr sz="2400">
                <a:solidFill>
                  <a:srgbClr val="006FB4"/>
                </a:solidFill>
                <a:latin typeface="Lucida Sans" pitchFamily="34" charset="0"/>
              </a:defRPr>
            </a:lvl2pPr>
            <a:lvl3pPr marL="1143000" indent="-228600" eaLnBrk="0" hangingPunct="0">
              <a:spcBef>
                <a:spcPct val="20000"/>
              </a:spcBef>
              <a:buClr>
                <a:schemeClr val="hlink"/>
              </a:buClr>
              <a:buSzPct val="70000"/>
              <a:buFont typeface="Wingdings" pitchFamily="2" charset="2"/>
              <a:buChar char="n"/>
              <a:defRPr sz="2400">
                <a:solidFill>
                  <a:srgbClr val="00548A"/>
                </a:solidFill>
                <a:latin typeface="Arial" charset="0"/>
              </a:defRPr>
            </a:lvl3pPr>
            <a:lvl4pPr marL="1600200" indent="-228600" eaLnBrk="0" hangingPunct="0">
              <a:spcBef>
                <a:spcPct val="20000"/>
              </a:spcBef>
              <a:buClr>
                <a:schemeClr val="folHlink"/>
              </a:buClr>
              <a:buSzPct val="70000"/>
              <a:buFont typeface="Wingdings" pitchFamily="2" charset="2"/>
              <a:buChar char="l"/>
              <a:defRPr sz="2000">
                <a:solidFill>
                  <a:srgbClr val="00548A"/>
                </a:solidFill>
                <a:latin typeface="Arial" charset="0"/>
              </a:defRPr>
            </a:lvl4pPr>
            <a:lvl5pPr marL="2057400" indent="-228600" eaLnBrk="0" hangingPunct="0">
              <a:spcBef>
                <a:spcPct val="20000"/>
              </a:spcBef>
              <a:buClr>
                <a:schemeClr val="hlink"/>
              </a:buClr>
              <a:buSzPct val="70000"/>
              <a:buFont typeface="Wingdings" pitchFamily="2" charset="2"/>
              <a:buChar char="n"/>
              <a:defRPr sz="2000">
                <a:solidFill>
                  <a:srgbClr val="00548A"/>
                </a:solidFill>
                <a:latin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rgbClr val="00548A"/>
                </a:solidFill>
                <a:latin typeface="Arial"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af-ZA" altLang="en-US" sz="12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Revenue Maximisation Matrix</a:t>
            </a:r>
          </a:p>
        </p:txBody>
      </p:sp>
      <p:sp>
        <p:nvSpPr>
          <p:cNvPr id="36" name="Line 37"/>
          <p:cNvSpPr>
            <a:spLocks noChangeShapeType="1"/>
          </p:cNvSpPr>
          <p:nvPr/>
        </p:nvSpPr>
        <p:spPr bwMode="auto">
          <a:xfrm>
            <a:off x="7836966" y="5157192"/>
            <a:ext cx="11969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7" name="Line 38"/>
          <p:cNvSpPr>
            <a:spLocks noChangeShapeType="1"/>
          </p:cNvSpPr>
          <p:nvPr/>
        </p:nvSpPr>
        <p:spPr bwMode="auto">
          <a:xfrm>
            <a:off x="3158491" y="5157192"/>
            <a:ext cx="1195388"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 name="Slide Number Placeholder 1"/>
          <p:cNvSpPr>
            <a:spLocks noGrp="1"/>
          </p:cNvSpPr>
          <p:nvPr>
            <p:ph type="sldNum" sz="quarter" idx="12"/>
          </p:nvPr>
        </p:nvSpPr>
        <p:spPr>
          <a:xfrm>
            <a:off x="11353799" y="6356350"/>
            <a:ext cx="49674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B0F91-171E-4D90-9623-5AEDA0982D5B}" type="slidenum">
              <a:rPr kumimoji="0" lang="en-ZA" sz="16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ZA"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8" name="Line 38"/>
          <p:cNvSpPr>
            <a:spLocks noChangeShapeType="1"/>
          </p:cNvSpPr>
          <p:nvPr/>
        </p:nvSpPr>
        <p:spPr bwMode="auto">
          <a:xfrm>
            <a:off x="3173328" y="2132856"/>
            <a:ext cx="1195388"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41" name="Line 37"/>
          <p:cNvSpPr>
            <a:spLocks noChangeShapeType="1"/>
          </p:cNvSpPr>
          <p:nvPr/>
        </p:nvSpPr>
        <p:spPr bwMode="auto">
          <a:xfrm>
            <a:off x="7836965" y="2146808"/>
            <a:ext cx="11969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42" name="Line 43"/>
          <p:cNvSpPr>
            <a:spLocks noChangeShapeType="1"/>
          </p:cNvSpPr>
          <p:nvPr/>
        </p:nvSpPr>
        <p:spPr bwMode="auto">
          <a:xfrm>
            <a:off x="6005086" y="1156494"/>
            <a:ext cx="0" cy="304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7477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C198-1DFC-4A04-B8B5-3CDDEFD0CD3E}"/>
              </a:ext>
            </a:extLst>
          </p:cNvPr>
          <p:cNvSpPr>
            <a:spLocks noGrp="1"/>
          </p:cNvSpPr>
          <p:nvPr>
            <p:ph type="title"/>
          </p:nvPr>
        </p:nvSpPr>
        <p:spPr>
          <a:xfrm>
            <a:off x="1334530" y="1087395"/>
            <a:ext cx="10585326" cy="474119"/>
          </a:xfrm>
        </p:spPr>
        <p:txBody>
          <a:bodyPr>
            <a:noAutofit/>
          </a:bodyPr>
          <a:lstStyle/>
          <a:p>
            <a:pPr algn="ctr"/>
            <a:r>
              <a:rPr lang="en-US" sz="2800" dirty="0">
                <a:solidFill>
                  <a:srgbClr val="FFFFFF"/>
                </a:solidFill>
                <a:latin typeface="+mn-lt"/>
              </a:rPr>
              <a:t>Revenue Maximisation</a:t>
            </a:r>
            <a:endParaRPr lang="en-ZA" dirty="0">
              <a:latin typeface="+mn-lt"/>
            </a:endParaRPr>
          </a:p>
        </p:txBody>
      </p:sp>
      <p:graphicFrame>
        <p:nvGraphicFramePr>
          <p:cNvPr id="5" name="Content Placeholder 4">
            <a:extLst>
              <a:ext uri="{FF2B5EF4-FFF2-40B4-BE49-F238E27FC236}">
                <a16:creationId xmlns:a16="http://schemas.microsoft.com/office/drawing/2014/main" id="{8269081D-8B4E-447C-9D3E-4533DD33A2FD}"/>
              </a:ext>
            </a:extLst>
          </p:cNvPr>
          <p:cNvGraphicFramePr>
            <a:graphicFrameLocks noGrp="1"/>
          </p:cNvGraphicFramePr>
          <p:nvPr>
            <p:ph idx="1"/>
            <p:extLst>
              <p:ext uri="{D42A27DB-BD31-4B8C-83A1-F6EECF244321}">
                <p14:modId xmlns:p14="http://schemas.microsoft.com/office/powerpoint/2010/main" val="1254507109"/>
              </p:ext>
            </p:extLst>
          </p:nvPr>
        </p:nvGraphicFramePr>
        <p:xfrm>
          <a:off x="1334530" y="1684110"/>
          <a:ext cx="10585326" cy="4974582"/>
        </p:xfrm>
        <a:graphic>
          <a:graphicData uri="http://schemas.openxmlformats.org/drawingml/2006/table">
            <a:tbl>
              <a:tblPr firstRow="1" firstCol="1" bandRow="1">
                <a:tableStyleId>{5C22544A-7EE6-4342-B048-85BDC9FD1C3A}</a:tableStyleId>
              </a:tblPr>
              <a:tblGrid>
                <a:gridCol w="2589770">
                  <a:extLst>
                    <a:ext uri="{9D8B030D-6E8A-4147-A177-3AD203B41FA5}">
                      <a16:colId xmlns:a16="http://schemas.microsoft.com/office/drawing/2014/main" val="1075693858"/>
                    </a:ext>
                  </a:extLst>
                </a:gridCol>
                <a:gridCol w="7995556">
                  <a:extLst>
                    <a:ext uri="{9D8B030D-6E8A-4147-A177-3AD203B41FA5}">
                      <a16:colId xmlns:a16="http://schemas.microsoft.com/office/drawing/2014/main" val="3725382164"/>
                    </a:ext>
                  </a:extLst>
                </a:gridCol>
              </a:tblGrid>
              <a:tr h="284681">
                <a:tc>
                  <a:txBody>
                    <a:bodyPr/>
                    <a:lstStyle/>
                    <a:p>
                      <a:pPr marL="0" marR="0" algn="just">
                        <a:lnSpc>
                          <a:spcPct val="115000"/>
                        </a:lnSpc>
                        <a:spcBef>
                          <a:spcPts val="0"/>
                        </a:spcBef>
                        <a:spcAft>
                          <a:spcPts val="0"/>
                        </a:spcAft>
                      </a:pPr>
                      <a:r>
                        <a:rPr lang="en-US" sz="1800" kern="1200" dirty="0">
                          <a:solidFill>
                            <a:schemeClr val="tx1"/>
                          </a:solidFill>
                          <a:effectLst>
                            <a:outerShdw blurRad="38100" dist="38100" dir="2700000" algn="tl">
                              <a:srgbClr val="000000">
                                <a:alpha val="43000"/>
                              </a:srgbClr>
                            </a:outerShdw>
                          </a:effectLst>
                        </a:rPr>
                        <a:t>Matrix</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152" marR="51152" marT="0" marB="0"/>
                </a:tc>
                <a:tc>
                  <a:txBody>
                    <a:bodyPr/>
                    <a:lstStyle/>
                    <a:p>
                      <a:pPr marL="228600" marR="0" algn="just">
                        <a:lnSpc>
                          <a:spcPct val="115000"/>
                        </a:lnSpc>
                        <a:spcBef>
                          <a:spcPts val="0"/>
                        </a:spcBef>
                        <a:spcAft>
                          <a:spcPts val="0"/>
                        </a:spcAft>
                      </a:pPr>
                      <a:r>
                        <a:rPr lang="en-US" sz="1800" kern="1200" dirty="0">
                          <a:solidFill>
                            <a:schemeClr val="tx1"/>
                          </a:solidFill>
                          <a:effectLst>
                            <a:outerShdw blurRad="38100" dist="38100" dir="2700000" algn="tl">
                              <a:srgbClr val="000000">
                                <a:alpha val="43000"/>
                              </a:srgbClr>
                            </a:outerShdw>
                          </a:effectLst>
                        </a:rPr>
                        <a:t>Description</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52" marR="51152" marT="0" marB="0"/>
                </a:tc>
                <a:extLst>
                  <a:ext uri="{0D108BD9-81ED-4DB2-BD59-A6C34878D82A}">
                    <a16:rowId xmlns:a16="http://schemas.microsoft.com/office/drawing/2014/main" val="756150688"/>
                  </a:ext>
                </a:extLst>
              </a:tr>
              <a:tr h="455576">
                <a:tc>
                  <a:txBody>
                    <a:bodyPr/>
                    <a:lstStyle/>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eNatis Data Cleanup /eNatis Control Environment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52" marR="51152" marT="0" marB="0"/>
                </a:tc>
                <a:tc>
                  <a:txBody>
                    <a:bodyPr/>
                    <a:lstStyle/>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The focus is on monitoring certain transactions that removes fees in the NaTIS system (e.g. illegal dumping of fees, backdating, cancellations etc.)</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52" marR="51152" marT="0" marB="0"/>
                </a:tc>
                <a:extLst>
                  <a:ext uri="{0D108BD9-81ED-4DB2-BD59-A6C34878D82A}">
                    <a16:rowId xmlns:a16="http://schemas.microsoft.com/office/drawing/2014/main" val="3896226098"/>
                  </a:ext>
                </a:extLst>
              </a:tr>
              <a:tr h="455576">
                <a:tc>
                  <a:txBody>
                    <a:bodyPr/>
                    <a:lstStyle/>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Inclusion of the various stakeholders.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52" marR="51152" marT="0" marB="0"/>
                </a:tc>
                <a:tc>
                  <a:txBody>
                    <a:bodyPr/>
                    <a:lstStyle/>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Including stakeholders such as Metro Police, SAPS, Community Safety etc. to stop vehicles and verify whether license discs are in order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52" marR="51152" marT="0" marB="0"/>
                </a:tc>
                <a:extLst>
                  <a:ext uri="{0D108BD9-81ED-4DB2-BD59-A6C34878D82A}">
                    <a16:rowId xmlns:a16="http://schemas.microsoft.com/office/drawing/2014/main" val="1518171186"/>
                  </a:ext>
                </a:extLst>
              </a:tr>
              <a:tr h="1516742">
                <a:tc>
                  <a:txBody>
                    <a:bodyPr/>
                    <a:lstStyle/>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Cost minimisation with fee comparisons and reviews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52" marR="51152" marT="0" marB="0"/>
                </a:tc>
                <a:tc>
                  <a:txBody>
                    <a:bodyPr/>
                    <a:lstStyle/>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This entails the rolling out of the Online licensing (at 8% agency fees), SAPO (at 11,5% urgency fees) that paying 20% urgent fees to municipalities.</a:t>
                      </a:r>
                      <a:endParaRPr lang="en-US" sz="1600" dirty="0">
                        <a:effectLst/>
                      </a:endParaRPr>
                    </a:p>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Annual tariff reviews comparisons entail comparing fees charged by other provinces to ensure the Gauteng fees are not too high. This will allow GP to compete with other provinces on fees thereby keeping motorists in the province especially big companies with offices throughout the country.</a:t>
                      </a:r>
                      <a:endParaRPr lang="en-US" sz="1600" dirty="0">
                        <a:effectLst/>
                      </a:endParaRPr>
                    </a:p>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Reconciliations – comparing fees received against fees transacted in the system</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52" marR="51152" marT="0" marB="0"/>
                </a:tc>
                <a:extLst>
                  <a:ext uri="{0D108BD9-81ED-4DB2-BD59-A6C34878D82A}">
                    <a16:rowId xmlns:a16="http://schemas.microsoft.com/office/drawing/2014/main" val="3021453142"/>
                  </a:ext>
                </a:extLst>
              </a:tr>
              <a:tr h="455576">
                <a:tc>
                  <a:txBody>
                    <a:bodyPr/>
                    <a:lstStyle/>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Efficient Revenue Collection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52" marR="51152" marT="0" marB="0"/>
                </a:tc>
                <a:tc>
                  <a:txBody>
                    <a:bodyPr/>
                    <a:lstStyle/>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The use of technologies to automate certain revenue management functions (i.e. Revenue Information Management System)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52" marR="51152" marT="0" marB="0"/>
                </a:tc>
                <a:extLst>
                  <a:ext uri="{0D108BD9-81ED-4DB2-BD59-A6C34878D82A}">
                    <a16:rowId xmlns:a16="http://schemas.microsoft.com/office/drawing/2014/main" val="424810933"/>
                  </a:ext>
                </a:extLst>
              </a:tr>
              <a:tr h="1735401">
                <a:tc>
                  <a:txBody>
                    <a:bodyPr/>
                    <a:lstStyle/>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Open borders to improve competition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52" marR="51152" marT="0" marB="0"/>
                </a:tc>
                <a:tc>
                  <a:txBody>
                    <a:bodyPr/>
                    <a:lstStyle/>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Previously a motorist could only renew his/her motor vehicle license in an area where he/she resides. </a:t>
                      </a:r>
                      <a:endParaRPr lang="en-US" sz="1600" dirty="0">
                        <a:effectLst/>
                      </a:endParaRPr>
                    </a:p>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However, in Gauteng, we have opened borders – meaning that a motorist can renew his/her motor vehicle license anywhere in the province. </a:t>
                      </a:r>
                      <a:endParaRPr lang="en-US" sz="1600" dirty="0">
                        <a:effectLst/>
                      </a:endParaRPr>
                    </a:p>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Therefore, a motorist can decide to renew vehicle license disc where its convenient for him/her. </a:t>
                      </a:r>
                      <a:endParaRPr lang="en-US" sz="1600" dirty="0">
                        <a:effectLst/>
                      </a:endParaRPr>
                    </a:p>
                    <a:p>
                      <a:pPr marL="342900" marR="0" lvl="0" indent="-342900" algn="just">
                        <a:lnSpc>
                          <a:spcPct val="115000"/>
                        </a:lnSpc>
                        <a:spcBef>
                          <a:spcPts val="0"/>
                        </a:spcBef>
                        <a:spcAft>
                          <a:spcPts val="0"/>
                        </a:spcAft>
                        <a:buFont typeface="Wingdings" panose="05000000000000000000" pitchFamily="2" charset="2"/>
                        <a:buChar char=""/>
                        <a:tabLst>
                          <a:tab pos="228600" algn="l"/>
                        </a:tabLst>
                      </a:pPr>
                      <a:r>
                        <a:rPr lang="en-US" sz="1400" kern="1200" dirty="0">
                          <a:effectLst>
                            <a:outerShdw blurRad="38100" dist="38100" dir="2700000" algn="tl">
                              <a:srgbClr val="000000">
                                <a:alpha val="43000"/>
                              </a:srgbClr>
                            </a:outerShdw>
                          </a:effectLst>
                        </a:rPr>
                        <a:t>This allowed more transaction to be concluded by agents like Post Office whether the deposit monies on daily basis to the department and with cheaper agency fees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52" marR="51152" marT="0" marB="0"/>
                </a:tc>
                <a:extLst>
                  <a:ext uri="{0D108BD9-81ED-4DB2-BD59-A6C34878D82A}">
                    <a16:rowId xmlns:a16="http://schemas.microsoft.com/office/drawing/2014/main" val="2941582531"/>
                  </a:ext>
                </a:extLst>
              </a:tr>
            </a:tbl>
          </a:graphicData>
        </a:graphic>
      </p:graphicFrame>
      <p:sp>
        <p:nvSpPr>
          <p:cNvPr id="3" name="TextBox 2">
            <a:extLst>
              <a:ext uri="{FF2B5EF4-FFF2-40B4-BE49-F238E27FC236}">
                <a16:creationId xmlns:a16="http://schemas.microsoft.com/office/drawing/2014/main" id="{EF17E2B1-0E6C-4024-9275-C2E0CDC49F06}"/>
              </a:ext>
            </a:extLst>
          </p:cNvPr>
          <p:cNvSpPr txBox="1"/>
          <p:nvPr/>
        </p:nvSpPr>
        <p:spPr>
          <a:xfrm>
            <a:off x="11734800" y="6467160"/>
            <a:ext cx="584200" cy="369332"/>
          </a:xfrm>
          <a:prstGeom prst="rect">
            <a:avLst/>
          </a:prstGeom>
          <a:noFill/>
        </p:spPr>
        <p:txBody>
          <a:bodyPr wrap="square" rtlCol="0">
            <a:spAutoFit/>
          </a:bodyPr>
          <a:lstStyle/>
          <a:p>
            <a:r>
              <a:rPr lang="en-US" dirty="0"/>
              <a:t>45</a:t>
            </a:r>
          </a:p>
        </p:txBody>
      </p:sp>
    </p:spTree>
    <p:extLst>
      <p:ext uri="{BB962C8B-B14F-4D97-AF65-F5344CB8AC3E}">
        <p14:creationId xmlns:p14="http://schemas.microsoft.com/office/powerpoint/2010/main" val="3452850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8">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12" name="Title 11">
            <a:extLst>
              <a:ext uri="{FF2B5EF4-FFF2-40B4-BE49-F238E27FC236}">
                <a16:creationId xmlns:a16="http://schemas.microsoft.com/office/drawing/2014/main" id="{7E0D49C7-18E1-6745-B0AA-13FC1BB245D5}"/>
              </a:ext>
            </a:extLst>
          </p:cNvPr>
          <p:cNvSpPr>
            <a:spLocks noGrp="1"/>
          </p:cNvSpPr>
          <p:nvPr>
            <p:ph type="title"/>
          </p:nvPr>
        </p:nvSpPr>
        <p:spPr>
          <a:xfrm>
            <a:off x="753925" y="2076450"/>
            <a:ext cx="10684151" cy="1345134"/>
          </a:xfrm>
        </p:spPr>
        <p:txBody>
          <a:bodyPr vert="horz" lIns="91440" tIns="45720" rIns="91440" bIns="45720" rtlCol="0" anchor="ctr">
            <a:normAutofit/>
          </a:bodyPr>
          <a:lstStyle/>
          <a:p>
            <a:pPr algn="ctr"/>
            <a:r>
              <a:rPr lang="en-US" sz="5600" kern="1200" dirty="0">
                <a:solidFill>
                  <a:srgbClr val="FFFFFF"/>
                </a:solidFill>
                <a:latin typeface="Arial" panose="020B0604020202020204" pitchFamily="34" charset="0"/>
                <a:cs typeface="Arial" panose="020B0604020202020204" pitchFamily="34" charset="0"/>
              </a:rPr>
              <a:t>G-</a:t>
            </a:r>
            <a:r>
              <a:rPr lang="en-US" sz="5600" dirty="0">
                <a:solidFill>
                  <a:srgbClr val="FFFFFF"/>
                </a:solidFill>
                <a:latin typeface="Arial" panose="020B0604020202020204" pitchFamily="34" charset="0"/>
                <a:cs typeface="Arial" panose="020B0604020202020204" pitchFamily="34" charset="0"/>
              </a:rPr>
              <a:t>FleeT</a:t>
            </a:r>
            <a:endParaRPr lang="en-US" sz="5600" kern="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2467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413E-C4F2-4D52-A388-1BCA7068EA92}"/>
              </a:ext>
            </a:extLst>
          </p:cNvPr>
          <p:cNvSpPr>
            <a:spLocks noGrp="1"/>
          </p:cNvSpPr>
          <p:nvPr>
            <p:ph type="title"/>
          </p:nvPr>
        </p:nvSpPr>
        <p:spPr/>
        <p:txBody>
          <a:bodyPr/>
          <a:lstStyle/>
          <a:p>
            <a:pPr algn="ctr"/>
            <a:r>
              <a:rPr lang="en-US" sz="2400" dirty="0"/>
              <a:t>g-FleeT</a:t>
            </a:r>
            <a:endParaRPr lang="en-US" dirty="0"/>
          </a:p>
        </p:txBody>
      </p:sp>
      <p:sp>
        <p:nvSpPr>
          <p:cNvPr id="3" name="Content Placeholder 2">
            <a:extLst>
              <a:ext uri="{FF2B5EF4-FFF2-40B4-BE49-F238E27FC236}">
                <a16:creationId xmlns:a16="http://schemas.microsoft.com/office/drawing/2014/main" id="{CC90298B-15BA-4CE9-B937-E982720C529A}"/>
              </a:ext>
            </a:extLst>
          </p:cNvPr>
          <p:cNvSpPr>
            <a:spLocks noGrp="1"/>
          </p:cNvSpPr>
          <p:nvPr>
            <p:ph idx="1"/>
          </p:nvPr>
        </p:nvSpPr>
        <p:spPr>
          <a:xfrm>
            <a:off x="1334529" y="1567546"/>
            <a:ext cx="10585327" cy="5290453"/>
          </a:xfrm>
        </p:spPr>
        <p:txBody>
          <a:bodyPr>
            <a:normAutofit/>
          </a:bodyPr>
          <a:lstStyle/>
          <a:p>
            <a:pPr marL="0" indent="0" algn="just">
              <a:buNone/>
            </a:pPr>
            <a:r>
              <a:rPr lang="en-ZA" sz="2200" dirty="0"/>
              <a:t>The entity should update the committee on debt recovery from the Gauteng Department of Community Safety and the Gauteng Department of Health.</a:t>
            </a:r>
          </a:p>
          <a:p>
            <a:pPr marL="0" indent="0" algn="just">
              <a:buNone/>
            </a:pPr>
            <a:endParaRPr lang="en-ZA" sz="2200" dirty="0"/>
          </a:p>
          <a:p>
            <a:pPr algn="just"/>
            <a:r>
              <a:rPr lang="en-US" sz="2200" b="0" dirty="0"/>
              <a:t>Whilst there have been some improvements in this area, the consistent challenges pertaining to the timeous (within 30 days) receipt of outstanding debts from both the Gauteng Department of Community Safety and the Gauteng Department of Health continue to plague the Entity. The Entity continues to implement the debt collection processes including daily and weekly engagements with the relevant officials within both the departments. </a:t>
            </a:r>
          </a:p>
          <a:p>
            <a:pPr algn="just"/>
            <a:endParaRPr lang="en-US" sz="2200" b="0" dirty="0"/>
          </a:p>
          <a:p>
            <a:pPr algn="just"/>
            <a:r>
              <a:rPr lang="en-US" sz="2200" b="0" dirty="0"/>
              <a:t>The Gauteng Provincial Treasury has also been consulted for assistance in this regard. The Entity has also written formally to the respective Head of Departments of the two departments requesting for their interventions in settling the long-outstanding debts to the Entity.</a:t>
            </a:r>
          </a:p>
          <a:p>
            <a:pPr marL="0" indent="0">
              <a:buNone/>
            </a:pPr>
            <a:endParaRPr lang="en-US" sz="1500" dirty="0"/>
          </a:p>
        </p:txBody>
      </p:sp>
      <p:sp>
        <p:nvSpPr>
          <p:cNvPr id="4" name="TextBox 3">
            <a:extLst>
              <a:ext uri="{FF2B5EF4-FFF2-40B4-BE49-F238E27FC236}">
                <a16:creationId xmlns:a16="http://schemas.microsoft.com/office/drawing/2014/main" id="{BF94BBDC-45E5-449E-867C-EF44E76C46DD}"/>
              </a:ext>
            </a:extLst>
          </p:cNvPr>
          <p:cNvSpPr txBox="1"/>
          <p:nvPr/>
        </p:nvSpPr>
        <p:spPr>
          <a:xfrm>
            <a:off x="11665433" y="6286216"/>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a:rPr>
              <a:t>47</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7509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413E-C4F2-4D52-A388-1BCA7068EA92}"/>
              </a:ext>
            </a:extLst>
          </p:cNvPr>
          <p:cNvSpPr>
            <a:spLocks noGrp="1"/>
          </p:cNvSpPr>
          <p:nvPr>
            <p:ph type="title"/>
          </p:nvPr>
        </p:nvSpPr>
        <p:spPr/>
        <p:txBody>
          <a:bodyPr/>
          <a:lstStyle/>
          <a:p>
            <a:pPr algn="ctr"/>
            <a:r>
              <a:rPr lang="en-US" sz="2400" dirty="0"/>
              <a:t>g-FleeT</a:t>
            </a:r>
            <a:endParaRPr lang="en-US" dirty="0"/>
          </a:p>
        </p:txBody>
      </p:sp>
      <p:sp>
        <p:nvSpPr>
          <p:cNvPr id="3" name="Content Placeholder 2">
            <a:extLst>
              <a:ext uri="{FF2B5EF4-FFF2-40B4-BE49-F238E27FC236}">
                <a16:creationId xmlns:a16="http://schemas.microsoft.com/office/drawing/2014/main" id="{CC90298B-15BA-4CE9-B937-E982720C529A}"/>
              </a:ext>
            </a:extLst>
          </p:cNvPr>
          <p:cNvSpPr>
            <a:spLocks noGrp="1"/>
          </p:cNvSpPr>
          <p:nvPr>
            <p:ph idx="1"/>
          </p:nvPr>
        </p:nvSpPr>
        <p:spPr/>
        <p:txBody>
          <a:bodyPr>
            <a:normAutofit/>
          </a:bodyPr>
          <a:lstStyle/>
          <a:p>
            <a:pPr marL="0" indent="0">
              <a:buNone/>
            </a:pPr>
            <a:r>
              <a:rPr lang="en-ZA" sz="2000" b="0" dirty="0"/>
              <a:t>The table below depicts the positive feedback from both the departments in response to the intervention measures undertaken by the Entity:</a:t>
            </a:r>
          </a:p>
          <a:p>
            <a:pPr marL="0" indent="0">
              <a:buNone/>
            </a:pPr>
            <a:endParaRPr lang="en-US" sz="1500" b="0" dirty="0"/>
          </a:p>
          <a:p>
            <a:pPr marL="0" indent="0">
              <a:buNone/>
            </a:pPr>
            <a:endParaRPr lang="en-US" sz="1500" dirty="0"/>
          </a:p>
        </p:txBody>
      </p:sp>
      <p:sp>
        <p:nvSpPr>
          <p:cNvPr id="4" name="TextBox 3">
            <a:extLst>
              <a:ext uri="{FF2B5EF4-FFF2-40B4-BE49-F238E27FC236}">
                <a16:creationId xmlns:a16="http://schemas.microsoft.com/office/drawing/2014/main" id="{BF94BBDC-45E5-449E-867C-EF44E76C46DD}"/>
              </a:ext>
            </a:extLst>
          </p:cNvPr>
          <p:cNvSpPr txBox="1"/>
          <p:nvPr/>
        </p:nvSpPr>
        <p:spPr>
          <a:xfrm>
            <a:off x="11665433" y="6286216"/>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48</a:t>
            </a:r>
          </a:p>
        </p:txBody>
      </p:sp>
      <p:graphicFrame>
        <p:nvGraphicFramePr>
          <p:cNvPr id="6" name="Table 5"/>
          <p:cNvGraphicFramePr>
            <a:graphicFrameLocks noGrp="1"/>
          </p:cNvGraphicFramePr>
          <p:nvPr>
            <p:extLst>
              <p:ext uri="{D42A27DB-BD31-4B8C-83A1-F6EECF244321}">
                <p14:modId xmlns:p14="http://schemas.microsoft.com/office/powerpoint/2010/main" val="4149921538"/>
              </p:ext>
            </p:extLst>
          </p:nvPr>
        </p:nvGraphicFramePr>
        <p:xfrm>
          <a:off x="1334529" y="2531165"/>
          <a:ext cx="10424850" cy="3755051"/>
        </p:xfrm>
        <a:graphic>
          <a:graphicData uri="http://schemas.openxmlformats.org/drawingml/2006/table">
            <a:tbl>
              <a:tblPr firstRow="1" firstCol="1" bandRow="1">
                <a:tableStyleId>{5C22544A-7EE6-4342-B048-85BDC9FD1C3A}</a:tableStyleId>
              </a:tblPr>
              <a:tblGrid>
                <a:gridCol w="1900181">
                  <a:extLst>
                    <a:ext uri="{9D8B030D-6E8A-4147-A177-3AD203B41FA5}">
                      <a16:colId xmlns:a16="http://schemas.microsoft.com/office/drawing/2014/main" val="2885999095"/>
                    </a:ext>
                  </a:extLst>
                </a:gridCol>
                <a:gridCol w="2037466">
                  <a:extLst>
                    <a:ext uri="{9D8B030D-6E8A-4147-A177-3AD203B41FA5}">
                      <a16:colId xmlns:a16="http://schemas.microsoft.com/office/drawing/2014/main" val="2919835943"/>
                    </a:ext>
                  </a:extLst>
                </a:gridCol>
                <a:gridCol w="2230319">
                  <a:extLst>
                    <a:ext uri="{9D8B030D-6E8A-4147-A177-3AD203B41FA5}">
                      <a16:colId xmlns:a16="http://schemas.microsoft.com/office/drawing/2014/main" val="1010363284"/>
                    </a:ext>
                  </a:extLst>
                </a:gridCol>
                <a:gridCol w="2374137">
                  <a:extLst>
                    <a:ext uri="{9D8B030D-6E8A-4147-A177-3AD203B41FA5}">
                      <a16:colId xmlns:a16="http://schemas.microsoft.com/office/drawing/2014/main" val="1986610572"/>
                    </a:ext>
                  </a:extLst>
                </a:gridCol>
                <a:gridCol w="1882747">
                  <a:extLst>
                    <a:ext uri="{9D8B030D-6E8A-4147-A177-3AD203B41FA5}">
                      <a16:colId xmlns:a16="http://schemas.microsoft.com/office/drawing/2014/main" val="3568578219"/>
                    </a:ext>
                  </a:extLst>
                </a:gridCol>
              </a:tblGrid>
              <a:tr h="1397880">
                <a:tc>
                  <a:txBody>
                    <a:bodyPr/>
                    <a:lstStyle/>
                    <a:p>
                      <a:pPr marL="0" marR="0">
                        <a:lnSpc>
                          <a:spcPct val="150000"/>
                        </a:lnSpc>
                        <a:spcBef>
                          <a:spcPts val="0"/>
                        </a:spcBef>
                        <a:spcAft>
                          <a:spcPts val="0"/>
                        </a:spcAft>
                      </a:pPr>
                      <a:r>
                        <a:rPr lang="en-ZA" sz="1500" dirty="0">
                          <a:solidFill>
                            <a:schemeClr val="tx1"/>
                          </a:solidFill>
                          <a:effectLst/>
                        </a:rPr>
                        <a:t>NAME OF DEPARTMENT </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ZA" sz="1500" dirty="0">
                          <a:solidFill>
                            <a:schemeClr val="tx1"/>
                          </a:solidFill>
                          <a:effectLst/>
                        </a:rPr>
                        <a:t>BALANCE OUTSTANDING AS OF 31</a:t>
                      </a:r>
                      <a:r>
                        <a:rPr lang="en-ZA" sz="1500" baseline="30000" dirty="0">
                          <a:solidFill>
                            <a:schemeClr val="tx1"/>
                          </a:solidFill>
                          <a:effectLst/>
                        </a:rPr>
                        <a:t>ST</a:t>
                      </a:r>
                      <a:r>
                        <a:rPr lang="en-ZA" sz="1500" dirty="0">
                          <a:solidFill>
                            <a:schemeClr val="tx1"/>
                          </a:solidFill>
                          <a:effectLst/>
                        </a:rPr>
                        <a:t> MARCH 2022</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ZA" sz="1500" dirty="0">
                          <a:solidFill>
                            <a:schemeClr val="tx1"/>
                          </a:solidFill>
                          <a:effectLst/>
                        </a:rPr>
                        <a:t>BALANCE OUTSTANDING AS OF 27</a:t>
                      </a:r>
                      <a:r>
                        <a:rPr lang="en-ZA" sz="1500" baseline="30000" dirty="0">
                          <a:solidFill>
                            <a:schemeClr val="tx1"/>
                          </a:solidFill>
                          <a:effectLst/>
                        </a:rPr>
                        <a:t>TH </a:t>
                      </a:r>
                      <a:r>
                        <a:rPr lang="en-ZA" sz="1500" dirty="0">
                          <a:solidFill>
                            <a:schemeClr val="tx1"/>
                          </a:solidFill>
                          <a:effectLst/>
                        </a:rPr>
                        <a:t>MAY 2022</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ZA" sz="1500" dirty="0">
                          <a:solidFill>
                            <a:schemeClr val="tx1"/>
                          </a:solidFill>
                          <a:effectLst/>
                        </a:rPr>
                        <a:t>TOTAL DEPT RECOVERED FROM THE USER DEPARTMENT SINCE 31 MARCH 2022</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ZA" sz="1500" dirty="0">
                          <a:solidFill>
                            <a:schemeClr val="tx1"/>
                          </a:solidFill>
                          <a:effectLst/>
                        </a:rPr>
                        <a:t>COMMENTS</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2276051"/>
                  </a:ext>
                </a:extLst>
              </a:tr>
              <a:tr h="1311436">
                <a:tc>
                  <a:txBody>
                    <a:bodyPr/>
                    <a:lstStyle/>
                    <a:p>
                      <a:pPr marL="0" marR="0">
                        <a:lnSpc>
                          <a:spcPct val="115000"/>
                        </a:lnSpc>
                        <a:spcBef>
                          <a:spcPts val="0"/>
                        </a:spcBef>
                        <a:spcAft>
                          <a:spcPts val="0"/>
                        </a:spcAft>
                      </a:pPr>
                      <a:r>
                        <a:rPr lang="en-ZA" sz="1500" dirty="0">
                          <a:solidFill>
                            <a:schemeClr val="tx1"/>
                          </a:solidFill>
                          <a:effectLst/>
                        </a:rPr>
                        <a:t>Gauteng Department of Community Safety </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ZA" sz="1500" dirty="0">
                          <a:solidFill>
                            <a:schemeClr val="tx1"/>
                          </a:solidFill>
                          <a:effectLst/>
                        </a:rPr>
                        <a:t>R38,131,358.41</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ZA" sz="1500" dirty="0">
                          <a:solidFill>
                            <a:schemeClr val="tx1"/>
                          </a:solidFill>
                          <a:effectLst/>
                        </a:rPr>
                        <a:t>R17,089,115.28</a:t>
                      </a:r>
                      <a:endParaRPr lang="en-US" sz="1500" dirty="0">
                        <a:solidFill>
                          <a:schemeClr val="tx1"/>
                        </a:solidFill>
                        <a:effectLst/>
                      </a:endParaRPr>
                    </a:p>
                    <a:p>
                      <a:pPr marL="0" marR="0">
                        <a:lnSpc>
                          <a:spcPct val="115000"/>
                        </a:lnSpc>
                        <a:spcBef>
                          <a:spcPts val="0"/>
                        </a:spcBef>
                        <a:spcAft>
                          <a:spcPts val="0"/>
                        </a:spcAft>
                      </a:pPr>
                      <a:r>
                        <a:rPr lang="en-ZA" sz="1500" dirty="0">
                          <a:solidFill>
                            <a:schemeClr val="tx1"/>
                          </a:solidFill>
                          <a:effectLst/>
                        </a:rPr>
                        <a:t> </a:t>
                      </a:r>
                      <a:endParaRPr lang="en-US" sz="1500" dirty="0">
                        <a:solidFill>
                          <a:schemeClr val="tx1"/>
                        </a:solidFill>
                        <a:effectLst/>
                      </a:endParaRPr>
                    </a:p>
                    <a:p>
                      <a:pPr marL="0" marR="0">
                        <a:lnSpc>
                          <a:spcPct val="115000"/>
                        </a:lnSpc>
                        <a:spcBef>
                          <a:spcPts val="0"/>
                        </a:spcBef>
                        <a:spcAft>
                          <a:spcPts val="0"/>
                        </a:spcAft>
                      </a:pPr>
                      <a:r>
                        <a:rPr lang="en-ZA" sz="1500" dirty="0">
                          <a:solidFill>
                            <a:schemeClr val="tx1"/>
                          </a:solidFill>
                          <a:effectLst/>
                        </a:rPr>
                        <a:t> </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ZA" sz="1500" dirty="0">
                          <a:solidFill>
                            <a:schemeClr val="tx1"/>
                          </a:solidFill>
                          <a:effectLst/>
                        </a:rPr>
                        <a:t>R29,835,517.56</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ZA" sz="1500" dirty="0">
                          <a:solidFill>
                            <a:schemeClr val="tx1"/>
                          </a:solidFill>
                          <a:effectLst/>
                        </a:rPr>
                        <a:t>The outstanding amount is reflective of the March 2022 and April 2022 invoices.</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3013313"/>
                  </a:ext>
                </a:extLst>
              </a:tr>
              <a:tr h="1045735">
                <a:tc>
                  <a:txBody>
                    <a:bodyPr/>
                    <a:lstStyle/>
                    <a:p>
                      <a:pPr marL="0" marR="0">
                        <a:lnSpc>
                          <a:spcPct val="115000"/>
                        </a:lnSpc>
                        <a:spcBef>
                          <a:spcPts val="0"/>
                        </a:spcBef>
                        <a:spcAft>
                          <a:spcPts val="0"/>
                        </a:spcAft>
                      </a:pPr>
                      <a:r>
                        <a:rPr lang="en-ZA" sz="1500" dirty="0">
                          <a:solidFill>
                            <a:schemeClr val="tx1"/>
                          </a:solidFill>
                          <a:effectLst/>
                        </a:rPr>
                        <a:t>Gauteng Department of Health </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ZA" sz="1500" dirty="0">
                          <a:solidFill>
                            <a:schemeClr val="tx1"/>
                          </a:solidFill>
                          <a:effectLst/>
                        </a:rPr>
                        <a:t>R39,944,757.49 </a:t>
                      </a:r>
                      <a:endParaRPr lang="en-US" sz="1500" dirty="0">
                        <a:solidFill>
                          <a:schemeClr val="tx1"/>
                        </a:solidFill>
                        <a:effectLst/>
                      </a:endParaRPr>
                    </a:p>
                    <a:p>
                      <a:pPr marL="0" marR="0">
                        <a:lnSpc>
                          <a:spcPct val="115000"/>
                        </a:lnSpc>
                        <a:spcBef>
                          <a:spcPts val="0"/>
                        </a:spcBef>
                        <a:spcAft>
                          <a:spcPts val="0"/>
                        </a:spcAft>
                      </a:pPr>
                      <a:r>
                        <a:rPr lang="en-ZA" sz="1500" dirty="0">
                          <a:solidFill>
                            <a:schemeClr val="tx1"/>
                          </a:solidFill>
                          <a:effectLst/>
                        </a:rPr>
                        <a:t> </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ZA" sz="1500" dirty="0">
                          <a:solidFill>
                            <a:schemeClr val="tx1"/>
                          </a:solidFill>
                          <a:effectLst/>
                        </a:rPr>
                        <a:t>R20,107,654.46 </a:t>
                      </a:r>
                      <a:endParaRPr lang="en-US" sz="1500" dirty="0">
                        <a:solidFill>
                          <a:schemeClr val="tx1"/>
                        </a:solidFill>
                        <a:effectLst/>
                      </a:endParaRPr>
                    </a:p>
                    <a:p>
                      <a:pPr marL="0" marR="0">
                        <a:lnSpc>
                          <a:spcPct val="115000"/>
                        </a:lnSpc>
                        <a:spcBef>
                          <a:spcPts val="0"/>
                        </a:spcBef>
                        <a:spcAft>
                          <a:spcPts val="0"/>
                        </a:spcAft>
                      </a:pPr>
                      <a:r>
                        <a:rPr lang="en-ZA" sz="1500" dirty="0">
                          <a:solidFill>
                            <a:schemeClr val="tx1"/>
                          </a:solidFill>
                          <a:effectLst/>
                        </a:rPr>
                        <a:t> </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ZA" sz="1500" dirty="0">
                          <a:solidFill>
                            <a:schemeClr val="tx1"/>
                          </a:solidFill>
                          <a:effectLst/>
                        </a:rPr>
                        <a:t>R38,402,411.22</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ZA" sz="1500" dirty="0">
                          <a:solidFill>
                            <a:schemeClr val="tx1"/>
                          </a:solidFill>
                          <a:effectLst/>
                        </a:rPr>
                        <a:t>The outstanding amount is reflective of the April 2022 invoices.</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984" marR="14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3604708"/>
                  </a:ext>
                </a:extLst>
              </a:tr>
            </a:tbl>
          </a:graphicData>
        </a:graphic>
      </p:graphicFrame>
    </p:spTree>
    <p:extLst>
      <p:ext uri="{BB962C8B-B14F-4D97-AF65-F5344CB8AC3E}">
        <p14:creationId xmlns:p14="http://schemas.microsoft.com/office/powerpoint/2010/main" val="1995510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413E-C4F2-4D52-A388-1BCA7068EA92}"/>
              </a:ext>
            </a:extLst>
          </p:cNvPr>
          <p:cNvSpPr>
            <a:spLocks noGrp="1"/>
          </p:cNvSpPr>
          <p:nvPr>
            <p:ph type="title"/>
          </p:nvPr>
        </p:nvSpPr>
        <p:spPr/>
        <p:txBody>
          <a:bodyPr/>
          <a:lstStyle/>
          <a:p>
            <a:pPr algn="ctr"/>
            <a:r>
              <a:rPr lang="en-US" sz="2400" dirty="0"/>
              <a:t>g-FleeT</a:t>
            </a:r>
            <a:endParaRPr lang="en-US" dirty="0"/>
          </a:p>
        </p:txBody>
      </p:sp>
      <p:sp>
        <p:nvSpPr>
          <p:cNvPr id="3" name="Content Placeholder 2">
            <a:extLst>
              <a:ext uri="{FF2B5EF4-FFF2-40B4-BE49-F238E27FC236}">
                <a16:creationId xmlns:a16="http://schemas.microsoft.com/office/drawing/2014/main" id="{CC90298B-15BA-4CE9-B937-E982720C529A}"/>
              </a:ext>
            </a:extLst>
          </p:cNvPr>
          <p:cNvSpPr>
            <a:spLocks noGrp="1"/>
          </p:cNvSpPr>
          <p:nvPr>
            <p:ph idx="1"/>
          </p:nvPr>
        </p:nvSpPr>
        <p:spPr>
          <a:xfrm>
            <a:off x="1334529" y="1567546"/>
            <a:ext cx="10585327" cy="5000401"/>
          </a:xfrm>
        </p:spPr>
        <p:txBody>
          <a:bodyPr>
            <a:normAutofit fontScale="77500" lnSpcReduction="20000"/>
          </a:bodyPr>
          <a:lstStyle/>
          <a:p>
            <a:pPr marL="0" indent="0">
              <a:buNone/>
            </a:pPr>
            <a:r>
              <a:rPr lang="en-ZA" dirty="0"/>
              <a:t>The entity should also explain the significant recorded balance of the allocated budget in the Office of the CFO and financial services programme.</a:t>
            </a:r>
            <a:endParaRPr lang="en-US" dirty="0"/>
          </a:p>
          <a:p>
            <a:pPr marL="0" indent="0">
              <a:buNone/>
            </a:pPr>
            <a:endParaRPr lang="en-ZA" dirty="0"/>
          </a:p>
          <a:p>
            <a:pPr marL="0" marR="0" indent="0" algn="just">
              <a:lnSpc>
                <a:spcPct val="150000"/>
              </a:lnSpc>
              <a:spcBef>
                <a:spcPts val="0"/>
              </a:spcBef>
              <a:spcAft>
                <a:spcPts val="1000"/>
              </a:spcAft>
              <a:buNone/>
            </a:pPr>
            <a:r>
              <a:rPr lang="en-ZA" b="0" dirty="0">
                <a:solidFill>
                  <a:srgbClr val="000000"/>
                </a:solidFill>
                <a:latin typeface="Arial" panose="020B0604020202020204" pitchFamily="34" charset="0"/>
                <a:ea typeface="Calibri" panose="020F0502020204030204" pitchFamily="34" charset="0"/>
              </a:rPr>
              <a:t>The significant recorded balance of the allocated budget in the Office of the CFO is as a result of the underspending within the following areas:</a:t>
            </a:r>
            <a:endParaRPr lang="en-US" b="0" dirty="0">
              <a:latin typeface="Calibri" panose="020F0502020204030204" pitchFamily="34" charset="0"/>
              <a:ea typeface="Calibri" panose="020F0502020204030204" pitchFamily="34" charset="0"/>
            </a:endParaRPr>
          </a:p>
          <a:p>
            <a:pPr marL="400050" lvl="0" algn="just">
              <a:lnSpc>
                <a:spcPct val="150000"/>
              </a:lnSpc>
              <a:spcBef>
                <a:spcPts val="0"/>
              </a:spcBef>
              <a:buFont typeface="Symbol" panose="05050102010706020507" pitchFamily="18" charset="2"/>
              <a:buChar char=""/>
            </a:pPr>
            <a:r>
              <a:rPr lang="en-ZA" b="0" dirty="0">
                <a:solidFill>
                  <a:srgbClr val="000000"/>
                </a:solidFill>
                <a:latin typeface="Arial" panose="020B0604020202020204" pitchFamily="34" charset="0"/>
                <a:ea typeface="Calibri" panose="020F0502020204030204" pitchFamily="34" charset="0"/>
              </a:rPr>
              <a:t>Compensation of employees - the critical post of CFO was budgeted for during the 2021/22 financial year however was subsequently could not be re-advertised with the other thirty-one posts because the 2012 organisational structure does not make provision for the CFO post and could not be filled. </a:t>
            </a:r>
            <a:endParaRPr lang="en-US" b="0" dirty="0">
              <a:solidFill>
                <a:srgbClr val="000000"/>
              </a:solidFill>
              <a:latin typeface="Calibri" panose="020F0502020204030204" pitchFamily="34" charset="0"/>
              <a:ea typeface="Calibri" panose="020F0502020204030204" pitchFamily="34" charset="0"/>
            </a:endParaRPr>
          </a:p>
          <a:p>
            <a:pPr marL="400050" lvl="0" algn="just">
              <a:lnSpc>
                <a:spcPct val="150000"/>
              </a:lnSpc>
              <a:spcBef>
                <a:spcPts val="0"/>
              </a:spcBef>
              <a:buFont typeface="Symbol" panose="05050102010706020507" pitchFamily="18" charset="2"/>
              <a:buChar char=""/>
            </a:pPr>
            <a:r>
              <a:rPr lang="en-ZA" b="0" dirty="0">
                <a:solidFill>
                  <a:srgbClr val="000000"/>
                </a:solidFill>
                <a:latin typeface="Arial" panose="020B0604020202020204" pitchFamily="34" charset="0"/>
                <a:ea typeface="Calibri" panose="020F0502020204030204" pitchFamily="34" charset="0"/>
              </a:rPr>
              <a:t>During the budget adjustment, the line item of the Auditor-General of South Africa was increased by R1.2 million due to the anticipated increased expenditure within this line item.</a:t>
            </a:r>
            <a:endParaRPr lang="en-US" b="0" dirty="0">
              <a:solidFill>
                <a:srgbClr val="000000"/>
              </a:solidFill>
              <a:latin typeface="Calibri" panose="020F0502020204030204" pitchFamily="34" charset="0"/>
              <a:ea typeface="Calibri" panose="020F0502020204030204" pitchFamily="34" charset="0"/>
            </a:endParaRPr>
          </a:p>
          <a:p>
            <a:pPr marL="400050" lvl="0" algn="just">
              <a:lnSpc>
                <a:spcPct val="150000"/>
              </a:lnSpc>
              <a:spcBef>
                <a:spcPts val="0"/>
              </a:spcBef>
              <a:buFont typeface="Symbol" panose="05050102010706020507" pitchFamily="18" charset="2"/>
              <a:buChar char=""/>
            </a:pPr>
            <a:r>
              <a:rPr lang="en-ZA" b="0" dirty="0">
                <a:solidFill>
                  <a:srgbClr val="000000"/>
                </a:solidFill>
                <a:latin typeface="Arial" panose="020B0604020202020204" pitchFamily="34" charset="0"/>
                <a:ea typeface="Calibri" panose="020F0502020204030204" pitchFamily="34" charset="0"/>
              </a:rPr>
              <a:t>In addition, the planned expenditure in relation to the tariff review process did not materialise due to the delays in the tender process. </a:t>
            </a:r>
            <a:endParaRPr lang="en-US" b="0" dirty="0">
              <a:solidFill>
                <a:srgbClr val="000000"/>
              </a:solidFill>
              <a:latin typeface="Calibri" panose="020F0502020204030204" pitchFamily="34" charset="0"/>
              <a:ea typeface="Calibri" panose="020F0502020204030204" pitchFamily="34" charset="0"/>
            </a:endParaRPr>
          </a:p>
          <a:p>
            <a:pPr marL="0" marR="0" indent="0" algn="just">
              <a:lnSpc>
                <a:spcPct val="115000"/>
              </a:lnSpc>
              <a:spcBef>
                <a:spcPts val="0"/>
              </a:spcBef>
              <a:spcAft>
                <a:spcPts val="1000"/>
              </a:spcAft>
              <a:buNone/>
            </a:pPr>
            <a:endParaRPr lang="en-US" sz="1400" dirty="0">
              <a:latin typeface="Calibri" panose="020F0502020204030204" pitchFamily="34" charset="0"/>
              <a:ea typeface="Calibri" panose="020F0502020204030204" pitchFamily="34" charset="0"/>
            </a:endParaRPr>
          </a:p>
          <a:p>
            <a:pPr marL="0" marR="0" indent="0" algn="just">
              <a:lnSpc>
                <a:spcPct val="115000"/>
              </a:lnSpc>
              <a:spcBef>
                <a:spcPts val="0"/>
              </a:spcBef>
              <a:spcAft>
                <a:spcPts val="1000"/>
              </a:spcAft>
              <a:buNone/>
            </a:pPr>
            <a:endParaRPr lang="en-US" sz="1500" dirty="0"/>
          </a:p>
        </p:txBody>
      </p:sp>
      <p:sp>
        <p:nvSpPr>
          <p:cNvPr id="4" name="TextBox 3">
            <a:extLst>
              <a:ext uri="{FF2B5EF4-FFF2-40B4-BE49-F238E27FC236}">
                <a16:creationId xmlns:a16="http://schemas.microsoft.com/office/drawing/2014/main" id="{BF94BBDC-45E5-449E-867C-EF44E76C46DD}"/>
              </a:ext>
            </a:extLst>
          </p:cNvPr>
          <p:cNvSpPr txBox="1"/>
          <p:nvPr/>
        </p:nvSpPr>
        <p:spPr>
          <a:xfrm>
            <a:off x="11665433" y="6286216"/>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49</a:t>
            </a:r>
          </a:p>
        </p:txBody>
      </p:sp>
    </p:spTree>
    <p:extLst>
      <p:ext uri="{BB962C8B-B14F-4D97-AF65-F5344CB8AC3E}">
        <p14:creationId xmlns:p14="http://schemas.microsoft.com/office/powerpoint/2010/main" val="2697379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ZA"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APP Download</a:t>
            </a:r>
            <a:endParaRPr lang="en-US" sz="2800" b="1" dirty="0">
              <a:solidFill>
                <a:schemeClr val="bg1"/>
              </a:solidFill>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275169" y="1825625"/>
            <a:ext cx="9107427" cy="4351338"/>
          </a:xfrm>
        </p:spPr>
        <p:txBody>
          <a:bodyPr>
            <a:normAutofit/>
          </a:bodyPr>
          <a:lstStyle/>
          <a:p>
            <a:pPr marL="342900" indent="-342900" hangingPunct="0">
              <a:buAutoNum type="arabicPeriod"/>
            </a:pPr>
            <a:endParaRPr lang="en-ZA" sz="1800" dirty="0"/>
          </a:p>
          <a:p>
            <a:pPr marL="0" indent="0" hangingPunct="0">
              <a:buNone/>
            </a:pPr>
            <a:endParaRPr lang="en-ZA" sz="1800" dirty="0"/>
          </a:p>
          <a:p>
            <a:pPr marL="0" indent="0" hangingPunct="0">
              <a:buNone/>
            </a:pPr>
            <a:endParaRPr lang="en-ZA" sz="1800" dirty="0"/>
          </a:p>
        </p:txBody>
      </p:sp>
      <p:sp>
        <p:nvSpPr>
          <p:cNvPr id="3" name="Slide Number Placeholder 2">
            <a:extLst>
              <a:ext uri="{FF2B5EF4-FFF2-40B4-BE49-F238E27FC236}">
                <a16:creationId xmlns:a16="http://schemas.microsoft.com/office/drawing/2014/main" id="{0D7AABBF-B977-4082-950C-DD0C0730B1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75B58-574D-2C4D-B57C-2E4EC4916D89}"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1340284" y="1711568"/>
            <a:ext cx="97047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76F505C-6EC6-3D8C-6D72-0C20882D7B9B}"/>
              </a:ext>
            </a:extLst>
          </p:cNvPr>
          <p:cNvSpPr txBox="1"/>
          <p:nvPr/>
        </p:nvSpPr>
        <p:spPr>
          <a:xfrm>
            <a:off x="1340284" y="1662184"/>
            <a:ext cx="10536283" cy="294760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This app is downloadable from the </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Google Play Store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Coming Soon on </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 Huawei App Store &amp; The Apple App Store</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12" name="Picture 11" descr="Logo, company name&#10;&#10;Description automatically generated">
            <a:extLst>
              <a:ext uri="{FF2B5EF4-FFF2-40B4-BE49-F238E27FC236}">
                <a16:creationId xmlns:a16="http://schemas.microsoft.com/office/drawing/2014/main" id="{FA1D54E5-8DD2-C42D-9B06-E2A5B4A78299}"/>
              </a:ext>
            </a:extLst>
          </p:cNvPr>
          <p:cNvPicPr>
            <a:picLocks noChangeAspect="1"/>
          </p:cNvPicPr>
          <p:nvPr/>
        </p:nvPicPr>
        <p:blipFill rotWithShape="1">
          <a:blip r:embed="rId3"/>
          <a:srcRect l="7445" r="9998"/>
          <a:stretch/>
        </p:blipFill>
        <p:spPr>
          <a:xfrm>
            <a:off x="2789768" y="2319599"/>
            <a:ext cx="1522957" cy="1503463"/>
          </a:xfrm>
          <a:prstGeom prst="rect">
            <a:avLst/>
          </a:prstGeom>
        </p:spPr>
      </p:pic>
      <p:pic>
        <p:nvPicPr>
          <p:cNvPr id="16" name="Picture 15" descr="Icon&#10;&#10;Description automatically generated">
            <a:extLst>
              <a:ext uri="{FF2B5EF4-FFF2-40B4-BE49-F238E27FC236}">
                <a16:creationId xmlns:a16="http://schemas.microsoft.com/office/drawing/2014/main" id="{2271AC8E-D724-AD48-53E9-47206A72A251}"/>
              </a:ext>
            </a:extLst>
          </p:cNvPr>
          <p:cNvPicPr>
            <a:picLocks noChangeAspect="1"/>
          </p:cNvPicPr>
          <p:nvPr/>
        </p:nvPicPr>
        <p:blipFill>
          <a:blip r:embed="rId4"/>
          <a:stretch>
            <a:fillRect/>
          </a:stretch>
        </p:blipFill>
        <p:spPr>
          <a:xfrm>
            <a:off x="2027518" y="4628355"/>
            <a:ext cx="2285207" cy="1456819"/>
          </a:xfrm>
          <a:prstGeom prst="rect">
            <a:avLst/>
          </a:prstGeom>
        </p:spPr>
      </p:pic>
      <p:pic>
        <p:nvPicPr>
          <p:cNvPr id="18" name="Picture 17" descr="Text, icon&#10;&#10;Description automatically generated">
            <a:extLst>
              <a:ext uri="{FF2B5EF4-FFF2-40B4-BE49-F238E27FC236}">
                <a16:creationId xmlns:a16="http://schemas.microsoft.com/office/drawing/2014/main" id="{F65AE770-6AD7-55BD-6CD6-1E1CE4C2876B}"/>
              </a:ext>
            </a:extLst>
          </p:cNvPr>
          <p:cNvPicPr>
            <a:picLocks noChangeAspect="1"/>
          </p:cNvPicPr>
          <p:nvPr/>
        </p:nvPicPr>
        <p:blipFill rotWithShape="1">
          <a:blip r:embed="rId5"/>
          <a:srcRect l="36057" t="26388" r="36059" b="24777"/>
          <a:stretch/>
        </p:blipFill>
        <p:spPr>
          <a:xfrm>
            <a:off x="6608425" y="4747448"/>
            <a:ext cx="1380235" cy="1359767"/>
          </a:xfrm>
          <a:prstGeom prst="rect">
            <a:avLst/>
          </a:prstGeom>
        </p:spPr>
      </p:pic>
    </p:spTree>
    <p:extLst>
      <p:ext uri="{BB962C8B-B14F-4D97-AF65-F5344CB8AC3E}">
        <p14:creationId xmlns:p14="http://schemas.microsoft.com/office/powerpoint/2010/main" val="259598266"/>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413E-C4F2-4D52-A388-1BCA7068EA92}"/>
              </a:ext>
            </a:extLst>
          </p:cNvPr>
          <p:cNvSpPr>
            <a:spLocks noGrp="1"/>
          </p:cNvSpPr>
          <p:nvPr>
            <p:ph type="title"/>
          </p:nvPr>
        </p:nvSpPr>
        <p:spPr/>
        <p:txBody>
          <a:bodyPr/>
          <a:lstStyle/>
          <a:p>
            <a:pPr algn="ctr"/>
            <a:r>
              <a:rPr lang="en-US" dirty="0"/>
              <a:t>g-FleeT</a:t>
            </a:r>
          </a:p>
        </p:txBody>
      </p:sp>
      <p:sp>
        <p:nvSpPr>
          <p:cNvPr id="3" name="Content Placeholder 2">
            <a:extLst>
              <a:ext uri="{FF2B5EF4-FFF2-40B4-BE49-F238E27FC236}">
                <a16:creationId xmlns:a16="http://schemas.microsoft.com/office/drawing/2014/main" id="{CC90298B-15BA-4CE9-B937-E982720C529A}"/>
              </a:ext>
            </a:extLst>
          </p:cNvPr>
          <p:cNvSpPr>
            <a:spLocks noGrp="1"/>
          </p:cNvSpPr>
          <p:nvPr>
            <p:ph idx="1"/>
          </p:nvPr>
        </p:nvSpPr>
        <p:spPr/>
        <p:txBody>
          <a:bodyPr>
            <a:normAutofit/>
          </a:bodyPr>
          <a:lstStyle/>
          <a:p>
            <a:pPr marL="0" marR="0" indent="0" algn="just">
              <a:lnSpc>
                <a:spcPct val="100000"/>
              </a:lnSpc>
              <a:spcBef>
                <a:spcPts val="0"/>
              </a:spcBef>
              <a:spcAft>
                <a:spcPts val="1000"/>
              </a:spcAft>
              <a:buNone/>
            </a:pPr>
            <a:r>
              <a:rPr lang="en-ZA" sz="2000" dirty="0">
                <a:solidFill>
                  <a:srgbClr val="000000"/>
                </a:solidFill>
                <a:latin typeface="Arial" panose="020B0604020202020204" pitchFamily="34" charset="0"/>
                <a:ea typeface="Calibri" panose="020F0502020204030204" pitchFamily="34" charset="0"/>
              </a:rPr>
              <a:t>Financial Services</a:t>
            </a:r>
            <a:endParaRPr lang="en-US" sz="2000" dirty="0">
              <a:latin typeface="Calibri" panose="020F0502020204030204" pitchFamily="34" charset="0"/>
              <a:ea typeface="Calibri" panose="020F0502020204030204" pitchFamily="34" charset="0"/>
            </a:endParaRPr>
          </a:p>
          <a:p>
            <a:pPr algn="just">
              <a:lnSpc>
                <a:spcPct val="100000"/>
              </a:lnSpc>
              <a:spcBef>
                <a:spcPts val="0"/>
              </a:spcBef>
            </a:pPr>
            <a:r>
              <a:rPr lang="en-ZA" sz="2000" b="0" dirty="0">
                <a:solidFill>
                  <a:srgbClr val="000000"/>
                </a:solidFill>
                <a:latin typeface="Arial" panose="020B0604020202020204" pitchFamily="34" charset="0"/>
                <a:ea typeface="Calibri" panose="020F0502020204030204" pitchFamily="34" charset="0"/>
              </a:rPr>
              <a:t>The significant recorded balance of the allocated budget in Financial Services is as result of the underspending within the area of compensation of employees.  </a:t>
            </a:r>
          </a:p>
          <a:p>
            <a:pPr algn="just">
              <a:lnSpc>
                <a:spcPct val="100000"/>
              </a:lnSpc>
              <a:spcBef>
                <a:spcPts val="0"/>
              </a:spcBef>
            </a:pPr>
            <a:endParaRPr lang="en-ZA" sz="2000" b="0" dirty="0">
              <a:solidFill>
                <a:srgbClr val="000000"/>
              </a:solidFill>
              <a:latin typeface="Arial" panose="020B0604020202020204" pitchFamily="34" charset="0"/>
              <a:ea typeface="Calibri" panose="020F0502020204030204" pitchFamily="34" charset="0"/>
            </a:endParaRPr>
          </a:p>
          <a:p>
            <a:pPr algn="just">
              <a:lnSpc>
                <a:spcPct val="100000"/>
              </a:lnSpc>
              <a:spcBef>
                <a:spcPts val="0"/>
              </a:spcBef>
            </a:pPr>
            <a:r>
              <a:rPr lang="en-ZA" sz="2000" b="0" dirty="0">
                <a:solidFill>
                  <a:srgbClr val="000000"/>
                </a:solidFill>
                <a:latin typeface="Arial" panose="020B0604020202020204" pitchFamily="34" charset="0"/>
                <a:ea typeface="Calibri" panose="020F0502020204030204" pitchFamily="34" charset="0"/>
              </a:rPr>
              <a:t>Critical posts of Director: Financial Services, Deputy Director: Assets Management, Assistant Director: Accounts Receivables and Assistant Director: Supply Chain Management which were budgeted for during 2021/22 financial year, were advertised however have not yet been filled. </a:t>
            </a:r>
            <a:endParaRPr lang="en-US" sz="2000" b="0" dirty="0">
              <a:latin typeface="Calibri" panose="020F0502020204030204" pitchFamily="34" charset="0"/>
              <a:ea typeface="Calibri" panose="020F0502020204030204" pitchFamily="34" charset="0"/>
            </a:endParaRPr>
          </a:p>
          <a:p>
            <a:pPr marL="0" indent="0">
              <a:buNone/>
            </a:pPr>
            <a:endParaRPr lang="en-US" sz="1500" dirty="0"/>
          </a:p>
          <a:p>
            <a:pPr marL="0" indent="0">
              <a:buNone/>
            </a:pPr>
            <a:endParaRPr lang="en-US" sz="1500" dirty="0"/>
          </a:p>
        </p:txBody>
      </p:sp>
      <p:sp>
        <p:nvSpPr>
          <p:cNvPr id="4" name="TextBox 3">
            <a:extLst>
              <a:ext uri="{FF2B5EF4-FFF2-40B4-BE49-F238E27FC236}">
                <a16:creationId xmlns:a16="http://schemas.microsoft.com/office/drawing/2014/main" id="{BF94BBDC-45E5-449E-867C-EF44E76C46DD}"/>
              </a:ext>
            </a:extLst>
          </p:cNvPr>
          <p:cNvSpPr txBox="1"/>
          <p:nvPr/>
        </p:nvSpPr>
        <p:spPr>
          <a:xfrm>
            <a:off x="11665433" y="6286216"/>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a:rPr>
              <a:t>50</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03646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8">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12" name="Title 11">
            <a:extLst>
              <a:ext uri="{FF2B5EF4-FFF2-40B4-BE49-F238E27FC236}">
                <a16:creationId xmlns:a16="http://schemas.microsoft.com/office/drawing/2014/main" id="{7E0D49C7-18E1-6745-B0AA-13FC1BB245D5}"/>
              </a:ext>
            </a:extLst>
          </p:cNvPr>
          <p:cNvSpPr>
            <a:spLocks noGrp="1"/>
          </p:cNvSpPr>
          <p:nvPr>
            <p:ph type="title"/>
          </p:nvPr>
        </p:nvSpPr>
        <p:spPr>
          <a:xfrm>
            <a:off x="753925" y="2076450"/>
            <a:ext cx="10684151" cy="1345134"/>
          </a:xfrm>
        </p:spPr>
        <p:txBody>
          <a:bodyPr vert="horz" lIns="91440" tIns="45720" rIns="91440" bIns="45720" rtlCol="0" anchor="ctr">
            <a:normAutofit fontScale="90000"/>
          </a:bodyPr>
          <a:lstStyle/>
          <a:p>
            <a:pPr algn="ctr"/>
            <a:r>
              <a:rPr lang="en-US" sz="5600" kern="1200" dirty="0">
                <a:solidFill>
                  <a:srgbClr val="FFFFFF"/>
                </a:solidFill>
                <a:latin typeface="Arial" panose="020B0604020202020204" pitchFamily="34" charset="0"/>
                <a:cs typeface="Arial" panose="020B0604020202020204" pitchFamily="34" charset="0"/>
              </a:rPr>
              <a:t>Transport Infrastructure House Progress Report</a:t>
            </a:r>
          </a:p>
        </p:txBody>
      </p:sp>
    </p:spTree>
    <p:extLst>
      <p:ext uri="{BB962C8B-B14F-4D97-AF65-F5344CB8AC3E}">
        <p14:creationId xmlns:p14="http://schemas.microsoft.com/office/powerpoint/2010/main" val="1493876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US" sz="2800" b="1" dirty="0">
                <a:solidFill>
                  <a:srgbClr val="FFFFFF"/>
                </a:solidFill>
                <a:latin typeface="Arial" charset="0"/>
                <a:cs typeface="Arial" charset="0"/>
              </a:rPr>
              <a:t>Transport Infrastructure House</a:t>
            </a: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340284" y="1654630"/>
            <a:ext cx="10013516" cy="4854658"/>
          </a:xfrm>
        </p:spPr>
        <p:txBody>
          <a:bodyPr>
            <a:normAutofit fontScale="92500" lnSpcReduction="20000"/>
          </a:bodyPr>
          <a:lstStyle/>
          <a:p>
            <a:pPr marL="285750" indent="-285750" algn="just">
              <a:lnSpc>
                <a:spcPct val="120000"/>
              </a:lnSpc>
              <a:buFont typeface="Wingdings" panose="05000000000000000000" pitchFamily="2" charset="2"/>
              <a:buChar char="§"/>
            </a:pPr>
            <a:r>
              <a:rPr lang="en-ZA" sz="2700" dirty="0">
                <a:ea typeface="Calibri" panose="020F0502020204030204" pitchFamily="34" charset="0"/>
              </a:rPr>
              <a:t>Objectives:</a:t>
            </a:r>
          </a:p>
          <a:p>
            <a:pPr lvl="1" algn="just">
              <a:lnSpc>
                <a:spcPct val="120000"/>
              </a:lnSpc>
              <a:defRPr/>
            </a:pPr>
            <a:r>
              <a:rPr lang="en-ZA" sz="2700" dirty="0">
                <a:ea typeface="Calibri" panose="020F0502020204030204" pitchFamily="34" charset="0"/>
              </a:rPr>
              <a:t>To develop the Programme Management culture within the GPDRT with the aim of strengthening efficiencies and accountability.</a:t>
            </a:r>
          </a:p>
          <a:p>
            <a:pPr lvl="1" algn="just">
              <a:lnSpc>
                <a:spcPct val="120000"/>
              </a:lnSpc>
              <a:defRPr/>
            </a:pPr>
            <a:r>
              <a:rPr lang="en-ZA" sz="2700" dirty="0">
                <a:ea typeface="Calibri" panose="020F0502020204030204" pitchFamily="34" charset="0"/>
              </a:rPr>
              <a:t>To develop reporting systems with a view of standardising the management of information and the ease of reporting to all levels ranging from project to programme to portfolio and management levels with the intent to assist decision makers within the GDRT to make strategic decisions with up-to-date information.</a:t>
            </a:r>
          </a:p>
          <a:p>
            <a:pPr lvl="1" algn="just">
              <a:lnSpc>
                <a:spcPct val="120000"/>
              </a:lnSpc>
              <a:defRPr/>
            </a:pPr>
            <a:r>
              <a:rPr lang="en-ZA" sz="2700" dirty="0">
                <a:ea typeface="Calibri" panose="020F0502020204030204" pitchFamily="34" charset="0"/>
              </a:rPr>
              <a:t>To establish a framework for delivery in terms of the National Programmes and the GDRT strategic directions.</a:t>
            </a:r>
            <a:endParaRPr lang="en-US" sz="2700" dirty="0">
              <a:ea typeface="Calibri" panose="020F050202020403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9EBAD38-2BB4-4CF2-8704-8DA9ADF77A3A}"/>
              </a:ext>
            </a:extLst>
          </p:cNvPr>
          <p:cNvSpPr txBox="1"/>
          <p:nvPr/>
        </p:nvSpPr>
        <p:spPr>
          <a:xfrm>
            <a:off x="11222182" y="6180881"/>
            <a:ext cx="502972" cy="369332"/>
          </a:xfrm>
          <a:prstGeom prst="rect">
            <a:avLst/>
          </a:prstGeom>
          <a:noFill/>
        </p:spPr>
        <p:txBody>
          <a:bodyPr wrap="square" rtlCol="0">
            <a:spAutoFit/>
          </a:bodyPr>
          <a:lstStyle/>
          <a:p>
            <a:r>
              <a:rPr lang="en-US" dirty="0"/>
              <a:t>52</a:t>
            </a:r>
          </a:p>
        </p:txBody>
      </p:sp>
    </p:spTree>
    <p:extLst>
      <p:ext uri="{BB962C8B-B14F-4D97-AF65-F5344CB8AC3E}">
        <p14:creationId xmlns:p14="http://schemas.microsoft.com/office/powerpoint/2010/main" val="3427460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US" sz="2800" b="1" dirty="0">
                <a:solidFill>
                  <a:srgbClr val="FFFFFF"/>
                </a:solidFill>
                <a:latin typeface="Arial" charset="0"/>
                <a:cs typeface="Arial" charset="0"/>
              </a:rPr>
              <a:t>Performance Reporting</a:t>
            </a: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340284" y="1864653"/>
            <a:ext cx="10013516" cy="4351338"/>
          </a:xfrm>
        </p:spPr>
        <p:txBody>
          <a:bodyPr>
            <a:normAutofit/>
          </a:bodyPr>
          <a:lstStyle/>
          <a:p>
            <a:pPr defTabSz="457200">
              <a:lnSpc>
                <a:spcPct val="150000"/>
              </a:lnSpc>
              <a:spcBef>
                <a:spcPts val="0"/>
              </a:spcBef>
              <a:defRPr/>
            </a:pPr>
            <a:r>
              <a:rPr lang="en-US" dirty="0">
                <a:latin typeface="Arial" panose="020B0604020202020204" pitchFamily="34" charset="0"/>
                <a:ea typeface="Calibri" panose="020F0502020204030204" pitchFamily="34" charset="0"/>
                <a:cs typeface="Arial" panose="020B0604020202020204" pitchFamily="34" charset="0"/>
              </a:rPr>
              <a:t>TIH Report covers the following work streams: </a:t>
            </a:r>
          </a:p>
          <a:p>
            <a:pPr defTabSz="457200">
              <a:lnSpc>
                <a:spcPct val="150000"/>
              </a:lnSpc>
              <a:spcBef>
                <a:spcPts val="0"/>
              </a:spcBef>
              <a:defRPr/>
            </a:pPr>
            <a:endParaRPr lang="en-US" sz="900" dirty="0">
              <a:latin typeface="Arial" panose="020B0604020202020204" pitchFamily="34" charset="0"/>
              <a:ea typeface="Calibri" panose="020F0502020204030204" pitchFamily="34" charset="0"/>
              <a:cs typeface="Arial" panose="020B0604020202020204" pitchFamily="34" charset="0"/>
            </a:endParaRPr>
          </a:p>
          <a:p>
            <a:pPr lvl="1" defTabSz="457200">
              <a:lnSpc>
                <a:spcPct val="100000"/>
              </a:lnSpc>
              <a:spcBef>
                <a:spcPts val="0"/>
              </a:spcBef>
              <a:defRPr/>
            </a:pPr>
            <a:r>
              <a:rPr lang="en-US" dirty="0">
                <a:latin typeface="Arial" panose="020B0604020202020204" pitchFamily="34" charset="0"/>
                <a:ea typeface="Calibri" panose="020F0502020204030204" pitchFamily="34" charset="0"/>
                <a:cs typeface="Arial" panose="020B0604020202020204" pitchFamily="34" charset="0"/>
              </a:rPr>
              <a:t>Design</a:t>
            </a:r>
          </a:p>
          <a:p>
            <a:pPr lvl="1" defTabSz="457200">
              <a:lnSpc>
                <a:spcPct val="100000"/>
              </a:lnSpc>
              <a:spcBef>
                <a:spcPts val="0"/>
              </a:spcBef>
              <a:defRPr/>
            </a:pPr>
            <a:r>
              <a:rPr lang="en-US" dirty="0">
                <a:latin typeface="Arial" panose="020B0604020202020204" pitchFamily="34" charset="0"/>
                <a:ea typeface="Calibri" panose="020F0502020204030204" pitchFamily="34" charset="0"/>
                <a:cs typeface="Arial" panose="020B0604020202020204" pitchFamily="34" charset="0"/>
              </a:rPr>
              <a:t>Transport Planning</a:t>
            </a:r>
          </a:p>
          <a:p>
            <a:pPr lvl="1" defTabSz="457200">
              <a:lnSpc>
                <a:spcPct val="100000"/>
              </a:lnSpc>
              <a:spcBef>
                <a:spcPts val="0"/>
              </a:spcBef>
              <a:defRPr/>
            </a:pPr>
            <a:r>
              <a:rPr lang="en-US" dirty="0">
                <a:latin typeface="Arial" panose="020B0604020202020204" pitchFamily="34" charset="0"/>
                <a:ea typeface="Calibri" panose="020F0502020204030204" pitchFamily="34" charset="0"/>
                <a:cs typeface="Arial" panose="020B0604020202020204" pitchFamily="34" charset="0"/>
              </a:rPr>
              <a:t>Bus Contracts</a:t>
            </a:r>
            <a:endParaRPr lang="en-US" b="1" dirty="0">
              <a:latin typeface="Arial" panose="020B0604020202020204" pitchFamily="34" charset="0"/>
              <a:ea typeface="Calibri" panose="020F0502020204030204" pitchFamily="34" charset="0"/>
              <a:cs typeface="Arial" panose="020B0604020202020204" pitchFamily="34" charset="0"/>
            </a:endParaRPr>
          </a:p>
          <a:p>
            <a:pPr lvl="1" defTabSz="457200">
              <a:lnSpc>
                <a:spcPct val="100000"/>
              </a:lnSpc>
              <a:spcBef>
                <a:spcPts val="0"/>
              </a:spcBef>
              <a:defRPr/>
            </a:pPr>
            <a:r>
              <a:rPr lang="en-US" dirty="0">
                <a:latin typeface="Arial" panose="020B0604020202020204" pitchFamily="34" charset="0"/>
                <a:ea typeface="Calibri" panose="020F0502020204030204" pitchFamily="34" charset="0"/>
                <a:cs typeface="Arial" panose="020B0604020202020204" pitchFamily="34" charset="0"/>
              </a:rPr>
              <a:t>Construction</a:t>
            </a:r>
          </a:p>
          <a:p>
            <a:pPr lvl="1" defTabSz="457200">
              <a:lnSpc>
                <a:spcPct val="100000"/>
              </a:lnSpc>
              <a:spcBef>
                <a:spcPts val="0"/>
              </a:spcBef>
              <a:defRPr/>
            </a:pPr>
            <a:r>
              <a:rPr lang="en-US" dirty="0">
                <a:latin typeface="Arial" panose="020B0604020202020204" pitchFamily="34" charset="0"/>
                <a:ea typeface="Calibri" panose="020F0502020204030204" pitchFamily="34" charset="0"/>
                <a:cs typeface="Arial" panose="020B0604020202020204" pitchFamily="34" charset="0"/>
              </a:rPr>
              <a:t>Maintenance</a:t>
            </a:r>
          </a:p>
          <a:p>
            <a:pPr lvl="1" defTabSz="457200">
              <a:lnSpc>
                <a:spcPct val="100000"/>
              </a:lnSpc>
              <a:spcBef>
                <a:spcPts val="0"/>
              </a:spcBef>
              <a:defRPr/>
            </a:pPr>
            <a:r>
              <a:rPr lang="en-US" dirty="0">
                <a:latin typeface="Arial" panose="020B0604020202020204" pitchFamily="34" charset="0"/>
                <a:ea typeface="Calibri" panose="020F0502020204030204" pitchFamily="34" charset="0"/>
                <a:cs typeface="Arial" panose="020B0604020202020204" pitchFamily="34" charset="0"/>
              </a:rPr>
              <a:t>G-fleet </a:t>
            </a:r>
          </a:p>
          <a:p>
            <a:pPr lvl="1" defTabSz="457200">
              <a:lnSpc>
                <a:spcPct val="100000"/>
              </a:lnSpc>
              <a:spcBef>
                <a:spcPts val="0"/>
              </a:spcBef>
              <a:defRPr/>
            </a:pPr>
            <a:r>
              <a:rPr kumimoji="0" lang="en-US"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SCM</a:t>
            </a:r>
          </a:p>
          <a:p>
            <a:pPr lvl="1" defTabSz="457200">
              <a:lnSpc>
                <a:spcPct val="100000"/>
              </a:lnSpc>
              <a:spcBef>
                <a:spcPts val="0"/>
              </a:spcBef>
              <a:defRPr/>
            </a:pPr>
            <a:r>
              <a:rPr kumimoji="0" lang="en-US"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Developer Projects</a:t>
            </a:r>
          </a:p>
          <a:p>
            <a:pPr lvl="1" defTabSz="457200">
              <a:lnSpc>
                <a:spcPct val="100000"/>
              </a:lnSpc>
              <a:spcBef>
                <a:spcPts val="0"/>
              </a:spcBef>
              <a:defRPr/>
            </a:pPr>
            <a:r>
              <a:rPr lang="en-US" dirty="0">
                <a:latin typeface="Arial" panose="020B0604020202020204" pitchFamily="34" charset="0"/>
                <a:ea typeface="Calibri" panose="020F0502020204030204" pitchFamily="34" charset="0"/>
                <a:cs typeface="Arial" panose="020B0604020202020204" pitchFamily="34" charset="0"/>
              </a:rPr>
              <a:t>Resolution of distressed areas</a:t>
            </a:r>
            <a:endParaRPr kumimoji="0" lang="en-US"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0D93D69-A97C-48C7-8D59-57B1A5ABC184}"/>
              </a:ext>
            </a:extLst>
          </p:cNvPr>
          <p:cNvSpPr txBox="1"/>
          <p:nvPr/>
        </p:nvSpPr>
        <p:spPr>
          <a:xfrm>
            <a:off x="11222182" y="6180881"/>
            <a:ext cx="502972" cy="369332"/>
          </a:xfrm>
          <a:prstGeom prst="rect">
            <a:avLst/>
          </a:prstGeom>
          <a:noFill/>
        </p:spPr>
        <p:txBody>
          <a:bodyPr wrap="square" rtlCol="0">
            <a:spAutoFit/>
          </a:bodyPr>
          <a:lstStyle/>
          <a:p>
            <a:r>
              <a:rPr lang="en-US" dirty="0"/>
              <a:t>53</a:t>
            </a:r>
          </a:p>
        </p:txBody>
      </p:sp>
    </p:spTree>
    <p:extLst>
      <p:ext uri="{BB962C8B-B14F-4D97-AF65-F5344CB8AC3E}">
        <p14:creationId xmlns:p14="http://schemas.microsoft.com/office/powerpoint/2010/main" val="2853612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US" sz="2800" b="1" dirty="0">
                <a:solidFill>
                  <a:srgbClr val="FFFFFF"/>
                </a:solidFill>
                <a:latin typeface="Arial" charset="0"/>
                <a:cs typeface="Arial" charset="0"/>
              </a:rPr>
              <a:t>Achievements</a:t>
            </a:r>
            <a:endParaRPr lang="en-US" sz="2400" b="1" dirty="0">
              <a:solidFill>
                <a:srgbClr val="FFFFFF"/>
              </a:solidFill>
              <a:latin typeface="Arial" charset="0"/>
              <a:cs typeface="Arial" charset="0"/>
            </a:endParaRP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340284" y="1565752"/>
            <a:ext cx="10013516" cy="5292247"/>
          </a:xfrm>
        </p:spPr>
        <p:txBody>
          <a:bodyPr>
            <a:normAutofit fontScale="85000" lnSpcReduction="20000"/>
          </a:bodyPr>
          <a:lstStyle/>
          <a:p>
            <a:pPr marL="228600" lvl="1" algn="just">
              <a:lnSpc>
                <a:spcPct val="120000"/>
              </a:lnSpc>
              <a:defRPr/>
            </a:pPr>
            <a:r>
              <a:rPr lang="en-ZA" sz="2600" dirty="0"/>
              <a:t>Workstream Establishment and Coordination. </a:t>
            </a:r>
          </a:p>
          <a:p>
            <a:pPr marL="685800" lvl="2" algn="just">
              <a:lnSpc>
                <a:spcPct val="120000"/>
              </a:lnSpc>
              <a:defRPr/>
            </a:pPr>
            <a:r>
              <a:rPr lang="en-ZA" sz="2600" dirty="0"/>
              <a:t>Main Workstreams:  Planning, Design, Construction and Maintenance</a:t>
            </a:r>
          </a:p>
          <a:p>
            <a:pPr marL="685800" lvl="2" algn="just">
              <a:lnSpc>
                <a:spcPct val="120000"/>
              </a:lnSpc>
              <a:defRPr/>
            </a:pPr>
            <a:r>
              <a:rPr lang="en-ZA" sz="2600" dirty="0"/>
              <a:t>Support: Supply Chain Management, IT, Finance, Probity Audit and Risk Assessment</a:t>
            </a:r>
          </a:p>
          <a:p>
            <a:pPr marL="228600" lvl="1" algn="just">
              <a:lnSpc>
                <a:spcPct val="120000"/>
              </a:lnSpc>
              <a:defRPr/>
            </a:pPr>
            <a:r>
              <a:rPr lang="en-ZA" sz="2600" dirty="0"/>
              <a:t>Development of a Single Book of Projects, containing:</a:t>
            </a:r>
          </a:p>
          <a:p>
            <a:pPr marL="685800" lvl="2" algn="just">
              <a:lnSpc>
                <a:spcPct val="120000"/>
              </a:lnSpc>
              <a:defRPr/>
            </a:pPr>
            <a:r>
              <a:rPr lang="en-ZA" sz="2600" dirty="0"/>
              <a:t>Project Owner by Directorate and Chief Directorate</a:t>
            </a:r>
          </a:p>
          <a:p>
            <a:pPr marL="685800" lvl="2" algn="just">
              <a:lnSpc>
                <a:spcPct val="120000"/>
              </a:lnSpc>
              <a:defRPr/>
            </a:pPr>
            <a:r>
              <a:rPr lang="en-ZA" sz="2600" dirty="0"/>
              <a:t>Responsible Project Manager</a:t>
            </a:r>
          </a:p>
          <a:p>
            <a:pPr marL="685800" lvl="2" algn="just">
              <a:lnSpc>
                <a:spcPct val="120000"/>
              </a:lnSpc>
              <a:defRPr/>
            </a:pPr>
            <a:r>
              <a:rPr lang="en-ZA" sz="2600" dirty="0"/>
              <a:t>Project Status and Progress Reporting</a:t>
            </a:r>
          </a:p>
          <a:p>
            <a:pPr marL="685800" lvl="2" algn="just">
              <a:lnSpc>
                <a:spcPct val="120000"/>
              </a:lnSpc>
              <a:defRPr/>
            </a:pPr>
            <a:r>
              <a:rPr lang="en-ZA" sz="2600" dirty="0"/>
              <a:t>Project Problem Identification and Key Intervention Definition</a:t>
            </a:r>
          </a:p>
          <a:p>
            <a:pPr marL="685800" lvl="2" algn="just">
              <a:lnSpc>
                <a:spcPct val="120000"/>
              </a:lnSpc>
              <a:defRPr/>
            </a:pPr>
            <a:r>
              <a:rPr lang="en-ZA" sz="2600" dirty="0"/>
              <a:t>Budget</a:t>
            </a:r>
          </a:p>
          <a:p>
            <a:pPr marL="228600" lvl="1" algn="just">
              <a:lnSpc>
                <a:spcPct val="120000"/>
              </a:lnSpc>
              <a:defRPr/>
            </a:pPr>
            <a:r>
              <a:rPr lang="en-ZA" sz="2600" dirty="0"/>
              <a:t>Project Reporting by Workstream</a:t>
            </a:r>
          </a:p>
          <a:p>
            <a:pPr marL="228600" lvl="1" algn="just">
              <a:lnSpc>
                <a:spcPct val="120000"/>
              </a:lnSpc>
              <a:defRPr/>
            </a:pPr>
            <a:r>
              <a:rPr lang="en-ZA" sz="2600" dirty="0"/>
              <a:t>Using common reporting template and dashboard</a:t>
            </a:r>
          </a:p>
          <a:p>
            <a:pPr marL="228600" lvl="1" algn="just">
              <a:lnSpc>
                <a:spcPct val="120000"/>
              </a:lnSpc>
              <a:defRPr/>
            </a:pPr>
            <a:r>
              <a:rPr lang="en-ZA" sz="2600" dirty="0"/>
              <a:t>Active Tracking of Project Progress</a:t>
            </a:r>
          </a:p>
          <a:p>
            <a:pPr marL="0" indent="0">
              <a:buNone/>
            </a:pP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D91BD18-D781-4CD4-BB43-CEB9E74B3375}"/>
              </a:ext>
            </a:extLst>
          </p:cNvPr>
          <p:cNvSpPr txBox="1"/>
          <p:nvPr/>
        </p:nvSpPr>
        <p:spPr>
          <a:xfrm>
            <a:off x="11174681" y="6180881"/>
            <a:ext cx="550473" cy="369332"/>
          </a:xfrm>
          <a:prstGeom prst="rect">
            <a:avLst/>
          </a:prstGeom>
          <a:noFill/>
        </p:spPr>
        <p:txBody>
          <a:bodyPr wrap="square" rtlCol="0">
            <a:spAutoFit/>
          </a:bodyPr>
          <a:lstStyle/>
          <a:p>
            <a:r>
              <a:rPr lang="en-US" dirty="0"/>
              <a:t>54</a:t>
            </a:r>
          </a:p>
        </p:txBody>
      </p:sp>
    </p:spTree>
    <p:extLst>
      <p:ext uri="{BB962C8B-B14F-4D97-AF65-F5344CB8AC3E}">
        <p14:creationId xmlns:p14="http://schemas.microsoft.com/office/powerpoint/2010/main" val="2234030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US" sz="2800" dirty="0">
                <a:solidFill>
                  <a:srgbClr val="FFFFFF"/>
                </a:solidFill>
                <a:latin typeface="Arial" charset="0"/>
                <a:cs typeface="Arial" charset="0"/>
              </a:rPr>
              <a:t>Work Streams </a:t>
            </a:r>
            <a:r>
              <a:rPr lang="en-US" sz="2800" b="1" dirty="0">
                <a:solidFill>
                  <a:srgbClr val="FFFFFF"/>
                </a:solidFill>
                <a:latin typeface="Arial" charset="0"/>
                <a:cs typeface="Arial" charset="0"/>
              </a:rPr>
              <a:t>Highlights</a:t>
            </a: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340284" y="1565753"/>
            <a:ext cx="10013516" cy="4650238"/>
          </a:xfrm>
        </p:spPr>
        <p:txBody>
          <a:bodyPr>
            <a:normAutofit/>
          </a:bodyPr>
          <a:lstStyle/>
          <a:p>
            <a:pPr defTabSz="457200">
              <a:lnSpc>
                <a:spcPct val="100000"/>
              </a:lnSpc>
              <a:spcBef>
                <a:spcPts val="0"/>
              </a:spcBef>
              <a:defRPr/>
            </a:pPr>
            <a:r>
              <a:rPr lang="en-US" dirty="0">
                <a:ea typeface="Calibri" panose="020F0502020204030204" pitchFamily="34" charset="0"/>
                <a:cs typeface="Arial" panose="020B0604020202020204" pitchFamily="34" charset="0"/>
              </a:rPr>
              <a:t>Awarded three major roads construction tenders: K31 in January 2022</a:t>
            </a:r>
          </a:p>
          <a:p>
            <a:pPr defTabSz="457200">
              <a:lnSpc>
                <a:spcPct val="100000"/>
              </a:lnSpc>
              <a:spcBef>
                <a:spcPts val="0"/>
              </a:spcBef>
              <a:defRPr/>
            </a:pPr>
            <a:r>
              <a:rPr lang="en-US" dirty="0">
                <a:ea typeface="Calibri" panose="020F0502020204030204" pitchFamily="34" charset="0"/>
                <a:cs typeface="Arial" panose="020B0604020202020204" pitchFamily="34" charset="0"/>
              </a:rPr>
              <a:t>K101 and K73 roads construction projects commenced.</a:t>
            </a:r>
          </a:p>
          <a:p>
            <a:pPr defTabSz="457200">
              <a:lnSpc>
                <a:spcPct val="100000"/>
              </a:lnSpc>
              <a:spcBef>
                <a:spcPts val="0"/>
              </a:spcBef>
              <a:defRPr/>
            </a:pPr>
            <a:r>
              <a:rPr lang="en-US" dirty="0">
                <a:ea typeface="Calibri" panose="020F0502020204030204" pitchFamily="34" charset="0"/>
                <a:cs typeface="Arial" panose="020B0604020202020204" pitchFamily="34" charset="0"/>
              </a:rPr>
              <a:t>RTMC launching an online payment system for vehicle related services in February 2022</a:t>
            </a:r>
          </a:p>
          <a:p>
            <a:pPr defTabSz="457200">
              <a:lnSpc>
                <a:spcPct val="100000"/>
              </a:lnSpc>
              <a:spcBef>
                <a:spcPts val="0"/>
              </a:spcBef>
              <a:defRPr/>
            </a:pPr>
            <a:r>
              <a:rPr lang="en-US" dirty="0">
                <a:ea typeface="Calibri" panose="020F0502020204030204" pitchFamily="34" charset="0"/>
                <a:cs typeface="Arial" panose="020B0604020202020204" pitchFamily="34" charset="0"/>
              </a:rPr>
              <a:t>GDRT and University of Pretoria signs an MOU for collaboration on: </a:t>
            </a:r>
          </a:p>
          <a:p>
            <a:pPr lvl="1" defTabSz="457200">
              <a:lnSpc>
                <a:spcPct val="100000"/>
              </a:lnSpc>
              <a:spcBef>
                <a:spcPts val="0"/>
              </a:spcBef>
              <a:defRPr/>
            </a:pPr>
            <a:r>
              <a:rPr lang="en-US" dirty="0">
                <a:ea typeface="Calibri" panose="020F0502020204030204" pitchFamily="34" charset="0"/>
                <a:cs typeface="Arial" panose="020B0604020202020204" pitchFamily="34" charset="0"/>
              </a:rPr>
              <a:t>Emission studies (pollution)</a:t>
            </a:r>
          </a:p>
          <a:p>
            <a:pPr lvl="1" defTabSz="457200">
              <a:lnSpc>
                <a:spcPct val="100000"/>
              </a:lnSpc>
              <a:spcBef>
                <a:spcPts val="0"/>
              </a:spcBef>
              <a:defRPr/>
            </a:pPr>
            <a:r>
              <a:rPr lang="en-US" dirty="0">
                <a:ea typeface="Calibri" panose="020F0502020204030204" pitchFamily="34" charset="0"/>
                <a:cs typeface="Arial" panose="020B0604020202020204" pitchFamily="34" charset="0"/>
              </a:rPr>
              <a:t>Early porthole detection</a:t>
            </a:r>
          </a:p>
          <a:p>
            <a:pPr lvl="1" defTabSz="457200">
              <a:lnSpc>
                <a:spcPct val="100000"/>
              </a:lnSpc>
              <a:spcBef>
                <a:spcPts val="0"/>
              </a:spcBef>
              <a:defRPr/>
            </a:pPr>
            <a:r>
              <a:rPr lang="en-US" dirty="0">
                <a:ea typeface="Calibri" panose="020F0502020204030204" pitchFamily="34" charset="0"/>
                <a:cs typeface="Arial" panose="020B0604020202020204" pitchFamily="34" charset="0"/>
              </a:rPr>
              <a:t>Road reserves monitoring </a:t>
            </a:r>
          </a:p>
          <a:p>
            <a:pPr lvl="1" defTabSz="457200">
              <a:lnSpc>
                <a:spcPct val="100000"/>
              </a:lnSpc>
              <a:spcBef>
                <a:spcPts val="0"/>
              </a:spcBef>
              <a:defRPr/>
            </a:pPr>
            <a:r>
              <a:rPr lang="en-US" dirty="0">
                <a:ea typeface="Calibri" panose="020F0502020204030204" pitchFamily="34" charset="0"/>
                <a:cs typeface="Arial" panose="020B0604020202020204" pitchFamily="34" charset="0"/>
              </a:rPr>
              <a:t>Research and Development – Koedoespoort Lab revival</a:t>
            </a:r>
          </a:p>
          <a:p>
            <a:pPr defTabSz="457200">
              <a:lnSpc>
                <a:spcPct val="100000"/>
              </a:lnSpc>
              <a:spcBef>
                <a:spcPts val="0"/>
              </a:spcBef>
              <a:defRPr/>
            </a:pPr>
            <a:r>
              <a:rPr lang="en-US" dirty="0">
                <a:ea typeface="Calibri" panose="020F0502020204030204" pitchFamily="34" charset="0"/>
                <a:cs typeface="Arial" panose="020B0604020202020204" pitchFamily="34" charset="0"/>
              </a:rPr>
              <a:t>Gauteng Infrastructure Dashboard launched </a:t>
            </a:r>
          </a:p>
          <a:p>
            <a:pPr defTabSz="457200">
              <a:lnSpc>
                <a:spcPct val="100000"/>
              </a:lnSpc>
              <a:spcBef>
                <a:spcPts val="0"/>
              </a:spcBef>
              <a:defRPr/>
            </a:pPr>
            <a:r>
              <a:rPr lang="en-US" dirty="0">
                <a:ea typeface="Calibri" panose="020F0502020204030204" pitchFamily="34" charset="0"/>
                <a:cs typeface="Arial" panose="020B0604020202020204" pitchFamily="34" charset="0"/>
              </a:rPr>
              <a:t>Weekly BAC sitting</a:t>
            </a:r>
          </a:p>
          <a:p>
            <a:pPr defTabSz="457200">
              <a:lnSpc>
                <a:spcPct val="150000"/>
              </a:lnSpc>
              <a:spcBef>
                <a:spcPts val="0"/>
              </a:spcBef>
              <a:buFont typeface="Wingdings" panose="05000000000000000000" pitchFamily="2" charset="2"/>
              <a:buChar char="§"/>
              <a:defRPr/>
            </a:pPr>
            <a:endParaRPr lang="en-US" sz="2000" dirty="0">
              <a:solidFill>
                <a:srgbClr val="005AAB"/>
              </a:solidFill>
              <a:latin typeface="Calibri" panose="020F0502020204030204" pitchFamily="34" charset="0"/>
              <a:ea typeface="Calibri" panose="020F050202020403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72A7768-54AC-403D-8AD9-FF58417D0FBE}"/>
              </a:ext>
            </a:extLst>
          </p:cNvPr>
          <p:cNvSpPr txBox="1"/>
          <p:nvPr/>
        </p:nvSpPr>
        <p:spPr>
          <a:xfrm>
            <a:off x="11186556" y="6180881"/>
            <a:ext cx="538598" cy="369332"/>
          </a:xfrm>
          <a:prstGeom prst="rect">
            <a:avLst/>
          </a:prstGeom>
          <a:noFill/>
        </p:spPr>
        <p:txBody>
          <a:bodyPr wrap="square" rtlCol="0">
            <a:spAutoFit/>
          </a:bodyPr>
          <a:lstStyle/>
          <a:p>
            <a:r>
              <a:rPr lang="en-US" dirty="0"/>
              <a:t>55</a:t>
            </a:r>
          </a:p>
        </p:txBody>
      </p:sp>
    </p:spTree>
    <p:extLst>
      <p:ext uri="{BB962C8B-B14F-4D97-AF65-F5344CB8AC3E}">
        <p14:creationId xmlns:p14="http://schemas.microsoft.com/office/powerpoint/2010/main" val="187526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US" sz="2800" dirty="0">
                <a:latin typeface="Arial" panose="020B0604020202020204" pitchFamily="34" charset="0"/>
                <a:cs typeface="Arial" panose="020B0604020202020204" pitchFamily="34" charset="0"/>
              </a:rPr>
              <a:t>Dashboard Portfolio</a:t>
            </a:r>
            <a:endParaRPr lang="en-US" sz="2800" b="1" dirty="0">
              <a:solidFill>
                <a:schemeClr val="bg1"/>
              </a:solidFill>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B8FA8254-F144-42CD-9039-AB0335AD784F}"/>
              </a:ext>
            </a:extLst>
          </p:cNvPr>
          <p:cNvPicPr>
            <a:picLocks noGrp="1" noChangeAspect="1"/>
          </p:cNvPicPr>
          <p:nvPr>
            <p:ph idx="1"/>
          </p:nvPr>
        </p:nvPicPr>
        <p:blipFill>
          <a:blip r:embed="rId3"/>
          <a:stretch>
            <a:fillRect/>
          </a:stretch>
        </p:blipFill>
        <p:spPr>
          <a:xfrm>
            <a:off x="1190625" y="2162175"/>
            <a:ext cx="11001375" cy="3618587"/>
          </a:xfrm>
        </p:spPr>
      </p:pic>
      <p:sp>
        <p:nvSpPr>
          <p:cNvPr id="3" name="TextBox 2">
            <a:extLst>
              <a:ext uri="{FF2B5EF4-FFF2-40B4-BE49-F238E27FC236}">
                <a16:creationId xmlns:a16="http://schemas.microsoft.com/office/drawing/2014/main" id="{3862D2D1-AFDD-4C5B-9F5C-1EE244B0549B}"/>
              </a:ext>
            </a:extLst>
          </p:cNvPr>
          <p:cNvSpPr txBox="1"/>
          <p:nvPr/>
        </p:nvSpPr>
        <p:spPr>
          <a:xfrm>
            <a:off x="11353799" y="6192518"/>
            <a:ext cx="610591" cy="400110"/>
          </a:xfrm>
          <a:prstGeom prst="rect">
            <a:avLst/>
          </a:prstGeom>
          <a:noFill/>
        </p:spPr>
        <p:txBody>
          <a:bodyPr wrap="square" rtlCol="0">
            <a:spAutoFit/>
          </a:bodyPr>
          <a:lstStyle/>
          <a:p>
            <a:r>
              <a:rPr lang="en-US" sz="2000" dirty="0"/>
              <a:t>56</a:t>
            </a:r>
          </a:p>
        </p:txBody>
      </p:sp>
    </p:spTree>
    <p:extLst>
      <p:ext uri="{BB962C8B-B14F-4D97-AF65-F5344CB8AC3E}">
        <p14:creationId xmlns:p14="http://schemas.microsoft.com/office/powerpoint/2010/main" val="103522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sz="2800" dirty="0"/>
              <a:t>Status per stage – All Stages</a:t>
            </a:r>
          </a:p>
        </p:txBody>
      </p:sp>
      <p:pic>
        <p:nvPicPr>
          <p:cNvPr id="5" name="Content Placeholder 4">
            <a:extLst>
              <a:ext uri="{FF2B5EF4-FFF2-40B4-BE49-F238E27FC236}">
                <a16:creationId xmlns:a16="http://schemas.microsoft.com/office/drawing/2014/main" id="{C91C2705-AA86-4A85-A9D7-E3EE38E0CA0D}"/>
              </a:ext>
            </a:extLst>
          </p:cNvPr>
          <p:cNvPicPr>
            <a:picLocks noGrp="1" noChangeAspect="1"/>
          </p:cNvPicPr>
          <p:nvPr>
            <p:ph idx="1"/>
          </p:nvPr>
        </p:nvPicPr>
        <p:blipFill>
          <a:blip r:embed="rId2"/>
          <a:stretch>
            <a:fillRect/>
          </a:stretch>
        </p:blipFill>
        <p:spPr>
          <a:xfrm>
            <a:off x="1334530" y="1734293"/>
            <a:ext cx="10324070" cy="1694707"/>
          </a:xfrm>
        </p:spPr>
      </p:pic>
      <p:pic>
        <p:nvPicPr>
          <p:cNvPr id="7" name="Picture 6">
            <a:extLst>
              <a:ext uri="{FF2B5EF4-FFF2-40B4-BE49-F238E27FC236}">
                <a16:creationId xmlns:a16="http://schemas.microsoft.com/office/drawing/2014/main" id="{1F53BEA3-6A37-46B8-ADBF-85AAA3AA1EB8}"/>
              </a:ext>
            </a:extLst>
          </p:cNvPr>
          <p:cNvPicPr>
            <a:picLocks noChangeAspect="1"/>
          </p:cNvPicPr>
          <p:nvPr/>
        </p:nvPicPr>
        <p:blipFill>
          <a:blip r:embed="rId3"/>
          <a:stretch>
            <a:fillRect/>
          </a:stretch>
        </p:blipFill>
        <p:spPr>
          <a:xfrm>
            <a:off x="7611369" y="3593985"/>
            <a:ext cx="4047746" cy="2673465"/>
          </a:xfrm>
          <a:prstGeom prst="rect">
            <a:avLst/>
          </a:prstGeom>
        </p:spPr>
      </p:pic>
      <p:sp>
        <p:nvSpPr>
          <p:cNvPr id="8" name="TextBox 7">
            <a:extLst>
              <a:ext uri="{FF2B5EF4-FFF2-40B4-BE49-F238E27FC236}">
                <a16:creationId xmlns:a16="http://schemas.microsoft.com/office/drawing/2014/main" id="{2A36A12F-D962-4F54-BC64-86ED725DFB14}"/>
              </a:ext>
            </a:extLst>
          </p:cNvPr>
          <p:cNvSpPr txBox="1"/>
          <p:nvPr/>
        </p:nvSpPr>
        <p:spPr>
          <a:xfrm>
            <a:off x="1572140" y="4542056"/>
            <a:ext cx="4772025"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rPr>
              <a:t>From a total portfolio of 99 projects: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rPr>
              <a:t>75 are Green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rPr>
              <a:t>22 are Amber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rPr>
              <a:t>2 are Red</a:t>
            </a:r>
          </a:p>
        </p:txBody>
      </p:sp>
      <p:sp>
        <p:nvSpPr>
          <p:cNvPr id="6" name="TextBox 5">
            <a:extLst>
              <a:ext uri="{FF2B5EF4-FFF2-40B4-BE49-F238E27FC236}">
                <a16:creationId xmlns:a16="http://schemas.microsoft.com/office/drawing/2014/main" id="{83F46D99-C236-4079-8707-946E5CDB0A02}"/>
              </a:ext>
            </a:extLst>
          </p:cNvPr>
          <p:cNvSpPr txBox="1"/>
          <p:nvPr/>
        </p:nvSpPr>
        <p:spPr>
          <a:xfrm>
            <a:off x="11353799" y="6192518"/>
            <a:ext cx="610591" cy="400110"/>
          </a:xfrm>
          <a:prstGeom prst="rect">
            <a:avLst/>
          </a:prstGeom>
          <a:noFill/>
        </p:spPr>
        <p:txBody>
          <a:bodyPr wrap="square" rtlCol="0">
            <a:spAutoFit/>
          </a:bodyPr>
          <a:lstStyle/>
          <a:p>
            <a:r>
              <a:rPr lang="en-US" sz="2000" dirty="0"/>
              <a:t>57</a:t>
            </a:r>
          </a:p>
        </p:txBody>
      </p:sp>
    </p:spTree>
    <p:extLst>
      <p:ext uri="{BB962C8B-B14F-4D97-AF65-F5344CB8AC3E}">
        <p14:creationId xmlns:p14="http://schemas.microsoft.com/office/powerpoint/2010/main" val="536261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lstStyle/>
          <a:p>
            <a:pPr algn="ctr"/>
            <a:r>
              <a:rPr lang="en-US" dirty="0"/>
              <a:t>Reporting – Previous Friday (27/05/2022)</a:t>
            </a:r>
          </a:p>
        </p:txBody>
      </p:sp>
      <p:pic>
        <p:nvPicPr>
          <p:cNvPr id="5" name="Content Placeholder 4">
            <a:extLst>
              <a:ext uri="{FF2B5EF4-FFF2-40B4-BE49-F238E27FC236}">
                <a16:creationId xmlns:a16="http://schemas.microsoft.com/office/drawing/2014/main" id="{584157BC-371B-4CD0-9266-B8DD82DBF5B6}"/>
              </a:ext>
            </a:extLst>
          </p:cNvPr>
          <p:cNvPicPr>
            <a:picLocks noGrp="1" noChangeAspect="1"/>
          </p:cNvPicPr>
          <p:nvPr>
            <p:ph idx="1"/>
          </p:nvPr>
        </p:nvPicPr>
        <p:blipFill>
          <a:blip r:embed="rId2"/>
          <a:stretch>
            <a:fillRect/>
          </a:stretch>
        </p:blipFill>
        <p:spPr>
          <a:xfrm>
            <a:off x="1181101" y="1825625"/>
            <a:ext cx="10582274" cy="4965700"/>
          </a:xfrm>
        </p:spPr>
      </p:pic>
      <p:sp>
        <p:nvSpPr>
          <p:cNvPr id="4" name="TextBox 3">
            <a:extLst>
              <a:ext uri="{FF2B5EF4-FFF2-40B4-BE49-F238E27FC236}">
                <a16:creationId xmlns:a16="http://schemas.microsoft.com/office/drawing/2014/main" id="{0191982E-3037-404E-9616-0EE701689460}"/>
              </a:ext>
            </a:extLst>
          </p:cNvPr>
          <p:cNvSpPr txBox="1"/>
          <p:nvPr/>
        </p:nvSpPr>
        <p:spPr>
          <a:xfrm>
            <a:off x="11353799" y="6192518"/>
            <a:ext cx="610591" cy="400110"/>
          </a:xfrm>
          <a:prstGeom prst="rect">
            <a:avLst/>
          </a:prstGeom>
          <a:noFill/>
        </p:spPr>
        <p:txBody>
          <a:bodyPr wrap="square" rtlCol="0">
            <a:spAutoFit/>
          </a:bodyPr>
          <a:lstStyle/>
          <a:p>
            <a:r>
              <a:rPr lang="en-US" sz="2000" dirty="0"/>
              <a:t>58</a:t>
            </a:r>
          </a:p>
        </p:txBody>
      </p:sp>
    </p:spTree>
    <p:extLst>
      <p:ext uri="{BB962C8B-B14F-4D97-AF65-F5344CB8AC3E}">
        <p14:creationId xmlns:p14="http://schemas.microsoft.com/office/powerpoint/2010/main" val="349315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lstStyle/>
          <a:p>
            <a:pPr algn="ctr"/>
            <a:r>
              <a:rPr lang="en-US" sz="2800" dirty="0"/>
              <a:t>Status Per Stage </a:t>
            </a:r>
            <a:r>
              <a:rPr lang="en-US" dirty="0"/>
              <a:t>– Construction</a:t>
            </a:r>
          </a:p>
        </p:txBody>
      </p:sp>
      <p:pic>
        <p:nvPicPr>
          <p:cNvPr id="13" name="Content Placeholder 12">
            <a:extLst>
              <a:ext uri="{FF2B5EF4-FFF2-40B4-BE49-F238E27FC236}">
                <a16:creationId xmlns:a16="http://schemas.microsoft.com/office/drawing/2014/main" id="{0A43B51D-0326-4C4F-8ABF-84232AF1ECDD}"/>
              </a:ext>
            </a:extLst>
          </p:cNvPr>
          <p:cNvPicPr>
            <a:picLocks noGrp="1" noChangeAspect="1"/>
          </p:cNvPicPr>
          <p:nvPr>
            <p:ph idx="1"/>
          </p:nvPr>
        </p:nvPicPr>
        <p:blipFill>
          <a:blip r:embed="rId2"/>
          <a:stretch>
            <a:fillRect/>
          </a:stretch>
        </p:blipFill>
        <p:spPr>
          <a:xfrm>
            <a:off x="1334529" y="1825624"/>
            <a:ext cx="10524095" cy="4689475"/>
          </a:xfrm>
        </p:spPr>
      </p:pic>
      <p:sp>
        <p:nvSpPr>
          <p:cNvPr id="4" name="TextBox 3">
            <a:extLst>
              <a:ext uri="{FF2B5EF4-FFF2-40B4-BE49-F238E27FC236}">
                <a16:creationId xmlns:a16="http://schemas.microsoft.com/office/drawing/2014/main" id="{83017994-2115-448D-B62D-0476FB5E6493}"/>
              </a:ext>
            </a:extLst>
          </p:cNvPr>
          <p:cNvSpPr txBox="1"/>
          <p:nvPr/>
        </p:nvSpPr>
        <p:spPr>
          <a:xfrm>
            <a:off x="11659094" y="6392573"/>
            <a:ext cx="610591" cy="400110"/>
          </a:xfrm>
          <a:prstGeom prst="rect">
            <a:avLst/>
          </a:prstGeom>
          <a:noFill/>
        </p:spPr>
        <p:txBody>
          <a:bodyPr wrap="square" rtlCol="0">
            <a:spAutoFit/>
          </a:bodyPr>
          <a:lstStyle/>
          <a:p>
            <a:r>
              <a:rPr lang="en-US" sz="2000" dirty="0"/>
              <a:t>59</a:t>
            </a:r>
          </a:p>
        </p:txBody>
      </p:sp>
    </p:spTree>
    <p:extLst>
      <p:ext uri="{BB962C8B-B14F-4D97-AF65-F5344CB8AC3E}">
        <p14:creationId xmlns:p14="http://schemas.microsoft.com/office/powerpoint/2010/main" val="1803166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ZA" sz="2800" b="1" dirty="0">
                <a:solidFill>
                  <a:schemeClr val="bg1"/>
                </a:solidFill>
                <a:latin typeface="Arial" panose="020B0604020202020204" pitchFamily="34" charset="0"/>
                <a:cs typeface="Arial" panose="020B0604020202020204" pitchFamily="34" charset="0"/>
              </a:rPr>
              <a:t>How to download the APP</a:t>
            </a:r>
            <a:endParaRPr lang="en-US" sz="2800" b="1" dirty="0">
              <a:solidFill>
                <a:schemeClr val="bg1"/>
              </a:solidFill>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275169" y="1825625"/>
            <a:ext cx="9107427" cy="4351338"/>
          </a:xfrm>
        </p:spPr>
        <p:txBody>
          <a:bodyPr>
            <a:normAutofit/>
          </a:bodyPr>
          <a:lstStyle/>
          <a:p>
            <a:pPr marL="342900" indent="-342900" hangingPunct="0">
              <a:buAutoNum type="arabicPeriod"/>
            </a:pPr>
            <a:endParaRPr lang="en-ZA" sz="1800" dirty="0"/>
          </a:p>
          <a:p>
            <a:pPr marL="0" indent="0" hangingPunct="0">
              <a:buNone/>
            </a:pPr>
            <a:endParaRPr lang="en-ZA" sz="1800" dirty="0"/>
          </a:p>
          <a:p>
            <a:pPr marL="0" indent="0" hangingPunct="0">
              <a:buNone/>
            </a:pPr>
            <a:endParaRPr lang="en-ZA" sz="1800" dirty="0"/>
          </a:p>
        </p:txBody>
      </p:sp>
      <p:sp>
        <p:nvSpPr>
          <p:cNvPr id="3" name="Slide Number Placeholder 2">
            <a:extLst>
              <a:ext uri="{FF2B5EF4-FFF2-40B4-BE49-F238E27FC236}">
                <a16:creationId xmlns:a16="http://schemas.microsoft.com/office/drawing/2014/main" id="{0D7AABBF-B977-4082-950C-DD0C0730B1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75B58-574D-2C4D-B57C-2E4EC4916D89}"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1340284" y="1711568"/>
            <a:ext cx="97047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4AF84F82-F9A5-227D-6425-885FDCADC5BE}"/>
              </a:ext>
            </a:extLst>
          </p:cNvPr>
          <p:cNvPicPr>
            <a:picLocks noChangeAspect="1"/>
          </p:cNvPicPr>
          <p:nvPr/>
        </p:nvPicPr>
        <p:blipFill>
          <a:blip r:embed="rId3"/>
          <a:stretch>
            <a:fillRect/>
          </a:stretch>
        </p:blipFill>
        <p:spPr>
          <a:xfrm>
            <a:off x="1146935" y="1709824"/>
            <a:ext cx="1131579" cy="922237"/>
          </a:xfrm>
          <a:prstGeom prst="rect">
            <a:avLst/>
          </a:prstGeom>
        </p:spPr>
      </p:pic>
      <p:sp>
        <p:nvSpPr>
          <p:cNvPr id="9" name="TextBox 8">
            <a:extLst>
              <a:ext uri="{FF2B5EF4-FFF2-40B4-BE49-F238E27FC236}">
                <a16:creationId xmlns:a16="http://schemas.microsoft.com/office/drawing/2014/main" id="{8B411ADB-5185-DFE7-4A83-9C09F0BBDDD3}"/>
              </a:ext>
            </a:extLst>
          </p:cNvPr>
          <p:cNvSpPr txBox="1"/>
          <p:nvPr/>
        </p:nvSpPr>
        <p:spPr>
          <a:xfrm>
            <a:off x="2391572" y="1771939"/>
            <a:ext cx="609322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Search for “</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PotholeFixGP</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descr="Graphical user interface, text, application&#10;&#10;Description automatically generated">
            <a:extLst>
              <a:ext uri="{FF2B5EF4-FFF2-40B4-BE49-F238E27FC236}">
                <a16:creationId xmlns:a16="http://schemas.microsoft.com/office/drawing/2014/main" id="{0FC40A02-67B8-46F2-87B4-C6938CCEC116}"/>
              </a:ext>
            </a:extLst>
          </p:cNvPr>
          <p:cNvPicPr>
            <a:picLocks noChangeAspect="1"/>
          </p:cNvPicPr>
          <p:nvPr/>
        </p:nvPicPr>
        <p:blipFill rotWithShape="1">
          <a:blip r:embed="rId4"/>
          <a:srcRect t="4121" b="69697"/>
          <a:stretch/>
        </p:blipFill>
        <p:spPr>
          <a:xfrm>
            <a:off x="1340284" y="3069080"/>
            <a:ext cx="4954870" cy="2882833"/>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3778083F-336B-AC73-91FF-EF603067CAB5}"/>
              </a:ext>
            </a:extLst>
          </p:cNvPr>
          <p:cNvPicPr>
            <a:picLocks noChangeAspect="1"/>
          </p:cNvPicPr>
          <p:nvPr/>
        </p:nvPicPr>
        <p:blipFill rotWithShape="1">
          <a:blip r:embed="rId5"/>
          <a:srcRect t="3471" b="4553"/>
          <a:stretch/>
        </p:blipFill>
        <p:spPr>
          <a:xfrm>
            <a:off x="7481455" y="1570528"/>
            <a:ext cx="2586926" cy="5287471"/>
          </a:xfrm>
          <a:prstGeom prst="rect">
            <a:avLst/>
          </a:prstGeom>
        </p:spPr>
      </p:pic>
      <p:sp>
        <p:nvSpPr>
          <p:cNvPr id="14" name="TextBox 13">
            <a:extLst>
              <a:ext uri="{FF2B5EF4-FFF2-40B4-BE49-F238E27FC236}">
                <a16:creationId xmlns:a16="http://schemas.microsoft.com/office/drawing/2014/main" id="{C41CEF8D-1238-8C09-23BC-CEA9E584C36A}"/>
              </a:ext>
            </a:extLst>
          </p:cNvPr>
          <p:cNvSpPr txBox="1"/>
          <p:nvPr/>
        </p:nvSpPr>
        <p:spPr>
          <a:xfrm>
            <a:off x="819393" y="5710495"/>
            <a:ext cx="6096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app must indicate that it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“Proudly brought to you by Gauteng Province”</a:t>
            </a:r>
          </a:p>
        </p:txBody>
      </p:sp>
      <p:sp>
        <p:nvSpPr>
          <p:cNvPr id="16" name="Oval 15">
            <a:extLst>
              <a:ext uri="{FF2B5EF4-FFF2-40B4-BE49-F238E27FC236}">
                <a16:creationId xmlns:a16="http://schemas.microsoft.com/office/drawing/2014/main" id="{8CA73926-3C4D-B130-FBAF-FF08930B2DDF}"/>
              </a:ext>
            </a:extLst>
          </p:cNvPr>
          <p:cNvSpPr/>
          <p:nvPr/>
        </p:nvSpPr>
        <p:spPr>
          <a:xfrm>
            <a:off x="700172" y="5575203"/>
            <a:ext cx="6348328" cy="11462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1" name="Connector: Elbow 20">
            <a:extLst>
              <a:ext uri="{FF2B5EF4-FFF2-40B4-BE49-F238E27FC236}">
                <a16:creationId xmlns:a16="http://schemas.microsoft.com/office/drawing/2014/main" id="{36F50EAE-AD2B-E8F9-A5B1-3E41D1D0A266}"/>
              </a:ext>
            </a:extLst>
          </p:cNvPr>
          <p:cNvCxnSpPr>
            <a:cxnSpLocks/>
            <a:stCxn id="16" idx="7"/>
            <a:endCxn id="12" idx="1"/>
          </p:cNvCxnSpPr>
          <p:nvPr/>
        </p:nvCxnSpPr>
        <p:spPr>
          <a:xfrm rot="5400000" flipH="1" flipV="1">
            <a:off x="6035729" y="4297345"/>
            <a:ext cx="1528807" cy="1362646"/>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169900"/>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lstStyle/>
          <a:p>
            <a:pPr algn="ctr"/>
            <a:r>
              <a:rPr lang="en-US" sz="2800" dirty="0"/>
              <a:t>Status per Stage </a:t>
            </a:r>
            <a:r>
              <a:rPr lang="en-US" dirty="0"/>
              <a:t>– Construction</a:t>
            </a:r>
          </a:p>
        </p:txBody>
      </p:sp>
      <p:pic>
        <p:nvPicPr>
          <p:cNvPr id="6" name="Content Placeholder 5">
            <a:extLst>
              <a:ext uri="{FF2B5EF4-FFF2-40B4-BE49-F238E27FC236}">
                <a16:creationId xmlns:a16="http://schemas.microsoft.com/office/drawing/2014/main" id="{92A5F160-227A-4A8B-B459-210324FCCE17}"/>
              </a:ext>
            </a:extLst>
          </p:cNvPr>
          <p:cNvPicPr>
            <a:picLocks noGrp="1" noChangeAspect="1"/>
          </p:cNvPicPr>
          <p:nvPr>
            <p:ph idx="1"/>
          </p:nvPr>
        </p:nvPicPr>
        <p:blipFill>
          <a:blip r:embed="rId2"/>
          <a:stretch>
            <a:fillRect/>
          </a:stretch>
        </p:blipFill>
        <p:spPr>
          <a:xfrm>
            <a:off x="1209675" y="1846957"/>
            <a:ext cx="10782300" cy="4706243"/>
          </a:xfrm>
        </p:spPr>
      </p:pic>
      <p:sp>
        <p:nvSpPr>
          <p:cNvPr id="4" name="TextBox 3">
            <a:extLst>
              <a:ext uri="{FF2B5EF4-FFF2-40B4-BE49-F238E27FC236}">
                <a16:creationId xmlns:a16="http://schemas.microsoft.com/office/drawing/2014/main" id="{58E69E0B-CC7D-43CD-8BAB-DD5D699F3FE7}"/>
              </a:ext>
            </a:extLst>
          </p:cNvPr>
          <p:cNvSpPr txBox="1"/>
          <p:nvPr/>
        </p:nvSpPr>
        <p:spPr>
          <a:xfrm>
            <a:off x="11659094" y="6392573"/>
            <a:ext cx="610591" cy="400110"/>
          </a:xfrm>
          <a:prstGeom prst="rect">
            <a:avLst/>
          </a:prstGeom>
          <a:noFill/>
        </p:spPr>
        <p:txBody>
          <a:bodyPr wrap="square" rtlCol="0">
            <a:spAutoFit/>
          </a:bodyPr>
          <a:lstStyle/>
          <a:p>
            <a:r>
              <a:rPr lang="en-US" sz="2000" dirty="0"/>
              <a:t>60</a:t>
            </a:r>
          </a:p>
        </p:txBody>
      </p:sp>
    </p:spTree>
    <p:extLst>
      <p:ext uri="{BB962C8B-B14F-4D97-AF65-F5344CB8AC3E}">
        <p14:creationId xmlns:p14="http://schemas.microsoft.com/office/powerpoint/2010/main" val="16797776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lstStyle/>
          <a:p>
            <a:pPr algn="ctr"/>
            <a:r>
              <a:rPr lang="en-US" dirty="0"/>
              <a:t>Status per stage – Construction</a:t>
            </a:r>
          </a:p>
        </p:txBody>
      </p:sp>
      <p:pic>
        <p:nvPicPr>
          <p:cNvPr id="7" name="Content Placeholder 6">
            <a:extLst>
              <a:ext uri="{FF2B5EF4-FFF2-40B4-BE49-F238E27FC236}">
                <a16:creationId xmlns:a16="http://schemas.microsoft.com/office/drawing/2014/main" id="{E0CBEA1A-6A2F-4BC6-B78A-0157105EA7C1}"/>
              </a:ext>
            </a:extLst>
          </p:cNvPr>
          <p:cNvPicPr>
            <a:picLocks noGrp="1" noChangeAspect="1"/>
          </p:cNvPicPr>
          <p:nvPr>
            <p:ph idx="1"/>
          </p:nvPr>
        </p:nvPicPr>
        <p:blipFill>
          <a:blip r:embed="rId2"/>
          <a:stretch>
            <a:fillRect/>
          </a:stretch>
        </p:blipFill>
        <p:spPr>
          <a:xfrm>
            <a:off x="1247775" y="1879562"/>
            <a:ext cx="10801350" cy="4730787"/>
          </a:xfrm>
        </p:spPr>
      </p:pic>
      <p:sp>
        <p:nvSpPr>
          <p:cNvPr id="4" name="TextBox 3">
            <a:extLst>
              <a:ext uri="{FF2B5EF4-FFF2-40B4-BE49-F238E27FC236}">
                <a16:creationId xmlns:a16="http://schemas.microsoft.com/office/drawing/2014/main" id="{0943881A-D4E8-4EDC-8A28-FEC0E441E6D4}"/>
              </a:ext>
            </a:extLst>
          </p:cNvPr>
          <p:cNvSpPr txBox="1"/>
          <p:nvPr/>
        </p:nvSpPr>
        <p:spPr>
          <a:xfrm>
            <a:off x="11581409" y="6392573"/>
            <a:ext cx="610591" cy="400110"/>
          </a:xfrm>
          <a:prstGeom prst="rect">
            <a:avLst/>
          </a:prstGeom>
          <a:noFill/>
        </p:spPr>
        <p:txBody>
          <a:bodyPr wrap="square" rtlCol="0">
            <a:spAutoFit/>
          </a:bodyPr>
          <a:lstStyle/>
          <a:p>
            <a:r>
              <a:rPr lang="en-US" sz="2000" dirty="0"/>
              <a:t>61</a:t>
            </a:r>
          </a:p>
        </p:txBody>
      </p:sp>
    </p:spTree>
    <p:extLst>
      <p:ext uri="{BB962C8B-B14F-4D97-AF65-F5344CB8AC3E}">
        <p14:creationId xmlns:p14="http://schemas.microsoft.com/office/powerpoint/2010/main" val="1335138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sz="2800" dirty="0"/>
              <a:t>Status per stage – Design</a:t>
            </a:r>
          </a:p>
        </p:txBody>
      </p:sp>
      <p:pic>
        <p:nvPicPr>
          <p:cNvPr id="6" name="Content Placeholder 5">
            <a:extLst>
              <a:ext uri="{FF2B5EF4-FFF2-40B4-BE49-F238E27FC236}">
                <a16:creationId xmlns:a16="http://schemas.microsoft.com/office/drawing/2014/main" id="{DFE8604E-1F06-4B02-9C12-C33F8A448D06}"/>
              </a:ext>
            </a:extLst>
          </p:cNvPr>
          <p:cNvPicPr>
            <a:picLocks noGrp="1" noChangeAspect="1"/>
          </p:cNvPicPr>
          <p:nvPr>
            <p:ph idx="1"/>
          </p:nvPr>
        </p:nvPicPr>
        <p:blipFill>
          <a:blip r:embed="rId2"/>
          <a:stretch>
            <a:fillRect/>
          </a:stretch>
        </p:blipFill>
        <p:spPr>
          <a:xfrm>
            <a:off x="1334530" y="1825624"/>
            <a:ext cx="10200245" cy="5032375"/>
          </a:xfrm>
        </p:spPr>
      </p:pic>
      <p:sp>
        <p:nvSpPr>
          <p:cNvPr id="4" name="TextBox 3">
            <a:extLst>
              <a:ext uri="{FF2B5EF4-FFF2-40B4-BE49-F238E27FC236}">
                <a16:creationId xmlns:a16="http://schemas.microsoft.com/office/drawing/2014/main" id="{34DD27D1-DF11-4C6F-AE40-20D5BFB95947}"/>
              </a:ext>
            </a:extLst>
          </p:cNvPr>
          <p:cNvSpPr txBox="1"/>
          <p:nvPr/>
        </p:nvSpPr>
        <p:spPr>
          <a:xfrm>
            <a:off x="11608994" y="6392573"/>
            <a:ext cx="610591" cy="400110"/>
          </a:xfrm>
          <a:prstGeom prst="rect">
            <a:avLst/>
          </a:prstGeom>
          <a:noFill/>
        </p:spPr>
        <p:txBody>
          <a:bodyPr wrap="square" rtlCol="0">
            <a:spAutoFit/>
          </a:bodyPr>
          <a:lstStyle/>
          <a:p>
            <a:r>
              <a:rPr lang="en-US" sz="2000" dirty="0"/>
              <a:t>62</a:t>
            </a:r>
          </a:p>
        </p:txBody>
      </p:sp>
    </p:spTree>
    <p:extLst>
      <p:ext uri="{BB962C8B-B14F-4D97-AF65-F5344CB8AC3E}">
        <p14:creationId xmlns:p14="http://schemas.microsoft.com/office/powerpoint/2010/main" val="39190513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lstStyle/>
          <a:p>
            <a:pPr algn="ctr"/>
            <a:r>
              <a:rPr lang="en-US" dirty="0"/>
              <a:t>Status per stage – Design</a:t>
            </a:r>
          </a:p>
        </p:txBody>
      </p:sp>
      <p:pic>
        <p:nvPicPr>
          <p:cNvPr id="9" name="Content Placeholder 8">
            <a:extLst>
              <a:ext uri="{FF2B5EF4-FFF2-40B4-BE49-F238E27FC236}">
                <a16:creationId xmlns:a16="http://schemas.microsoft.com/office/drawing/2014/main" id="{8EF63B98-CCFC-4006-BEB4-7C3051090121}"/>
              </a:ext>
            </a:extLst>
          </p:cNvPr>
          <p:cNvPicPr>
            <a:picLocks noGrp="1" noChangeAspect="1"/>
          </p:cNvPicPr>
          <p:nvPr>
            <p:ph idx="1"/>
          </p:nvPr>
        </p:nvPicPr>
        <p:blipFill>
          <a:blip r:embed="rId2"/>
          <a:stretch>
            <a:fillRect/>
          </a:stretch>
        </p:blipFill>
        <p:spPr>
          <a:xfrm>
            <a:off x="1209675" y="1864387"/>
            <a:ext cx="10877549" cy="4822163"/>
          </a:xfrm>
        </p:spPr>
      </p:pic>
      <p:sp>
        <p:nvSpPr>
          <p:cNvPr id="4" name="TextBox 3">
            <a:extLst>
              <a:ext uri="{FF2B5EF4-FFF2-40B4-BE49-F238E27FC236}">
                <a16:creationId xmlns:a16="http://schemas.microsoft.com/office/drawing/2014/main" id="{B233F523-BAF0-46ED-B162-2B5AC08B5F81}"/>
              </a:ext>
            </a:extLst>
          </p:cNvPr>
          <p:cNvSpPr txBox="1"/>
          <p:nvPr/>
        </p:nvSpPr>
        <p:spPr>
          <a:xfrm>
            <a:off x="11581409" y="6335764"/>
            <a:ext cx="610591" cy="400110"/>
          </a:xfrm>
          <a:prstGeom prst="rect">
            <a:avLst/>
          </a:prstGeom>
          <a:noFill/>
        </p:spPr>
        <p:txBody>
          <a:bodyPr wrap="square" rtlCol="0">
            <a:spAutoFit/>
          </a:bodyPr>
          <a:lstStyle/>
          <a:p>
            <a:r>
              <a:rPr lang="en-US" sz="2000" dirty="0"/>
              <a:t>63</a:t>
            </a:r>
          </a:p>
        </p:txBody>
      </p:sp>
    </p:spTree>
    <p:extLst>
      <p:ext uri="{BB962C8B-B14F-4D97-AF65-F5344CB8AC3E}">
        <p14:creationId xmlns:p14="http://schemas.microsoft.com/office/powerpoint/2010/main" val="1581254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sz="2800" dirty="0"/>
              <a:t>Status per stage – Litigation</a:t>
            </a:r>
          </a:p>
        </p:txBody>
      </p:sp>
      <p:pic>
        <p:nvPicPr>
          <p:cNvPr id="9" name="Content Placeholder 8">
            <a:extLst>
              <a:ext uri="{FF2B5EF4-FFF2-40B4-BE49-F238E27FC236}">
                <a16:creationId xmlns:a16="http://schemas.microsoft.com/office/drawing/2014/main" id="{5E4F6E90-E25D-4CB3-A7EF-AB028D12EF2B}"/>
              </a:ext>
            </a:extLst>
          </p:cNvPr>
          <p:cNvPicPr>
            <a:picLocks noGrp="1" noChangeAspect="1"/>
          </p:cNvPicPr>
          <p:nvPr>
            <p:ph idx="1"/>
          </p:nvPr>
        </p:nvPicPr>
        <p:blipFill>
          <a:blip r:embed="rId2"/>
          <a:stretch>
            <a:fillRect/>
          </a:stretch>
        </p:blipFill>
        <p:spPr>
          <a:xfrm>
            <a:off x="1133475" y="1908086"/>
            <a:ext cx="11058525" cy="4835613"/>
          </a:xfrm>
        </p:spPr>
      </p:pic>
      <p:sp>
        <p:nvSpPr>
          <p:cNvPr id="4" name="TextBox 3">
            <a:extLst>
              <a:ext uri="{FF2B5EF4-FFF2-40B4-BE49-F238E27FC236}">
                <a16:creationId xmlns:a16="http://schemas.microsoft.com/office/drawing/2014/main" id="{DD502E89-4C6C-4C97-B8A7-82C132D25F99}"/>
              </a:ext>
            </a:extLst>
          </p:cNvPr>
          <p:cNvSpPr txBox="1"/>
          <p:nvPr/>
        </p:nvSpPr>
        <p:spPr>
          <a:xfrm>
            <a:off x="11581409" y="6333536"/>
            <a:ext cx="610591" cy="400110"/>
          </a:xfrm>
          <a:prstGeom prst="rect">
            <a:avLst/>
          </a:prstGeom>
          <a:noFill/>
        </p:spPr>
        <p:txBody>
          <a:bodyPr wrap="square" rtlCol="0">
            <a:spAutoFit/>
          </a:bodyPr>
          <a:lstStyle/>
          <a:p>
            <a:r>
              <a:rPr lang="en-US" sz="2000" dirty="0"/>
              <a:t>64</a:t>
            </a:r>
          </a:p>
        </p:txBody>
      </p:sp>
    </p:spTree>
    <p:extLst>
      <p:ext uri="{BB962C8B-B14F-4D97-AF65-F5344CB8AC3E}">
        <p14:creationId xmlns:p14="http://schemas.microsoft.com/office/powerpoint/2010/main" val="16981709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normAutofit/>
          </a:bodyPr>
          <a:lstStyle/>
          <a:p>
            <a:pPr algn="ctr"/>
            <a:r>
              <a:rPr lang="en-US" sz="2800" dirty="0"/>
              <a:t>Status per stage – Maintenance</a:t>
            </a:r>
          </a:p>
        </p:txBody>
      </p:sp>
      <p:pic>
        <p:nvPicPr>
          <p:cNvPr id="5" name="Content Placeholder 4">
            <a:extLst>
              <a:ext uri="{FF2B5EF4-FFF2-40B4-BE49-F238E27FC236}">
                <a16:creationId xmlns:a16="http://schemas.microsoft.com/office/drawing/2014/main" id="{3D7331CF-A5E7-47B1-9FB3-0C5027082A12}"/>
              </a:ext>
            </a:extLst>
          </p:cNvPr>
          <p:cNvPicPr>
            <a:picLocks noGrp="1" noChangeAspect="1"/>
          </p:cNvPicPr>
          <p:nvPr>
            <p:ph idx="1"/>
          </p:nvPr>
        </p:nvPicPr>
        <p:blipFill>
          <a:blip r:embed="rId2"/>
          <a:stretch>
            <a:fillRect/>
          </a:stretch>
        </p:blipFill>
        <p:spPr>
          <a:xfrm>
            <a:off x="1190625" y="1899490"/>
            <a:ext cx="11001375" cy="4863260"/>
          </a:xfrm>
        </p:spPr>
      </p:pic>
      <p:sp>
        <p:nvSpPr>
          <p:cNvPr id="4" name="TextBox 3">
            <a:extLst>
              <a:ext uri="{FF2B5EF4-FFF2-40B4-BE49-F238E27FC236}">
                <a16:creationId xmlns:a16="http://schemas.microsoft.com/office/drawing/2014/main" id="{9446C2EF-19DB-4436-9D36-2CD48A09334A}"/>
              </a:ext>
            </a:extLst>
          </p:cNvPr>
          <p:cNvSpPr txBox="1"/>
          <p:nvPr/>
        </p:nvSpPr>
        <p:spPr>
          <a:xfrm>
            <a:off x="11581409" y="6362640"/>
            <a:ext cx="610591" cy="400110"/>
          </a:xfrm>
          <a:prstGeom prst="rect">
            <a:avLst/>
          </a:prstGeom>
          <a:noFill/>
        </p:spPr>
        <p:txBody>
          <a:bodyPr wrap="square" rtlCol="0">
            <a:spAutoFit/>
          </a:bodyPr>
          <a:lstStyle/>
          <a:p>
            <a:r>
              <a:rPr lang="en-US" sz="2000" dirty="0"/>
              <a:t>65</a:t>
            </a:r>
          </a:p>
        </p:txBody>
      </p:sp>
    </p:spTree>
    <p:extLst>
      <p:ext uri="{BB962C8B-B14F-4D97-AF65-F5344CB8AC3E}">
        <p14:creationId xmlns:p14="http://schemas.microsoft.com/office/powerpoint/2010/main" val="27852954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1E9A-130C-4646-9FFD-56F27D955301}"/>
              </a:ext>
            </a:extLst>
          </p:cNvPr>
          <p:cNvSpPr>
            <a:spLocks noGrp="1"/>
          </p:cNvSpPr>
          <p:nvPr>
            <p:ph type="title"/>
          </p:nvPr>
        </p:nvSpPr>
        <p:spPr/>
        <p:txBody>
          <a:bodyPr/>
          <a:lstStyle/>
          <a:p>
            <a:pPr algn="ctr"/>
            <a:r>
              <a:rPr lang="en-US" dirty="0"/>
              <a:t>Status per stage – Planning</a:t>
            </a:r>
          </a:p>
        </p:txBody>
      </p:sp>
      <p:pic>
        <p:nvPicPr>
          <p:cNvPr id="5" name="Content Placeholder 4">
            <a:extLst>
              <a:ext uri="{FF2B5EF4-FFF2-40B4-BE49-F238E27FC236}">
                <a16:creationId xmlns:a16="http://schemas.microsoft.com/office/drawing/2014/main" id="{E33586C3-ED3C-43C9-B9DB-DD185F47BC5E}"/>
              </a:ext>
            </a:extLst>
          </p:cNvPr>
          <p:cNvPicPr>
            <a:picLocks noGrp="1" noChangeAspect="1"/>
          </p:cNvPicPr>
          <p:nvPr>
            <p:ph idx="1"/>
          </p:nvPr>
        </p:nvPicPr>
        <p:blipFill>
          <a:blip r:embed="rId2"/>
          <a:stretch>
            <a:fillRect/>
          </a:stretch>
        </p:blipFill>
        <p:spPr>
          <a:xfrm>
            <a:off x="1162050" y="1825625"/>
            <a:ext cx="11029950" cy="4946650"/>
          </a:xfrm>
        </p:spPr>
      </p:pic>
      <p:sp>
        <p:nvSpPr>
          <p:cNvPr id="4" name="TextBox 3">
            <a:extLst>
              <a:ext uri="{FF2B5EF4-FFF2-40B4-BE49-F238E27FC236}">
                <a16:creationId xmlns:a16="http://schemas.microsoft.com/office/drawing/2014/main" id="{9AF68F5E-8B77-41CA-8E0B-7230AC530026}"/>
              </a:ext>
            </a:extLst>
          </p:cNvPr>
          <p:cNvSpPr txBox="1"/>
          <p:nvPr/>
        </p:nvSpPr>
        <p:spPr>
          <a:xfrm>
            <a:off x="11659094" y="6392573"/>
            <a:ext cx="610591" cy="400110"/>
          </a:xfrm>
          <a:prstGeom prst="rect">
            <a:avLst/>
          </a:prstGeom>
          <a:noFill/>
        </p:spPr>
        <p:txBody>
          <a:bodyPr wrap="square" rtlCol="0">
            <a:spAutoFit/>
          </a:bodyPr>
          <a:lstStyle/>
          <a:p>
            <a:r>
              <a:rPr lang="en-US" sz="2000" dirty="0"/>
              <a:t>66</a:t>
            </a:r>
          </a:p>
        </p:txBody>
      </p:sp>
    </p:spTree>
    <p:extLst>
      <p:ext uri="{BB962C8B-B14F-4D97-AF65-F5344CB8AC3E}">
        <p14:creationId xmlns:p14="http://schemas.microsoft.com/office/powerpoint/2010/main" val="40856620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8">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12" name="Title 11">
            <a:extLst>
              <a:ext uri="{FF2B5EF4-FFF2-40B4-BE49-F238E27FC236}">
                <a16:creationId xmlns:a16="http://schemas.microsoft.com/office/drawing/2014/main" id="{7E0D49C7-18E1-6745-B0AA-13FC1BB245D5}"/>
              </a:ext>
            </a:extLst>
          </p:cNvPr>
          <p:cNvSpPr>
            <a:spLocks noGrp="1"/>
          </p:cNvSpPr>
          <p:nvPr>
            <p:ph type="title"/>
          </p:nvPr>
        </p:nvSpPr>
        <p:spPr>
          <a:xfrm>
            <a:off x="753925" y="2076450"/>
            <a:ext cx="10684151" cy="1345134"/>
          </a:xfrm>
        </p:spPr>
        <p:txBody>
          <a:bodyPr vert="horz" lIns="91440" tIns="45720" rIns="91440" bIns="45720" rtlCol="0" anchor="ctr">
            <a:normAutofit fontScale="90000"/>
          </a:bodyPr>
          <a:lstStyle/>
          <a:p>
            <a:pPr algn="ctr"/>
            <a:r>
              <a:rPr lang="en-US" sz="5600" kern="1200" dirty="0">
                <a:solidFill>
                  <a:srgbClr val="FFFFFF"/>
                </a:solidFill>
                <a:latin typeface="Arial" panose="020B0604020202020204" pitchFamily="34" charset="0"/>
                <a:cs typeface="Arial" panose="020B0604020202020204" pitchFamily="34" charset="0"/>
              </a:rPr>
              <a:t>Progress Report on the backlog </a:t>
            </a:r>
            <a:r>
              <a:rPr lang="en-US" sz="5600" dirty="0">
                <a:solidFill>
                  <a:srgbClr val="FFFFFF"/>
                </a:solidFill>
                <a:latin typeface="Arial" panose="020B0604020202020204" pitchFamily="34" charset="0"/>
                <a:cs typeface="Arial" panose="020B0604020202020204" pitchFamily="34" charset="0"/>
              </a:rPr>
              <a:t>of </a:t>
            </a:r>
            <a:r>
              <a:rPr lang="en-US" sz="5600" kern="1200" dirty="0">
                <a:solidFill>
                  <a:srgbClr val="FFFFFF"/>
                </a:solidFill>
                <a:latin typeface="Arial" panose="020B0604020202020204" pitchFamily="34" charset="0"/>
                <a:cs typeface="Arial" panose="020B0604020202020204" pitchFamily="34" charset="0"/>
              </a:rPr>
              <a:t>the renewal of expired driving licenses</a:t>
            </a:r>
          </a:p>
        </p:txBody>
      </p:sp>
    </p:spTree>
    <p:extLst>
      <p:ext uri="{BB962C8B-B14F-4D97-AF65-F5344CB8AC3E}">
        <p14:creationId xmlns:p14="http://schemas.microsoft.com/office/powerpoint/2010/main" val="4068599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7F9E0BC-6C24-40E6-B434-E13AE8818601}"/>
              </a:ext>
            </a:extLst>
          </p:cNvPr>
          <p:cNvSpPr txBox="1">
            <a:spLocks/>
          </p:cNvSpPr>
          <p:nvPr/>
        </p:nvSpPr>
        <p:spPr>
          <a:xfrm>
            <a:off x="1325217" y="1871003"/>
            <a:ext cx="10594640" cy="4534561"/>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b="0" i="0" u="none" strike="noStrike" kern="1200" cap="none" spc="0" normalizeH="0" baseline="0" noProof="0" dirty="0">
                <a:ln>
                  <a:noFill/>
                </a:ln>
                <a:solidFill>
                  <a:prstClr val="black"/>
                </a:solidFill>
                <a:effectLst/>
                <a:uLnTx/>
                <a:uFillTx/>
                <a:ea typeface="+mn-ea"/>
                <a:cs typeface="Calibri" panose="020F0502020204030204" pitchFamily="34" charset="0"/>
              </a:rPr>
              <a:t>The initial backlog in the Province was a grand total of 989 058</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b="0" i="0" u="none" strike="noStrike" kern="1200" cap="none" spc="0" normalizeH="0" baseline="0" noProof="0" dirty="0">
              <a:ln>
                <a:noFill/>
              </a:ln>
              <a:solidFill>
                <a:prstClr val="black"/>
              </a:solidFill>
              <a:effectLst/>
              <a:uLnTx/>
              <a:uFillTx/>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b="0" i="0" u="none" strike="noStrike" kern="1200" cap="none" spc="0" normalizeH="0" baseline="0" noProof="0" dirty="0">
                <a:ln>
                  <a:noFill/>
                </a:ln>
                <a:solidFill>
                  <a:prstClr val="black"/>
                </a:solidFill>
                <a:effectLst/>
                <a:uLnTx/>
                <a:uFillTx/>
                <a:ea typeface="+mn-ea"/>
                <a:cs typeface="Calibri" panose="020F0502020204030204" pitchFamily="34" charset="0"/>
              </a:rPr>
              <a:t>Revised by RTMC after removing the deceased person (holders of DL licences) to a grant total of</a:t>
            </a:r>
            <a:r>
              <a:rPr kumimoji="0" lang="en-ZA" sz="2000" b="0"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ZA" b="0" i="0" u="none" strike="noStrike" kern="1200" cap="none" spc="0" normalizeH="0" baseline="0" noProof="0" dirty="0">
                <a:ln>
                  <a:noFill/>
                </a:ln>
                <a:solidFill>
                  <a:prstClr val="black"/>
                </a:solidFill>
                <a:effectLst/>
                <a:uLnTx/>
                <a:uFillTx/>
                <a:ea typeface="+mn-ea"/>
                <a:cs typeface="Calibri" panose="020F0502020204030204" pitchFamily="34" charset="0"/>
              </a:rPr>
              <a:t>973 635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b="0" i="0" u="none" strike="noStrike" kern="1200" cap="none" spc="0" normalizeH="0" baseline="0" noProof="0" dirty="0">
              <a:ln>
                <a:noFill/>
              </a:ln>
              <a:solidFill>
                <a:prstClr val="black"/>
              </a:solidFill>
              <a:effectLst/>
              <a:uLnTx/>
              <a:uFillTx/>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b="0" i="0" u="none" strike="noStrike" kern="1200" cap="none" spc="0" normalizeH="0" baseline="0" noProof="0" dirty="0">
                <a:ln>
                  <a:noFill/>
                </a:ln>
                <a:solidFill>
                  <a:prstClr val="black"/>
                </a:solidFill>
                <a:effectLst/>
                <a:uLnTx/>
                <a:uFillTx/>
                <a:ea typeface="+mn-ea"/>
                <a:cs typeface="Calibri" panose="020F0502020204030204" pitchFamily="34" charset="0"/>
              </a:rPr>
              <a:t>As at 23 May 2022, 535 347 driving licences has been renewed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b="0" i="0" u="none" strike="noStrike" kern="1200" cap="none" spc="0" normalizeH="0" baseline="0" noProof="0" dirty="0">
              <a:ln>
                <a:noFill/>
              </a:ln>
              <a:solidFill>
                <a:prstClr val="black"/>
              </a:solidFill>
              <a:effectLst/>
              <a:uLnTx/>
              <a:uFillTx/>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b="0" i="0" u="none" strike="noStrike" kern="1200" cap="none" spc="0" normalizeH="0" baseline="0" noProof="0" dirty="0">
                <a:ln>
                  <a:noFill/>
                </a:ln>
                <a:solidFill>
                  <a:prstClr val="black"/>
                </a:solidFill>
                <a:effectLst/>
                <a:uLnTx/>
                <a:uFillTx/>
                <a:ea typeface="+mn-ea"/>
                <a:cs typeface="Calibri" panose="020F0502020204030204" pitchFamily="34" charset="0"/>
              </a:rPr>
              <a:t>And 438 288 are yet to renewed;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b="0" i="0" u="none" strike="noStrike" kern="1200" cap="none" spc="0" normalizeH="0" baseline="0" noProof="0" dirty="0">
              <a:ln>
                <a:noFill/>
              </a:ln>
              <a:solidFill>
                <a:prstClr val="black"/>
              </a:solidFill>
              <a:effectLst/>
              <a:uLnTx/>
              <a:uFillTx/>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b="0" i="0" u="none" strike="noStrike" kern="1200" cap="none" spc="0" normalizeH="0" baseline="0" noProof="0" dirty="0">
                <a:ln>
                  <a:noFill/>
                </a:ln>
                <a:solidFill>
                  <a:prstClr val="black"/>
                </a:solidFill>
                <a:effectLst/>
                <a:uLnTx/>
                <a:uFillTx/>
                <a:ea typeface="+mn-ea"/>
                <a:cs typeface="Calibri" panose="020F0502020204030204" pitchFamily="34" charset="0"/>
              </a:rPr>
              <a:t>The percentage driving licence renewal is at 55%.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28CC853-B9A8-44A2-AB6F-13F66DA3D3C0}"/>
              </a:ext>
            </a:extLst>
          </p:cNvPr>
          <p:cNvSpPr txBox="1"/>
          <p:nvPr/>
        </p:nvSpPr>
        <p:spPr>
          <a:xfrm>
            <a:off x="1325217" y="1087543"/>
            <a:ext cx="1059464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Driving License backlog as at 23 May 2022</a:t>
            </a:r>
          </a:p>
        </p:txBody>
      </p:sp>
      <p:sp>
        <p:nvSpPr>
          <p:cNvPr id="6" name="TextBox 5">
            <a:extLst>
              <a:ext uri="{FF2B5EF4-FFF2-40B4-BE49-F238E27FC236}">
                <a16:creationId xmlns:a16="http://schemas.microsoft.com/office/drawing/2014/main" id="{4708F59F-EE96-4BC6-A174-5A8175E3BBF2}"/>
              </a:ext>
            </a:extLst>
          </p:cNvPr>
          <p:cNvSpPr txBox="1"/>
          <p:nvPr/>
        </p:nvSpPr>
        <p:spPr>
          <a:xfrm>
            <a:off x="11162805" y="6180881"/>
            <a:ext cx="562349" cy="369332"/>
          </a:xfrm>
          <a:prstGeom prst="rect">
            <a:avLst/>
          </a:prstGeom>
          <a:noFill/>
        </p:spPr>
        <p:txBody>
          <a:bodyPr wrap="square" rtlCol="0">
            <a:spAutoFit/>
          </a:bodyPr>
          <a:lstStyle/>
          <a:p>
            <a:r>
              <a:rPr lang="en-US" dirty="0"/>
              <a:t>68</a:t>
            </a:r>
          </a:p>
        </p:txBody>
      </p:sp>
    </p:spTree>
    <p:extLst>
      <p:ext uri="{BB962C8B-B14F-4D97-AF65-F5344CB8AC3E}">
        <p14:creationId xmlns:p14="http://schemas.microsoft.com/office/powerpoint/2010/main" val="3407247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C198-1DFC-4A04-B8B5-3CDDEFD0CD3E}"/>
              </a:ext>
            </a:extLst>
          </p:cNvPr>
          <p:cNvSpPr>
            <a:spLocks noGrp="1"/>
          </p:cNvSpPr>
          <p:nvPr>
            <p:ph type="title"/>
          </p:nvPr>
        </p:nvSpPr>
        <p:spPr>
          <a:xfrm>
            <a:off x="1334530" y="1087395"/>
            <a:ext cx="10585326" cy="474119"/>
          </a:xfrm>
        </p:spPr>
        <p:txBody>
          <a:bodyPr>
            <a:noAutofit/>
          </a:bodyPr>
          <a:lstStyle/>
          <a:p>
            <a:pPr algn="ctr"/>
            <a:r>
              <a:rPr lang="en-ZA" dirty="0">
                <a:latin typeface="Arial" panose="020B0604020202020204" pitchFamily="34" charset="0"/>
                <a:cs typeface="Arial" panose="020B0604020202020204" pitchFamily="34" charset="0"/>
              </a:rPr>
              <a:t>Performance comparison with other provinces </a:t>
            </a:r>
          </a:p>
        </p:txBody>
      </p:sp>
      <p:sp>
        <p:nvSpPr>
          <p:cNvPr id="3" name="Content Placeholder 2">
            <a:extLst>
              <a:ext uri="{FF2B5EF4-FFF2-40B4-BE49-F238E27FC236}">
                <a16:creationId xmlns:a16="http://schemas.microsoft.com/office/drawing/2014/main" id="{6F5EE479-AF4B-43E8-A174-D57D640D5CF1}"/>
              </a:ext>
            </a:extLst>
          </p:cNvPr>
          <p:cNvSpPr>
            <a:spLocks noGrp="1"/>
          </p:cNvSpPr>
          <p:nvPr>
            <p:ph idx="1"/>
          </p:nvPr>
        </p:nvSpPr>
        <p:spPr>
          <a:xfrm>
            <a:off x="1334529" y="1898249"/>
            <a:ext cx="10585327" cy="4507316"/>
          </a:xfrm>
        </p:spPr>
        <p:txBody>
          <a:bodyPr>
            <a:normAutofit/>
          </a:bodyPr>
          <a:lstStyle/>
          <a:p>
            <a:pPr marL="0" indent="0">
              <a:buNone/>
            </a:pPr>
            <a:endParaRPr lang="en-US" sz="1800" b="1" dirty="0">
              <a:latin typeface="Calibri" panose="020F0502020204030204" pitchFamily="34" charset="0"/>
              <a:cs typeface="Calibri" panose="020F0502020204030204" pitchFamily="34" charset="0"/>
            </a:endParaRPr>
          </a:p>
          <a:p>
            <a:pPr marL="0" indent="0">
              <a:buNone/>
            </a:pPr>
            <a:endParaRPr lang="en-US" sz="1800" b="0" dirty="0">
              <a:latin typeface="Calibri" panose="020F0502020204030204" pitchFamily="34" charset="0"/>
              <a:cs typeface="Calibri" panose="020F0502020204030204" pitchFamily="34" charset="0"/>
            </a:endParaRPr>
          </a:p>
          <a:p>
            <a:pPr marL="0" indent="0" algn="ctr">
              <a:buNone/>
            </a:pPr>
            <a:endParaRPr lang="en-US" sz="4800" b="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0539A05-0AED-42A9-8607-07CDE7D89144}"/>
              </a:ext>
            </a:extLst>
          </p:cNvPr>
          <p:cNvSpPr txBox="1"/>
          <p:nvPr/>
        </p:nvSpPr>
        <p:spPr>
          <a:xfrm>
            <a:off x="11659426" y="6372968"/>
            <a:ext cx="52086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69</a:t>
            </a:r>
          </a:p>
        </p:txBody>
      </p:sp>
      <p:graphicFrame>
        <p:nvGraphicFramePr>
          <p:cNvPr id="7" name="Table 6">
            <a:extLst>
              <a:ext uri="{FF2B5EF4-FFF2-40B4-BE49-F238E27FC236}">
                <a16:creationId xmlns:a16="http://schemas.microsoft.com/office/drawing/2014/main" id="{1FB7EB88-2B28-4857-BE61-6E8D808A975F}"/>
              </a:ext>
            </a:extLst>
          </p:cNvPr>
          <p:cNvGraphicFramePr>
            <a:graphicFrameLocks noGrp="1"/>
          </p:cNvGraphicFramePr>
          <p:nvPr>
            <p:extLst>
              <p:ext uri="{D42A27DB-BD31-4B8C-83A1-F6EECF244321}">
                <p14:modId xmlns:p14="http://schemas.microsoft.com/office/powerpoint/2010/main" val="129909627"/>
              </p:ext>
            </p:extLst>
          </p:nvPr>
        </p:nvGraphicFramePr>
        <p:xfrm>
          <a:off x="1334530" y="1669427"/>
          <a:ext cx="10324896" cy="4540764"/>
        </p:xfrm>
        <a:graphic>
          <a:graphicData uri="http://schemas.openxmlformats.org/drawingml/2006/table">
            <a:tbl>
              <a:tblPr>
                <a:tableStyleId>{5C22544A-7EE6-4342-B048-85BDC9FD1C3A}</a:tableStyleId>
              </a:tblPr>
              <a:tblGrid>
                <a:gridCol w="2344517">
                  <a:extLst>
                    <a:ext uri="{9D8B030D-6E8A-4147-A177-3AD203B41FA5}">
                      <a16:colId xmlns:a16="http://schemas.microsoft.com/office/drawing/2014/main" val="2326292252"/>
                    </a:ext>
                  </a:extLst>
                </a:gridCol>
                <a:gridCol w="2457235">
                  <a:extLst>
                    <a:ext uri="{9D8B030D-6E8A-4147-A177-3AD203B41FA5}">
                      <a16:colId xmlns:a16="http://schemas.microsoft.com/office/drawing/2014/main" val="1915600242"/>
                    </a:ext>
                  </a:extLst>
                </a:gridCol>
                <a:gridCol w="2186714">
                  <a:extLst>
                    <a:ext uri="{9D8B030D-6E8A-4147-A177-3AD203B41FA5}">
                      <a16:colId xmlns:a16="http://schemas.microsoft.com/office/drawing/2014/main" val="2214884805"/>
                    </a:ext>
                  </a:extLst>
                </a:gridCol>
                <a:gridCol w="1893649">
                  <a:extLst>
                    <a:ext uri="{9D8B030D-6E8A-4147-A177-3AD203B41FA5}">
                      <a16:colId xmlns:a16="http://schemas.microsoft.com/office/drawing/2014/main" val="216938845"/>
                    </a:ext>
                  </a:extLst>
                </a:gridCol>
                <a:gridCol w="1442781">
                  <a:extLst>
                    <a:ext uri="{9D8B030D-6E8A-4147-A177-3AD203B41FA5}">
                      <a16:colId xmlns:a16="http://schemas.microsoft.com/office/drawing/2014/main" val="3169104275"/>
                    </a:ext>
                  </a:extLst>
                </a:gridCol>
              </a:tblGrid>
              <a:tr h="332504">
                <a:tc gridSpan="5">
                  <a:txBody>
                    <a:bodyPr/>
                    <a:lstStyle/>
                    <a:p>
                      <a:pPr marL="0" marR="0" lvl="0" indent="0" algn="ctr" defTabSz="914400" rtl="0" eaLnBrk="1" fontAlgn="b" latinLnBrk="0" hangingPunct="1">
                        <a:lnSpc>
                          <a:spcPct val="150000"/>
                        </a:lnSpc>
                        <a:spcBef>
                          <a:spcPts val="0"/>
                        </a:spcBef>
                        <a:spcAft>
                          <a:spcPts val="0"/>
                        </a:spcAft>
                        <a:buClrTx/>
                        <a:buSzTx/>
                        <a:buFontTx/>
                        <a:buNone/>
                        <a:tabLst/>
                        <a:defRPr/>
                      </a:pPr>
                      <a:r>
                        <a:rPr lang="en-US" sz="2000" b="1" u="none" strike="noStrike" dirty="0">
                          <a:effectLst/>
                          <a:latin typeface="Arial" panose="020B0604020202020204" pitchFamily="34" charset="0"/>
                          <a:cs typeface="Arial" panose="020B0604020202020204" pitchFamily="34" charset="0"/>
                        </a:rPr>
                        <a:t>Backlog - </a:t>
                      </a:r>
                      <a:r>
                        <a:rPr lang="en-US" sz="2000" b="1" dirty="0">
                          <a:latin typeface="Arial" panose="020B0604020202020204" pitchFamily="34" charset="0"/>
                          <a:cs typeface="Arial" panose="020B0604020202020204" pitchFamily="34" charset="0"/>
                        </a:rPr>
                        <a:t>As at 30 May 2022</a:t>
                      </a:r>
                      <a:r>
                        <a:rPr lang="en-US" sz="2000" b="1" u="none" strike="noStrike" dirty="0">
                          <a:effectLst/>
                          <a:latin typeface="Arial" panose="020B0604020202020204" pitchFamily="34" charset="0"/>
                          <a:cs typeface="Arial" panose="020B0604020202020204" pitchFamily="34" charset="0"/>
                        </a:rPr>
                        <a:t>- All Provinces</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826161"/>
                  </a:ext>
                </a:extLst>
              </a:tr>
              <a:tr h="332504">
                <a:tc>
                  <a:txBody>
                    <a:bodyPr/>
                    <a:lstStyle/>
                    <a:p>
                      <a:pPr algn="l" fontAlgn="b">
                        <a:lnSpc>
                          <a:spcPct val="150000"/>
                        </a:lnSpc>
                      </a:pPr>
                      <a:r>
                        <a:rPr lang="en-US" sz="2000" b="1" u="none" strike="noStrike" dirty="0">
                          <a:effectLst/>
                          <a:latin typeface="Arial" panose="020B0604020202020204" pitchFamily="34" charset="0"/>
                          <a:cs typeface="Arial" panose="020B0604020202020204" pitchFamily="34" charset="0"/>
                        </a:rPr>
                        <a:t>Province</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b="1" u="none" strike="noStrike" dirty="0">
                          <a:effectLst/>
                          <a:latin typeface="Arial" panose="020B0604020202020204" pitchFamily="34" charset="0"/>
                          <a:cs typeface="Arial" panose="020B0604020202020204" pitchFamily="34" charset="0"/>
                        </a:rPr>
                        <a:t>Grand Total</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b="1" u="none" strike="noStrike" dirty="0">
                          <a:effectLst/>
                          <a:latin typeface="Arial" panose="020B0604020202020204" pitchFamily="34" charset="0"/>
                          <a:cs typeface="Arial" panose="020B0604020202020204" pitchFamily="34" charset="0"/>
                        </a:rPr>
                        <a:t>Not Renewed</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b="1" u="none" strike="noStrike" dirty="0">
                          <a:effectLst/>
                          <a:latin typeface="Arial" panose="020B0604020202020204" pitchFamily="34" charset="0"/>
                          <a:cs typeface="Arial" panose="020B0604020202020204" pitchFamily="34" charset="0"/>
                        </a:rPr>
                        <a:t>Renewed</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b="1" u="none" strike="noStrike" dirty="0">
                          <a:effectLst/>
                          <a:latin typeface="Arial" panose="020B0604020202020204" pitchFamily="34" charset="0"/>
                          <a:cs typeface="Arial" panose="020B0604020202020204" pitchFamily="34" charset="0"/>
                        </a:rPr>
                        <a:t>%</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976002831"/>
                  </a:ext>
                </a:extLst>
              </a:tr>
              <a:tr h="332504">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GP</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973,635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435,129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538,506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lnSpc>
                          <a:spcPct val="150000"/>
                        </a:lnSpc>
                      </a:pPr>
                      <a:r>
                        <a:rPr lang="en-US" sz="2000" u="none" strike="noStrike" dirty="0">
                          <a:effectLst/>
                          <a:latin typeface="Arial" panose="020B0604020202020204" pitchFamily="34" charset="0"/>
                          <a:cs typeface="Arial" panose="020B0604020202020204" pitchFamily="34" charset="0"/>
                        </a:rPr>
                        <a:t>55.3%</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solidFill>
                      <a:srgbClr val="00B050"/>
                    </a:solidFill>
                  </a:tcPr>
                </a:tc>
                <a:extLst>
                  <a:ext uri="{0D108BD9-81ED-4DB2-BD59-A6C34878D82A}">
                    <a16:rowId xmlns:a16="http://schemas.microsoft.com/office/drawing/2014/main" val="278983337"/>
                  </a:ext>
                </a:extLst>
              </a:tr>
              <a:tr h="332504">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ZN</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440,500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210,987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229,513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lnSpc>
                          <a:spcPct val="150000"/>
                        </a:lnSpc>
                      </a:pPr>
                      <a:r>
                        <a:rPr lang="en-US" sz="2000" u="none" strike="noStrike" dirty="0">
                          <a:effectLst/>
                          <a:latin typeface="Arial" panose="020B0604020202020204" pitchFamily="34" charset="0"/>
                          <a:cs typeface="Arial" panose="020B0604020202020204" pitchFamily="34" charset="0"/>
                        </a:rPr>
                        <a:t>52.1%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404097401"/>
                  </a:ext>
                </a:extLst>
              </a:tr>
              <a:tr h="332504">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WP</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397,631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165,792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231,839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lnSpc>
                          <a:spcPct val="150000"/>
                        </a:lnSpc>
                      </a:pPr>
                      <a:r>
                        <a:rPr lang="en-US" sz="2000" u="none" strike="noStrike" dirty="0">
                          <a:effectLst/>
                          <a:latin typeface="Arial" panose="020B0604020202020204" pitchFamily="34" charset="0"/>
                          <a:cs typeface="Arial" panose="020B0604020202020204" pitchFamily="34" charset="0"/>
                        </a:rPr>
                        <a:t>58.3%</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903512738"/>
                  </a:ext>
                </a:extLst>
              </a:tr>
              <a:tr h="332504">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L</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230,722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119,898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110,824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lnSpc>
                          <a:spcPct val="150000"/>
                        </a:lnSpc>
                      </a:pPr>
                      <a:r>
                        <a:rPr lang="en-US" sz="2000" u="none" strike="noStrike" dirty="0">
                          <a:effectLst/>
                          <a:latin typeface="Arial" panose="020B0604020202020204" pitchFamily="34" charset="0"/>
                          <a:cs typeface="Arial" panose="020B0604020202020204" pitchFamily="34" charset="0"/>
                        </a:rPr>
                        <a:t>48.0%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841669501"/>
                  </a:ext>
                </a:extLst>
              </a:tr>
              <a:tr h="332504">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MP</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217,280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108,279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109,001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lnSpc>
                          <a:spcPct val="150000"/>
                        </a:lnSpc>
                      </a:pPr>
                      <a:r>
                        <a:rPr lang="en-US" sz="2000" u="none" strike="noStrike" dirty="0">
                          <a:effectLst/>
                          <a:latin typeface="Arial" panose="020B0604020202020204" pitchFamily="34" charset="0"/>
                          <a:cs typeface="Arial" panose="020B0604020202020204" pitchFamily="34" charset="0"/>
                        </a:rPr>
                        <a:t>50.2%</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328158293"/>
                  </a:ext>
                </a:extLst>
              </a:tr>
              <a:tr h="332504">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EC</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189,973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93,337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96,636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lnSpc>
                          <a:spcPct val="150000"/>
                        </a:lnSpc>
                      </a:pPr>
                      <a:r>
                        <a:rPr lang="en-US" sz="2000" u="none" strike="noStrike" dirty="0">
                          <a:effectLst/>
                          <a:latin typeface="Arial" panose="020B0604020202020204" pitchFamily="34" charset="0"/>
                          <a:cs typeface="Arial" panose="020B0604020202020204" pitchFamily="34" charset="0"/>
                        </a:rPr>
                        <a:t>50.9%</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862200335"/>
                  </a:ext>
                </a:extLst>
              </a:tr>
              <a:tr h="332504">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NW</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131,915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59,153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72,762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lnSpc>
                          <a:spcPct val="150000"/>
                        </a:lnSpc>
                      </a:pPr>
                      <a:r>
                        <a:rPr lang="en-US" sz="2000" u="none" strike="noStrike" dirty="0">
                          <a:effectLst/>
                          <a:latin typeface="Arial" panose="020B0604020202020204" pitchFamily="34" charset="0"/>
                          <a:cs typeface="Arial" panose="020B0604020202020204" pitchFamily="34" charset="0"/>
                        </a:rPr>
                        <a:t>55.2%</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729373377"/>
                  </a:ext>
                </a:extLst>
              </a:tr>
              <a:tr h="332504">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FS</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131,829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61,441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70,388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lnSpc>
                          <a:spcPct val="150000"/>
                        </a:lnSpc>
                      </a:pPr>
                      <a:r>
                        <a:rPr lang="en-US" sz="2000" u="none" strike="noStrike" dirty="0">
                          <a:effectLst/>
                          <a:latin typeface="Arial" panose="020B0604020202020204" pitchFamily="34" charset="0"/>
                          <a:cs typeface="Arial" panose="020B0604020202020204" pitchFamily="34" charset="0"/>
                        </a:rPr>
                        <a:t>53.4%</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687142287"/>
                  </a:ext>
                </a:extLst>
              </a:tr>
              <a:tr h="332504">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NC</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51,309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23,337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27,972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lnSpc>
                          <a:spcPct val="150000"/>
                        </a:lnSpc>
                      </a:pPr>
                      <a:r>
                        <a:rPr lang="en-US" sz="2000" u="none" strike="noStrike" dirty="0">
                          <a:effectLst/>
                          <a:latin typeface="Arial" panose="020B0604020202020204" pitchFamily="34" charset="0"/>
                          <a:cs typeface="Arial" panose="020B0604020202020204" pitchFamily="34" charset="0"/>
                        </a:rPr>
                        <a:t>54.5%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883070578"/>
                  </a:ext>
                </a:extLst>
              </a:tr>
              <a:tr h="332504">
                <a:tc>
                  <a:txBody>
                    <a:bodyPr/>
                    <a:lstStyle/>
                    <a:p>
                      <a:pPr algn="l" fontAlgn="b">
                        <a:lnSpc>
                          <a:spcPct val="150000"/>
                        </a:lnSpc>
                      </a:pPr>
                      <a:r>
                        <a:rPr lang="en-US" sz="2000" b="1" u="none" strike="noStrike" dirty="0">
                          <a:effectLst/>
                          <a:latin typeface="Arial" panose="020B0604020202020204" pitchFamily="34" charset="0"/>
                          <a:cs typeface="Arial" panose="020B0604020202020204" pitchFamily="34" charset="0"/>
                        </a:rPr>
                        <a:t>Grand Total</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b="1" u="none" strike="noStrike" dirty="0">
                          <a:effectLst/>
                          <a:latin typeface="Arial" panose="020B0604020202020204" pitchFamily="34" charset="0"/>
                          <a:cs typeface="Arial" panose="020B0604020202020204" pitchFamily="34" charset="0"/>
                        </a:rPr>
                        <a:t>            2,764,794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b="1" u="none" strike="noStrike" dirty="0">
                          <a:effectLst/>
                          <a:latin typeface="Arial" panose="020B0604020202020204" pitchFamily="34" charset="0"/>
                          <a:cs typeface="Arial" panose="020B0604020202020204" pitchFamily="34" charset="0"/>
                        </a:rPr>
                        <a:t>         1,277,353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b="1" u="none" strike="noStrike" dirty="0">
                          <a:effectLst/>
                          <a:latin typeface="Arial" panose="020B0604020202020204" pitchFamily="34" charset="0"/>
                          <a:cs typeface="Arial" panose="020B0604020202020204" pitchFamily="34" charset="0"/>
                        </a:rPr>
                        <a:t>     1,487,441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lnSpc>
                          <a:spcPct val="150000"/>
                        </a:lnSpc>
                      </a:pPr>
                      <a:r>
                        <a:rPr lang="en-US" sz="2000" u="none" strike="noStrike" dirty="0">
                          <a:effectLst/>
                          <a:latin typeface="Arial" panose="020B0604020202020204" pitchFamily="34" charset="0"/>
                          <a:cs typeface="Arial" panose="020B0604020202020204" pitchFamily="34" charset="0"/>
                        </a:rPr>
                        <a:t>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827000255"/>
                  </a:ext>
                </a:extLst>
              </a:tr>
            </a:tbl>
          </a:graphicData>
        </a:graphic>
      </p:graphicFrame>
    </p:spTree>
    <p:extLst>
      <p:ext uri="{BB962C8B-B14F-4D97-AF65-F5344CB8AC3E}">
        <p14:creationId xmlns:p14="http://schemas.microsoft.com/office/powerpoint/2010/main" val="1994362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a:bodyPr>
          <a:lstStyle/>
          <a:p>
            <a:pPr algn="ctr"/>
            <a:r>
              <a:rPr lang="en-ZA" sz="2800" b="1" dirty="0">
                <a:solidFill>
                  <a:schemeClr val="bg1"/>
                </a:solidFill>
                <a:latin typeface="Arial" panose="020B0604020202020204" pitchFamily="34" charset="0"/>
                <a:cs typeface="Arial" panose="020B0604020202020204" pitchFamily="34" charset="0"/>
              </a:rPr>
              <a:t>How to download the APP</a:t>
            </a:r>
            <a:endParaRPr lang="en-US" sz="2800" b="1" dirty="0">
              <a:solidFill>
                <a:schemeClr val="bg1"/>
              </a:solidFill>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275169" y="1825625"/>
            <a:ext cx="9107427" cy="4351338"/>
          </a:xfrm>
        </p:spPr>
        <p:txBody>
          <a:bodyPr>
            <a:normAutofit/>
          </a:bodyPr>
          <a:lstStyle/>
          <a:p>
            <a:pPr marL="342900" indent="-342900" hangingPunct="0">
              <a:buAutoNum type="arabicPeriod"/>
            </a:pPr>
            <a:endParaRPr lang="en-ZA" sz="1800" dirty="0"/>
          </a:p>
          <a:p>
            <a:pPr marL="0" indent="0" hangingPunct="0">
              <a:buNone/>
            </a:pPr>
            <a:endParaRPr lang="en-ZA" sz="1800" dirty="0"/>
          </a:p>
          <a:p>
            <a:pPr marL="0" indent="0" hangingPunct="0">
              <a:buNone/>
            </a:pPr>
            <a:endParaRPr lang="en-ZA" sz="1800" dirty="0"/>
          </a:p>
        </p:txBody>
      </p:sp>
      <p:sp>
        <p:nvSpPr>
          <p:cNvPr id="3" name="Slide Number Placeholder 2">
            <a:extLst>
              <a:ext uri="{FF2B5EF4-FFF2-40B4-BE49-F238E27FC236}">
                <a16:creationId xmlns:a16="http://schemas.microsoft.com/office/drawing/2014/main" id="{0D7AABBF-B977-4082-950C-DD0C0730B13F}"/>
              </a:ext>
            </a:extLst>
          </p:cNvPr>
          <p:cNvSpPr>
            <a:spLocks noGrp="1"/>
          </p:cNvSpPr>
          <p:nvPr>
            <p:ph type="sldNum" sz="quarter" idx="12"/>
          </p:nvPr>
        </p:nvSpPr>
        <p:spPr>
          <a:xfrm>
            <a:off x="9182773"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75B58-574D-2C4D-B57C-2E4EC4916D89}" type="slidenum">
              <a:rPr kumimoji="0" lang="en-US" sz="20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20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1340284" y="1711568"/>
            <a:ext cx="97047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4AF84F82-F9A5-227D-6425-885FDCADC5BE}"/>
              </a:ext>
            </a:extLst>
          </p:cNvPr>
          <p:cNvPicPr>
            <a:picLocks noChangeAspect="1"/>
          </p:cNvPicPr>
          <p:nvPr/>
        </p:nvPicPr>
        <p:blipFill>
          <a:blip r:embed="rId3"/>
          <a:stretch>
            <a:fillRect/>
          </a:stretch>
        </p:blipFill>
        <p:spPr>
          <a:xfrm>
            <a:off x="1146935" y="1709824"/>
            <a:ext cx="1131579" cy="922237"/>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9C9EE5FB-C95C-5461-54C1-D61713C33E37}"/>
              </a:ext>
            </a:extLst>
          </p:cNvPr>
          <p:cNvPicPr>
            <a:picLocks noChangeAspect="1"/>
          </p:cNvPicPr>
          <p:nvPr/>
        </p:nvPicPr>
        <p:blipFill rotWithShape="1">
          <a:blip r:embed="rId4"/>
          <a:srcRect t="3637" b="7314"/>
          <a:stretch/>
        </p:blipFill>
        <p:spPr>
          <a:xfrm>
            <a:off x="2471863" y="1664534"/>
            <a:ext cx="2624470" cy="5193466"/>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454066CD-1FAC-8A3C-868A-0337275F5575}"/>
              </a:ext>
            </a:extLst>
          </p:cNvPr>
          <p:cNvPicPr>
            <a:picLocks noChangeAspect="1"/>
          </p:cNvPicPr>
          <p:nvPr/>
        </p:nvPicPr>
        <p:blipFill rotWithShape="1">
          <a:blip r:embed="rId5"/>
          <a:srcRect t="4849" b="14630"/>
          <a:stretch/>
        </p:blipFill>
        <p:spPr>
          <a:xfrm>
            <a:off x="6347041" y="1664534"/>
            <a:ext cx="2781718" cy="4977538"/>
          </a:xfrm>
          <a:prstGeom prst="rect">
            <a:avLst/>
          </a:prstGeom>
        </p:spPr>
      </p:pic>
      <p:sp>
        <p:nvSpPr>
          <p:cNvPr id="12" name="Oval 11">
            <a:extLst>
              <a:ext uri="{FF2B5EF4-FFF2-40B4-BE49-F238E27FC236}">
                <a16:creationId xmlns:a16="http://schemas.microsoft.com/office/drawing/2014/main" id="{EE1EF97C-43DB-08A7-14AB-0049AAE85620}"/>
              </a:ext>
            </a:extLst>
          </p:cNvPr>
          <p:cNvSpPr/>
          <p:nvPr/>
        </p:nvSpPr>
        <p:spPr>
          <a:xfrm>
            <a:off x="6293027" y="4394200"/>
            <a:ext cx="1022173" cy="1016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4" name="Connector: Elbow 13">
            <a:extLst>
              <a:ext uri="{FF2B5EF4-FFF2-40B4-BE49-F238E27FC236}">
                <a16:creationId xmlns:a16="http://schemas.microsoft.com/office/drawing/2014/main" id="{3CC224D0-4D73-6186-8F89-72121D218F3C}"/>
              </a:ext>
            </a:extLst>
          </p:cNvPr>
          <p:cNvCxnSpPr>
            <a:cxnSpLocks/>
            <a:stCxn id="12" idx="6"/>
          </p:cNvCxnSpPr>
          <p:nvPr/>
        </p:nvCxnSpPr>
        <p:spPr>
          <a:xfrm flipV="1">
            <a:off x="7315200" y="3835400"/>
            <a:ext cx="2369183" cy="10668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7F75B49-B1F9-DC00-2236-EBFE17BFE156}"/>
              </a:ext>
            </a:extLst>
          </p:cNvPr>
          <p:cNvSpPr txBox="1"/>
          <p:nvPr/>
        </p:nvSpPr>
        <p:spPr>
          <a:xfrm>
            <a:off x="9720137" y="3631962"/>
            <a:ext cx="23691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 Icon once downloaded</a:t>
            </a:r>
          </a:p>
        </p:txBody>
      </p:sp>
    </p:spTree>
    <p:extLst>
      <p:ext uri="{BB962C8B-B14F-4D97-AF65-F5344CB8AC3E}">
        <p14:creationId xmlns:p14="http://schemas.microsoft.com/office/powerpoint/2010/main" val="792672610"/>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C198-1DFC-4A04-B8B5-3CDDEFD0CD3E}"/>
              </a:ext>
            </a:extLst>
          </p:cNvPr>
          <p:cNvSpPr>
            <a:spLocks noGrp="1"/>
          </p:cNvSpPr>
          <p:nvPr>
            <p:ph type="title"/>
          </p:nvPr>
        </p:nvSpPr>
        <p:spPr>
          <a:xfrm>
            <a:off x="1334530" y="1087395"/>
            <a:ext cx="10585326" cy="474119"/>
          </a:xfrm>
        </p:spPr>
        <p:txBody>
          <a:bodyPr>
            <a:noAutofit/>
          </a:bodyPr>
          <a:lstStyle/>
          <a:p>
            <a:pPr algn="ctr"/>
            <a:r>
              <a:rPr lang="en-ZA" dirty="0">
                <a:latin typeface="Arial" panose="020B0604020202020204" pitchFamily="34" charset="0"/>
                <a:cs typeface="Arial" panose="020B0604020202020204" pitchFamily="34" charset="0"/>
              </a:rPr>
              <a:t>National backlog age analysis</a:t>
            </a:r>
          </a:p>
        </p:txBody>
      </p:sp>
      <p:sp>
        <p:nvSpPr>
          <p:cNvPr id="3" name="Content Placeholder 2">
            <a:extLst>
              <a:ext uri="{FF2B5EF4-FFF2-40B4-BE49-F238E27FC236}">
                <a16:creationId xmlns:a16="http://schemas.microsoft.com/office/drawing/2014/main" id="{6F5EE479-AF4B-43E8-A174-D57D640D5CF1}"/>
              </a:ext>
            </a:extLst>
          </p:cNvPr>
          <p:cNvSpPr>
            <a:spLocks noGrp="1"/>
          </p:cNvSpPr>
          <p:nvPr>
            <p:ph idx="1"/>
          </p:nvPr>
        </p:nvSpPr>
        <p:spPr>
          <a:xfrm>
            <a:off x="648182" y="1561514"/>
            <a:ext cx="11271674" cy="4325753"/>
          </a:xfrm>
        </p:spPr>
        <p:txBody>
          <a:bodyPr>
            <a:normAutofit/>
          </a:bodyPr>
          <a:lstStyle/>
          <a:p>
            <a:pPr marL="0" indent="0">
              <a:buNone/>
            </a:pPr>
            <a:endParaRPr lang="en-US" sz="2000" b="1" dirty="0">
              <a:cs typeface="Calibri" panose="020F0502020204030204" pitchFamily="34" charset="0"/>
            </a:endParaRPr>
          </a:p>
          <a:p>
            <a:pPr marL="0" indent="0">
              <a:buNone/>
            </a:pPr>
            <a:endParaRPr lang="en-US" sz="2000" b="1" dirty="0">
              <a:cs typeface="Calibri" panose="020F0502020204030204" pitchFamily="34" charset="0"/>
            </a:endParaRPr>
          </a:p>
          <a:p>
            <a:pPr marL="0" indent="0" algn="ctr">
              <a:buNone/>
            </a:pPr>
            <a:endParaRPr lang="en-US" sz="4800" b="0" dirty="0">
              <a:latin typeface="Calibri" panose="020F050202020403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83C11057-2B86-43D8-91AC-FCEBE81692AF}"/>
              </a:ext>
            </a:extLst>
          </p:cNvPr>
          <p:cNvGraphicFramePr>
            <a:graphicFrameLocks noGrp="1"/>
          </p:cNvGraphicFramePr>
          <p:nvPr>
            <p:extLst>
              <p:ext uri="{D42A27DB-BD31-4B8C-83A1-F6EECF244321}">
                <p14:modId xmlns:p14="http://schemas.microsoft.com/office/powerpoint/2010/main" val="3929700348"/>
              </p:ext>
            </p:extLst>
          </p:nvPr>
        </p:nvGraphicFramePr>
        <p:xfrm>
          <a:off x="1284597" y="1986606"/>
          <a:ext cx="10685193" cy="3834639"/>
        </p:xfrm>
        <a:graphic>
          <a:graphicData uri="http://schemas.openxmlformats.org/drawingml/2006/table">
            <a:tbl>
              <a:tblPr firstRow="1" bandRow="1">
                <a:tableStyleId>{5C22544A-7EE6-4342-B048-85BDC9FD1C3A}</a:tableStyleId>
              </a:tblPr>
              <a:tblGrid>
                <a:gridCol w="3561731">
                  <a:extLst>
                    <a:ext uri="{9D8B030D-6E8A-4147-A177-3AD203B41FA5}">
                      <a16:colId xmlns:a16="http://schemas.microsoft.com/office/drawing/2014/main" val="476503321"/>
                    </a:ext>
                  </a:extLst>
                </a:gridCol>
                <a:gridCol w="3561731">
                  <a:extLst>
                    <a:ext uri="{9D8B030D-6E8A-4147-A177-3AD203B41FA5}">
                      <a16:colId xmlns:a16="http://schemas.microsoft.com/office/drawing/2014/main" val="2970030715"/>
                    </a:ext>
                  </a:extLst>
                </a:gridCol>
                <a:gridCol w="3561731">
                  <a:extLst>
                    <a:ext uri="{9D8B030D-6E8A-4147-A177-3AD203B41FA5}">
                      <a16:colId xmlns:a16="http://schemas.microsoft.com/office/drawing/2014/main" val="3004673898"/>
                    </a:ext>
                  </a:extLst>
                </a:gridCol>
              </a:tblGrid>
              <a:tr h="409503">
                <a:tc gridSpan="3">
                  <a:txBody>
                    <a:bodyPr/>
                    <a:lstStyle/>
                    <a:p>
                      <a:pPr algn="ctr"/>
                      <a:r>
                        <a:rPr lang="en-ZA" sz="2000" dirty="0">
                          <a:latin typeface="Arial" panose="020B0604020202020204" pitchFamily="34" charset="0"/>
                          <a:cs typeface="Arial" panose="020B0604020202020204" pitchFamily="34" charset="0"/>
                        </a:rPr>
                        <a:t>BACKLOG – NOT RENEWED</a:t>
                      </a:r>
                    </a:p>
                  </a:txBody>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1343635241"/>
                  </a:ext>
                </a:extLst>
              </a:tr>
              <a:tr h="570856">
                <a:tc>
                  <a:txBody>
                    <a:bodyPr/>
                    <a:lstStyle/>
                    <a:p>
                      <a:r>
                        <a:rPr lang="en-ZA" sz="2400" b="1" dirty="0">
                          <a:latin typeface="Arial" panose="020B0604020202020204" pitchFamily="34" charset="0"/>
                          <a:cs typeface="Arial" panose="020B0604020202020204" pitchFamily="34" charset="0"/>
                        </a:rPr>
                        <a:t>Age group</a:t>
                      </a:r>
                    </a:p>
                  </a:txBody>
                  <a:tcPr/>
                </a:tc>
                <a:tc>
                  <a:txBody>
                    <a:bodyPr/>
                    <a:lstStyle/>
                    <a:p>
                      <a:pPr algn="l" fontAlgn="b"/>
                      <a:r>
                        <a:rPr lang="en-US" sz="2400" b="1" i="1" u="none" strike="noStrike" dirty="0">
                          <a:effectLst/>
                        </a:rPr>
                        <a:t>Total - Not Renewed</a:t>
                      </a:r>
                      <a:endParaRPr lang="en-US" sz="2400" b="1" i="1"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b="1" i="1" u="none" strike="noStrike" dirty="0">
                          <a:effectLst/>
                        </a:rPr>
                        <a:t>% per Age Group</a:t>
                      </a:r>
                      <a:endParaRPr lang="en-US" sz="2400" b="1" i="1"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66403585"/>
                  </a:ext>
                </a:extLst>
              </a:tr>
              <a:tr h="570856">
                <a:tc>
                  <a:txBody>
                    <a:bodyPr/>
                    <a:lstStyle/>
                    <a:p>
                      <a:r>
                        <a:rPr lang="en-ZA" sz="2400" dirty="0">
                          <a:latin typeface="Arial" panose="020B0604020202020204" pitchFamily="34" charset="0"/>
                          <a:cs typeface="Arial" panose="020B0604020202020204" pitchFamily="34" charset="0"/>
                        </a:rPr>
                        <a:t>0-25</a:t>
                      </a:r>
                    </a:p>
                  </a:txBody>
                  <a:tcPr/>
                </a:tc>
                <a:tc>
                  <a:txBody>
                    <a:bodyPr/>
                    <a:lstStyle/>
                    <a:p>
                      <a:pPr algn="r" fontAlgn="b"/>
                      <a:r>
                        <a:rPr lang="en-US" sz="2400" u="none" strike="noStrike" dirty="0">
                          <a:effectLst/>
                        </a:rPr>
                        <a:t>6,177</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1.4%</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99058807"/>
                  </a:ext>
                </a:extLst>
              </a:tr>
              <a:tr h="570856">
                <a:tc>
                  <a:txBody>
                    <a:bodyPr/>
                    <a:lstStyle/>
                    <a:p>
                      <a:r>
                        <a:rPr lang="en-ZA" sz="2400" dirty="0">
                          <a:latin typeface="Arial" panose="020B0604020202020204" pitchFamily="34" charset="0"/>
                          <a:cs typeface="Arial" panose="020B0604020202020204" pitchFamily="34" charset="0"/>
                        </a:rPr>
                        <a:t>25-50</a:t>
                      </a:r>
                    </a:p>
                  </a:txBody>
                  <a:tcPr/>
                </a:tc>
                <a:tc>
                  <a:txBody>
                    <a:bodyPr/>
                    <a:lstStyle/>
                    <a:p>
                      <a:pPr algn="r" fontAlgn="b"/>
                      <a:r>
                        <a:rPr lang="en-US" sz="2400" u="none" strike="noStrike" dirty="0">
                          <a:effectLst/>
                        </a:rPr>
                        <a:t>296,181</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68.1%</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81562293"/>
                  </a:ext>
                </a:extLst>
              </a:tr>
              <a:tr h="570856">
                <a:tc>
                  <a:txBody>
                    <a:bodyPr/>
                    <a:lstStyle/>
                    <a:p>
                      <a:r>
                        <a:rPr lang="en-ZA" sz="2400" dirty="0">
                          <a:latin typeface="Arial" panose="020B0604020202020204" pitchFamily="34" charset="0"/>
                          <a:cs typeface="Arial" panose="020B0604020202020204" pitchFamily="34" charset="0"/>
                        </a:rPr>
                        <a:t>50-60</a:t>
                      </a:r>
                    </a:p>
                  </a:txBody>
                  <a:tcPr/>
                </a:tc>
                <a:tc>
                  <a:txBody>
                    <a:bodyPr/>
                    <a:lstStyle/>
                    <a:p>
                      <a:pPr algn="r" fontAlgn="b"/>
                      <a:r>
                        <a:rPr lang="en-US" sz="2400" u="none" strike="noStrike" dirty="0">
                          <a:effectLst/>
                        </a:rPr>
                        <a:t>67,546</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15.5%</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97133972"/>
                  </a:ext>
                </a:extLst>
              </a:tr>
              <a:tr h="570856">
                <a:tc>
                  <a:txBody>
                    <a:bodyPr/>
                    <a:lstStyle/>
                    <a:p>
                      <a:r>
                        <a:rPr lang="en-ZA" sz="2400" dirty="0">
                          <a:latin typeface="Arial" panose="020B0604020202020204" pitchFamily="34" charset="0"/>
                          <a:cs typeface="Arial" panose="020B0604020202020204" pitchFamily="34" charset="0"/>
                        </a:rPr>
                        <a:t>Above 60</a:t>
                      </a:r>
                    </a:p>
                  </a:txBody>
                  <a:tcPr/>
                </a:tc>
                <a:tc>
                  <a:txBody>
                    <a:bodyPr/>
                    <a:lstStyle/>
                    <a:p>
                      <a:pPr algn="r" fontAlgn="b"/>
                      <a:r>
                        <a:rPr lang="en-US" sz="2400" u="none" strike="noStrike" dirty="0">
                          <a:effectLst/>
                        </a:rPr>
                        <a:t>65,225</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15.0%</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96823111"/>
                  </a:ext>
                </a:extLst>
              </a:tr>
              <a:tr h="570856">
                <a:tc>
                  <a:txBody>
                    <a:bodyPr/>
                    <a:lstStyle/>
                    <a:p>
                      <a:r>
                        <a:rPr lang="en-ZA" sz="2400" b="1" dirty="0">
                          <a:latin typeface="Arial" panose="020B0604020202020204" pitchFamily="34" charset="0"/>
                          <a:cs typeface="Arial" panose="020B0604020202020204" pitchFamily="34" charset="0"/>
                        </a:rPr>
                        <a:t>Grand Total</a:t>
                      </a:r>
                    </a:p>
                  </a:txBody>
                  <a:tcPr/>
                </a:tc>
                <a:tc>
                  <a:txBody>
                    <a:bodyPr/>
                    <a:lstStyle/>
                    <a:p>
                      <a:pPr algn="r" fontAlgn="b"/>
                      <a:r>
                        <a:rPr lang="en-US" sz="2400" b="1" u="none" strike="noStrike" dirty="0">
                          <a:effectLst/>
                        </a:rPr>
                        <a:t>435,129</a:t>
                      </a:r>
                      <a:endParaRPr lang="en-US" sz="2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1314117"/>
                  </a:ext>
                </a:extLst>
              </a:tr>
            </a:tbl>
          </a:graphicData>
        </a:graphic>
      </p:graphicFrame>
      <p:sp>
        <p:nvSpPr>
          <p:cNvPr id="5" name="TextBox 4">
            <a:extLst>
              <a:ext uri="{FF2B5EF4-FFF2-40B4-BE49-F238E27FC236}">
                <a16:creationId xmlns:a16="http://schemas.microsoft.com/office/drawing/2014/main" id="{96106616-04F4-4CBE-B854-C78AB1DA2659}"/>
              </a:ext>
            </a:extLst>
          </p:cNvPr>
          <p:cNvSpPr txBox="1"/>
          <p:nvPr/>
        </p:nvSpPr>
        <p:spPr>
          <a:xfrm>
            <a:off x="11686211" y="6366158"/>
            <a:ext cx="567159"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70</a:t>
            </a:r>
          </a:p>
        </p:txBody>
      </p:sp>
    </p:spTree>
    <p:extLst>
      <p:ext uri="{BB962C8B-B14F-4D97-AF65-F5344CB8AC3E}">
        <p14:creationId xmlns:p14="http://schemas.microsoft.com/office/powerpoint/2010/main" val="23934441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7F9E0BC-6C24-40E6-B434-E13AE8818601}"/>
              </a:ext>
            </a:extLst>
          </p:cNvPr>
          <p:cNvSpPr txBox="1">
            <a:spLocks/>
          </p:cNvSpPr>
          <p:nvPr/>
        </p:nvSpPr>
        <p:spPr>
          <a:xfrm>
            <a:off x="452487" y="1906431"/>
            <a:ext cx="11467370" cy="4534561"/>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2" name="Table 2">
            <a:extLst>
              <a:ext uri="{FF2B5EF4-FFF2-40B4-BE49-F238E27FC236}">
                <a16:creationId xmlns:a16="http://schemas.microsoft.com/office/drawing/2014/main" id="{948EB259-916E-4CA3-BF7F-C5FB1239FC73}"/>
              </a:ext>
            </a:extLst>
          </p:cNvPr>
          <p:cNvGraphicFramePr>
            <a:graphicFrameLocks noGrp="1"/>
          </p:cNvGraphicFramePr>
          <p:nvPr>
            <p:extLst>
              <p:ext uri="{D42A27DB-BD31-4B8C-83A1-F6EECF244321}">
                <p14:modId xmlns:p14="http://schemas.microsoft.com/office/powerpoint/2010/main" val="669368159"/>
              </p:ext>
            </p:extLst>
          </p:nvPr>
        </p:nvGraphicFramePr>
        <p:xfrm>
          <a:off x="1311965" y="1624013"/>
          <a:ext cx="10760764" cy="4711473"/>
        </p:xfrm>
        <a:graphic>
          <a:graphicData uri="http://schemas.openxmlformats.org/drawingml/2006/table">
            <a:tbl>
              <a:tblPr firstRow="1" bandRow="1">
                <a:tableStyleId>{5C22544A-7EE6-4342-B048-85BDC9FD1C3A}</a:tableStyleId>
              </a:tblPr>
              <a:tblGrid>
                <a:gridCol w="1480893">
                  <a:extLst>
                    <a:ext uri="{9D8B030D-6E8A-4147-A177-3AD203B41FA5}">
                      <a16:colId xmlns:a16="http://schemas.microsoft.com/office/drawing/2014/main" val="969610680"/>
                    </a:ext>
                  </a:extLst>
                </a:gridCol>
                <a:gridCol w="9279871">
                  <a:extLst>
                    <a:ext uri="{9D8B030D-6E8A-4147-A177-3AD203B41FA5}">
                      <a16:colId xmlns:a16="http://schemas.microsoft.com/office/drawing/2014/main" val="3514882487"/>
                    </a:ext>
                  </a:extLst>
                </a:gridCol>
              </a:tblGrid>
              <a:tr h="541995">
                <a:tc>
                  <a:txBody>
                    <a:bodyPr/>
                    <a:lstStyle/>
                    <a:p>
                      <a:pPr algn="ctr"/>
                      <a:r>
                        <a:rPr lang="en-ZA" sz="2400" dirty="0">
                          <a:latin typeface="+mn-lt"/>
                          <a:cs typeface="Calibri" panose="020F0502020204030204" pitchFamily="34" charset="0"/>
                        </a:rPr>
                        <a:t>Agents</a:t>
                      </a:r>
                    </a:p>
                  </a:txBody>
                  <a:tcPr/>
                </a:tc>
                <a:tc>
                  <a:txBody>
                    <a:bodyPr/>
                    <a:lstStyle/>
                    <a:p>
                      <a:pPr algn="ctr"/>
                      <a:r>
                        <a:rPr lang="en-ZA" sz="2400" dirty="0">
                          <a:latin typeface="+mn-lt"/>
                          <a:cs typeface="Calibri" panose="020F0502020204030204" pitchFamily="34" charset="0"/>
                        </a:rPr>
                        <a:t>Comments</a:t>
                      </a:r>
                    </a:p>
                  </a:txBody>
                  <a:tcPr/>
                </a:tc>
                <a:extLst>
                  <a:ext uri="{0D108BD9-81ED-4DB2-BD59-A6C34878D82A}">
                    <a16:rowId xmlns:a16="http://schemas.microsoft.com/office/drawing/2014/main" val="4237706556"/>
                  </a:ext>
                </a:extLst>
              </a:tr>
              <a:tr h="1981430">
                <a:tc>
                  <a:txBody>
                    <a:bodyPr/>
                    <a:lstStyle/>
                    <a:p>
                      <a:r>
                        <a:rPr lang="en-ZA" sz="2000" kern="1200" baseline="0" dirty="0">
                          <a:solidFill>
                            <a:schemeClr val="tx1"/>
                          </a:solidFill>
                          <a:latin typeface="+mn-lt"/>
                          <a:ea typeface="+mn-ea"/>
                          <a:cs typeface="Calibri" panose="020F0502020204030204" pitchFamily="34" charset="0"/>
                        </a:rPr>
                        <a:t>City of Ekurhuleni</a:t>
                      </a:r>
                    </a:p>
                  </a:txBody>
                  <a:tcPr/>
                </a:tc>
                <a:tc>
                  <a:txBody>
                    <a:bodyPr/>
                    <a:lstStyle/>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000" kern="1200" baseline="0" noProof="0" dirty="0">
                          <a:solidFill>
                            <a:schemeClr val="tx1"/>
                          </a:solidFill>
                          <a:latin typeface="+mn-lt"/>
                          <a:ea typeface="+mn-ea"/>
                          <a:cs typeface="Calibri" panose="020F0502020204030204" pitchFamily="34" charset="0"/>
                        </a:rPr>
                        <a:t>All DLTC’s and MVRA’s operational on all Saturdays of the month excluding holidays; from 08h00 to 12h00.</a:t>
                      </a:r>
                    </a:p>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000" kern="1200" baseline="0" noProof="0" dirty="0">
                          <a:solidFill>
                            <a:schemeClr val="tx1"/>
                          </a:solidFill>
                          <a:latin typeface="+mn-lt"/>
                          <a:ea typeface="+mn-ea"/>
                          <a:cs typeface="Calibri" panose="020F0502020204030204" pitchFamily="34" charset="0"/>
                        </a:rPr>
                        <a:t>Dedicating majority of their staff members on Wednesdays and Saturdays in assisting the senior citizens with renewals of both DL and PrDP cards;</a:t>
                      </a:r>
                    </a:p>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000" kern="1200" baseline="0" noProof="0" dirty="0">
                          <a:solidFill>
                            <a:schemeClr val="tx1"/>
                          </a:solidFill>
                          <a:latin typeface="+mn-lt"/>
                          <a:ea typeface="+mn-ea"/>
                          <a:cs typeface="Calibri" panose="020F0502020204030204" pitchFamily="34" charset="0"/>
                        </a:rPr>
                        <a:t>Normal working hours from Monday to Friday, 08:00 – 15:00.</a:t>
                      </a:r>
                    </a:p>
                  </a:txBody>
                  <a:tcPr/>
                </a:tc>
                <a:extLst>
                  <a:ext uri="{0D108BD9-81ED-4DB2-BD59-A6C34878D82A}">
                    <a16:rowId xmlns:a16="http://schemas.microsoft.com/office/drawing/2014/main" val="573613045"/>
                  </a:ext>
                </a:extLst>
              </a:tr>
              <a:tr h="1094024">
                <a:tc>
                  <a:txBody>
                    <a:bodyPr/>
                    <a:lstStyle/>
                    <a:p>
                      <a:r>
                        <a:rPr lang="en-ZA" sz="2000" kern="1200" baseline="0" dirty="0">
                          <a:solidFill>
                            <a:schemeClr val="tx1"/>
                          </a:solidFill>
                          <a:latin typeface="+mn-lt"/>
                          <a:ea typeface="+mn-ea"/>
                          <a:cs typeface="Calibri" panose="020F0502020204030204" pitchFamily="34" charset="0"/>
                        </a:rPr>
                        <a:t>City of COJ</a:t>
                      </a:r>
                    </a:p>
                  </a:txBody>
                  <a:tcPr/>
                </a:tc>
                <a:tc>
                  <a:txBody>
                    <a:bodyPr/>
                    <a:lstStyle/>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2000" kern="1200" baseline="0" noProof="0" dirty="0">
                          <a:solidFill>
                            <a:schemeClr val="tx1"/>
                          </a:solidFill>
                          <a:latin typeface="+mn-lt"/>
                          <a:ea typeface="+mn-ea"/>
                          <a:cs typeface="Calibri" panose="020F0502020204030204" pitchFamily="34" charset="0"/>
                        </a:rPr>
                        <a:t>Normal working hours from Monday to Friday 07:30 – 15:00</a:t>
                      </a:r>
                    </a:p>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2000" kern="1200" baseline="0" noProof="0" dirty="0">
                          <a:solidFill>
                            <a:schemeClr val="tx1"/>
                          </a:solidFill>
                          <a:latin typeface="+mn-lt"/>
                          <a:ea typeface="+mn-ea"/>
                          <a:cs typeface="Calibri" panose="020F0502020204030204" pitchFamily="34" charset="0"/>
                        </a:rPr>
                        <a:t>Saturdays from 08:00 – 13:00 excluding holidays.</a:t>
                      </a:r>
                    </a:p>
                    <a:p>
                      <a:pPr marL="285750" indent="-285750">
                        <a:buFont typeface="Arial" panose="020B0604020202020204" pitchFamily="34" charset="0"/>
                        <a:buChar char="•"/>
                      </a:pPr>
                      <a:endParaRPr lang="en-ZA" sz="1200" dirty="0">
                        <a:latin typeface="+mn-lt"/>
                        <a:cs typeface="Calibri" panose="020F0502020204030204" pitchFamily="34" charset="0"/>
                      </a:endParaRPr>
                    </a:p>
                  </a:txBody>
                  <a:tcPr/>
                </a:tc>
                <a:extLst>
                  <a:ext uri="{0D108BD9-81ED-4DB2-BD59-A6C34878D82A}">
                    <a16:rowId xmlns:a16="http://schemas.microsoft.com/office/drawing/2014/main" val="2027244507"/>
                  </a:ext>
                </a:extLst>
              </a:tr>
              <a:tr h="1094024">
                <a:tc>
                  <a:txBody>
                    <a:bodyPr/>
                    <a:lstStyle/>
                    <a:p>
                      <a:r>
                        <a:rPr lang="en-ZA" sz="2000" kern="1200" baseline="0" dirty="0">
                          <a:solidFill>
                            <a:schemeClr val="tx1"/>
                          </a:solidFill>
                          <a:latin typeface="+mn-lt"/>
                          <a:ea typeface="+mn-ea"/>
                          <a:cs typeface="Calibri" panose="020F0502020204030204" pitchFamily="34" charset="0"/>
                        </a:rPr>
                        <a:t>City of Tshwane</a:t>
                      </a:r>
                    </a:p>
                  </a:txBody>
                  <a:tcPr/>
                </a:tc>
                <a:tc>
                  <a:txBody>
                    <a:bodyPr/>
                    <a:lstStyle/>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2000" kern="1200" baseline="0" noProof="0" dirty="0">
                          <a:solidFill>
                            <a:schemeClr val="tx1"/>
                          </a:solidFill>
                          <a:latin typeface="+mn-lt"/>
                          <a:ea typeface="+mn-ea"/>
                          <a:cs typeface="Calibri" panose="020F0502020204030204" pitchFamily="34" charset="0"/>
                        </a:rPr>
                        <a:t>From 05 – 14 April 2022 operating weekdays from 08:00 – 18:00.</a:t>
                      </a:r>
                    </a:p>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2000" kern="1200" baseline="0" noProof="0" dirty="0">
                          <a:solidFill>
                            <a:schemeClr val="tx1"/>
                          </a:solidFill>
                          <a:latin typeface="+mn-lt"/>
                          <a:ea typeface="+mn-ea"/>
                          <a:cs typeface="Calibri" panose="020F0502020204030204" pitchFamily="34" charset="0"/>
                        </a:rPr>
                        <a:t>Saturday from 08:00 – 16:00 </a:t>
                      </a:r>
                    </a:p>
                    <a:p>
                      <a:endParaRPr lang="en-ZA" sz="1200" dirty="0">
                        <a:latin typeface="+mn-lt"/>
                        <a:cs typeface="Calibri" panose="020F0502020204030204" pitchFamily="34" charset="0"/>
                      </a:endParaRPr>
                    </a:p>
                  </a:txBody>
                  <a:tcPr/>
                </a:tc>
                <a:extLst>
                  <a:ext uri="{0D108BD9-81ED-4DB2-BD59-A6C34878D82A}">
                    <a16:rowId xmlns:a16="http://schemas.microsoft.com/office/drawing/2014/main" val="2391434689"/>
                  </a:ext>
                </a:extLst>
              </a:tr>
            </a:tbl>
          </a:graphicData>
        </a:graphic>
      </p:graphicFrame>
      <p:sp>
        <p:nvSpPr>
          <p:cNvPr id="7" name="TextBox 6">
            <a:extLst>
              <a:ext uri="{FF2B5EF4-FFF2-40B4-BE49-F238E27FC236}">
                <a16:creationId xmlns:a16="http://schemas.microsoft.com/office/drawing/2014/main" id="{98B16126-9C48-4774-BDF3-37289EE2B92E}"/>
              </a:ext>
            </a:extLst>
          </p:cNvPr>
          <p:cNvSpPr txBox="1"/>
          <p:nvPr/>
        </p:nvSpPr>
        <p:spPr>
          <a:xfrm>
            <a:off x="1311965" y="1100792"/>
            <a:ext cx="1060789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Agents extended working hours</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791D610-EFE1-41A6-8B57-8F8C9C9FFA31}"/>
              </a:ext>
            </a:extLst>
          </p:cNvPr>
          <p:cNvSpPr txBox="1"/>
          <p:nvPr/>
        </p:nvSpPr>
        <p:spPr>
          <a:xfrm>
            <a:off x="11631691" y="6433238"/>
            <a:ext cx="729205" cy="400110"/>
          </a:xfrm>
          <a:prstGeom prst="rect">
            <a:avLst/>
          </a:prstGeom>
          <a:noFill/>
        </p:spPr>
        <p:txBody>
          <a:bodyPr wrap="square" rtlCol="0">
            <a:spAutoFit/>
          </a:bodyPr>
          <a:lstStyle/>
          <a:p>
            <a:r>
              <a:rPr lang="en-US" sz="2000" dirty="0"/>
              <a:t>71</a:t>
            </a:r>
          </a:p>
        </p:txBody>
      </p:sp>
    </p:spTree>
    <p:extLst>
      <p:ext uri="{BB962C8B-B14F-4D97-AF65-F5344CB8AC3E}">
        <p14:creationId xmlns:p14="http://schemas.microsoft.com/office/powerpoint/2010/main" val="2659514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415DCF-F338-436D-863D-BC0772306883}"/>
              </a:ext>
            </a:extLst>
          </p:cNvPr>
          <p:cNvSpPr>
            <a:spLocks noGrp="1"/>
          </p:cNvSpPr>
          <p:nvPr>
            <p:ph type="ctrTitle"/>
          </p:nvPr>
        </p:nvSpPr>
        <p:spPr>
          <a:xfrm>
            <a:off x="2524539" y="1220721"/>
            <a:ext cx="7993340" cy="358378"/>
          </a:xfrm>
        </p:spPr>
        <p:txBody>
          <a:bodyPr>
            <a:noAutofit/>
          </a:bodyPr>
          <a:lstStyle/>
          <a:p>
            <a:r>
              <a:rPr lang="en-US" sz="3200" dirty="0">
                <a:latin typeface="+mn-lt"/>
                <a:cs typeface="Calibri" panose="020F0502020204030204" pitchFamily="34" charset="0"/>
              </a:rPr>
              <a:t>Agents extended working hours</a:t>
            </a:r>
          </a:p>
        </p:txBody>
      </p:sp>
      <p:sp>
        <p:nvSpPr>
          <p:cNvPr id="4" name="Content Placeholder 2">
            <a:extLst>
              <a:ext uri="{FF2B5EF4-FFF2-40B4-BE49-F238E27FC236}">
                <a16:creationId xmlns:a16="http://schemas.microsoft.com/office/drawing/2014/main" id="{57F9E0BC-6C24-40E6-B434-E13AE8818601}"/>
              </a:ext>
            </a:extLst>
          </p:cNvPr>
          <p:cNvSpPr txBox="1">
            <a:spLocks/>
          </p:cNvSpPr>
          <p:nvPr/>
        </p:nvSpPr>
        <p:spPr>
          <a:xfrm>
            <a:off x="452487" y="1871003"/>
            <a:ext cx="11467370" cy="4534561"/>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2" name="Table 2">
            <a:extLst>
              <a:ext uri="{FF2B5EF4-FFF2-40B4-BE49-F238E27FC236}">
                <a16:creationId xmlns:a16="http://schemas.microsoft.com/office/drawing/2014/main" id="{948EB259-916E-4CA3-BF7F-C5FB1239FC73}"/>
              </a:ext>
            </a:extLst>
          </p:cNvPr>
          <p:cNvGraphicFramePr>
            <a:graphicFrameLocks noGrp="1"/>
          </p:cNvGraphicFramePr>
          <p:nvPr>
            <p:extLst>
              <p:ext uri="{D42A27DB-BD31-4B8C-83A1-F6EECF244321}">
                <p14:modId xmlns:p14="http://schemas.microsoft.com/office/powerpoint/2010/main" val="2089044245"/>
              </p:ext>
            </p:extLst>
          </p:nvPr>
        </p:nvGraphicFramePr>
        <p:xfrm>
          <a:off x="1306286" y="1676400"/>
          <a:ext cx="10613572" cy="5029200"/>
        </p:xfrm>
        <a:graphic>
          <a:graphicData uri="http://schemas.openxmlformats.org/drawingml/2006/table">
            <a:tbl>
              <a:tblPr firstRow="1" bandRow="1">
                <a:tableStyleId>{5C22544A-7EE6-4342-B048-85BDC9FD1C3A}</a:tableStyleId>
              </a:tblPr>
              <a:tblGrid>
                <a:gridCol w="1460637">
                  <a:extLst>
                    <a:ext uri="{9D8B030D-6E8A-4147-A177-3AD203B41FA5}">
                      <a16:colId xmlns:a16="http://schemas.microsoft.com/office/drawing/2014/main" val="969610680"/>
                    </a:ext>
                  </a:extLst>
                </a:gridCol>
                <a:gridCol w="9152935">
                  <a:extLst>
                    <a:ext uri="{9D8B030D-6E8A-4147-A177-3AD203B41FA5}">
                      <a16:colId xmlns:a16="http://schemas.microsoft.com/office/drawing/2014/main" val="3514882487"/>
                    </a:ext>
                  </a:extLst>
                </a:gridCol>
              </a:tblGrid>
              <a:tr h="449232">
                <a:tc>
                  <a:txBody>
                    <a:bodyPr/>
                    <a:lstStyle/>
                    <a:p>
                      <a:pPr algn="ctr"/>
                      <a:r>
                        <a:rPr lang="en-ZA" sz="2400" dirty="0">
                          <a:latin typeface="+mn-lt"/>
                          <a:cs typeface="Calibri" panose="020F0502020204030204" pitchFamily="34" charset="0"/>
                        </a:rPr>
                        <a:t>Agents</a:t>
                      </a:r>
                    </a:p>
                  </a:txBody>
                  <a:tcPr/>
                </a:tc>
                <a:tc>
                  <a:txBody>
                    <a:bodyPr/>
                    <a:lstStyle/>
                    <a:p>
                      <a:pPr algn="ctr"/>
                      <a:r>
                        <a:rPr lang="en-ZA" sz="2400" dirty="0">
                          <a:latin typeface="+mn-lt"/>
                          <a:cs typeface="Calibri" panose="020F0502020204030204" pitchFamily="34" charset="0"/>
                        </a:rPr>
                        <a:t>Comments</a:t>
                      </a:r>
                    </a:p>
                  </a:txBody>
                  <a:tcPr/>
                </a:tc>
                <a:extLst>
                  <a:ext uri="{0D108BD9-81ED-4DB2-BD59-A6C34878D82A}">
                    <a16:rowId xmlns:a16="http://schemas.microsoft.com/office/drawing/2014/main" val="4237706556"/>
                  </a:ext>
                </a:extLst>
              </a:tr>
              <a:tr h="449232">
                <a:tc>
                  <a:txBody>
                    <a:bodyPr/>
                    <a:lstStyle/>
                    <a:p>
                      <a:r>
                        <a:rPr lang="en-ZA" sz="1800" dirty="0">
                          <a:latin typeface="+mn-lt"/>
                          <a:cs typeface="Calibri" panose="020F0502020204030204" pitchFamily="34" charset="0"/>
                        </a:rPr>
                        <a:t>Sedibeng</a:t>
                      </a:r>
                    </a:p>
                  </a:txBody>
                  <a:tcPr/>
                </a:tc>
                <a:tc>
                  <a:txBody>
                    <a:bodyPr/>
                    <a:lstStyle/>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it-IT" sz="1800" kern="1200" baseline="0" noProof="0" dirty="0">
                          <a:solidFill>
                            <a:schemeClr val="tx1"/>
                          </a:solidFill>
                          <a:latin typeface="+mn-lt"/>
                          <a:ea typeface="+mn-ea"/>
                          <a:cs typeface="Calibri" panose="020F0502020204030204" pitchFamily="34" charset="0"/>
                        </a:rPr>
                        <a:t>Normal hours and days from Monday to Friday 08:00 – 15:00</a:t>
                      </a:r>
                    </a:p>
                    <a:p>
                      <a:endParaRPr lang="en-ZA" sz="1800" dirty="0">
                        <a:latin typeface="+mn-lt"/>
                        <a:cs typeface="Calibri" panose="020F0502020204030204" pitchFamily="34" charset="0"/>
                      </a:endParaRPr>
                    </a:p>
                  </a:txBody>
                  <a:tcPr/>
                </a:tc>
                <a:extLst>
                  <a:ext uri="{0D108BD9-81ED-4DB2-BD59-A6C34878D82A}">
                    <a16:rowId xmlns:a16="http://schemas.microsoft.com/office/drawing/2014/main" val="3221747358"/>
                  </a:ext>
                </a:extLst>
              </a:tr>
              <a:tr h="449232">
                <a:tc>
                  <a:txBody>
                    <a:bodyPr/>
                    <a:lstStyle/>
                    <a:p>
                      <a:r>
                        <a:rPr lang="en-ZA" sz="1800" dirty="0">
                          <a:solidFill>
                            <a:schemeClr val="tx1"/>
                          </a:solidFill>
                          <a:latin typeface="+mn-lt"/>
                          <a:cs typeface="Calibri" panose="020F0502020204030204" pitchFamily="34" charset="0"/>
                        </a:rPr>
                        <a:t>RandWest City</a:t>
                      </a:r>
                    </a:p>
                  </a:txBody>
                  <a:tcPr/>
                </a:tc>
                <a:tc>
                  <a:txBody>
                    <a:bodyPr/>
                    <a:lstStyle/>
                    <a:p>
                      <a:pPr marL="342900" indent="-342900">
                        <a:buFont typeface="Arial" panose="020B0604020202020204" pitchFamily="34" charset="0"/>
                        <a:buChar char="•"/>
                      </a:pPr>
                      <a:r>
                        <a:rPr lang="en-US" sz="1800" kern="1200" baseline="0" noProof="0" dirty="0">
                          <a:solidFill>
                            <a:schemeClr val="tx1"/>
                          </a:solidFill>
                          <a:latin typeface="+mn-lt"/>
                          <a:ea typeface="+mn-ea"/>
                          <a:cs typeface="Calibri" panose="020F0502020204030204" pitchFamily="34" charset="0"/>
                        </a:rPr>
                        <a:t>Normal working hours from Monday to Friday 08:00 – 16:00</a:t>
                      </a:r>
                      <a:endParaRPr lang="en-ZA" sz="1800" dirty="0">
                        <a:solidFill>
                          <a:srgbClr val="FF0000"/>
                        </a:solidFill>
                        <a:latin typeface="+mn-lt"/>
                        <a:cs typeface="Calibri" panose="020F0502020204030204" pitchFamily="34" charset="0"/>
                      </a:endParaRPr>
                    </a:p>
                  </a:txBody>
                  <a:tcPr/>
                </a:tc>
                <a:extLst>
                  <a:ext uri="{0D108BD9-81ED-4DB2-BD59-A6C34878D82A}">
                    <a16:rowId xmlns:a16="http://schemas.microsoft.com/office/drawing/2014/main" val="730175651"/>
                  </a:ext>
                </a:extLst>
              </a:tr>
              <a:tr h="449232">
                <a:tc>
                  <a:txBody>
                    <a:bodyPr/>
                    <a:lstStyle/>
                    <a:p>
                      <a:r>
                        <a:rPr lang="en-ZA" sz="1800" dirty="0">
                          <a:solidFill>
                            <a:schemeClr val="tx1"/>
                          </a:solidFill>
                          <a:latin typeface="+mn-lt"/>
                          <a:cs typeface="Calibri" panose="020F0502020204030204" pitchFamily="34" charset="0"/>
                        </a:rPr>
                        <a:t>Merafong</a:t>
                      </a:r>
                    </a:p>
                  </a:txBody>
                  <a:tcPr/>
                </a:tc>
                <a:tc>
                  <a:txBody>
                    <a:bodyPr/>
                    <a:lstStyle/>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1800" kern="1200" baseline="0" noProof="0" dirty="0">
                          <a:solidFill>
                            <a:schemeClr val="tx1"/>
                          </a:solidFill>
                          <a:latin typeface="+mn-lt"/>
                          <a:ea typeface="+mn-ea"/>
                          <a:cs typeface="Calibri" panose="020F0502020204030204" pitchFamily="34" charset="0"/>
                        </a:rPr>
                        <a:t>Normal working hours from Monday to Friday 08:00 – 18:00 (Overtime 15h00 – 18h00)</a:t>
                      </a:r>
                    </a:p>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1800" kern="1200" baseline="0" noProof="0" dirty="0">
                          <a:solidFill>
                            <a:schemeClr val="tx1"/>
                          </a:solidFill>
                          <a:latin typeface="+mn-lt"/>
                          <a:ea typeface="+mn-ea"/>
                          <a:cs typeface="Calibri" panose="020F0502020204030204" pitchFamily="34" charset="0"/>
                        </a:rPr>
                        <a:t>Saturdays from 08:00 – 13:00 excluding holidays.</a:t>
                      </a:r>
                    </a:p>
                    <a:p>
                      <a:endParaRPr lang="en-ZA" sz="1800" dirty="0">
                        <a:solidFill>
                          <a:srgbClr val="FF0000"/>
                        </a:solidFill>
                        <a:latin typeface="+mn-lt"/>
                        <a:cs typeface="Calibri" panose="020F0502020204030204" pitchFamily="34" charset="0"/>
                      </a:endParaRPr>
                    </a:p>
                  </a:txBody>
                  <a:tcPr/>
                </a:tc>
                <a:extLst>
                  <a:ext uri="{0D108BD9-81ED-4DB2-BD59-A6C34878D82A}">
                    <a16:rowId xmlns:a16="http://schemas.microsoft.com/office/drawing/2014/main" val="1576687660"/>
                  </a:ext>
                </a:extLst>
              </a:tr>
              <a:tr h="449232">
                <a:tc>
                  <a:txBody>
                    <a:bodyPr/>
                    <a:lstStyle/>
                    <a:p>
                      <a:r>
                        <a:rPr lang="en-ZA" sz="1800" dirty="0">
                          <a:latin typeface="+mn-lt"/>
                          <a:cs typeface="Calibri" panose="020F0502020204030204" pitchFamily="34" charset="0"/>
                        </a:rPr>
                        <a:t>Mogale City</a:t>
                      </a:r>
                    </a:p>
                  </a:txBody>
                  <a:tcPr/>
                </a:tc>
                <a:tc>
                  <a:txBody>
                    <a:bodyPr/>
                    <a:lstStyle/>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1800" kern="1200" baseline="0" noProof="0" dirty="0">
                          <a:solidFill>
                            <a:schemeClr val="tx1"/>
                          </a:solidFill>
                          <a:latin typeface="+mn-lt"/>
                          <a:ea typeface="+mn-ea"/>
                          <a:cs typeface="Calibri" panose="020F0502020204030204" pitchFamily="34" charset="0"/>
                        </a:rPr>
                        <a:t>Operating normal working hours from Monday to Friday</a:t>
                      </a:r>
                    </a:p>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1800" kern="1200" baseline="0" noProof="0" dirty="0">
                          <a:solidFill>
                            <a:schemeClr val="tx1"/>
                          </a:solidFill>
                          <a:latin typeface="+mn-lt"/>
                          <a:ea typeface="+mn-ea"/>
                          <a:cs typeface="Calibri" panose="020F0502020204030204" pitchFamily="34" charset="0"/>
                        </a:rPr>
                        <a:t>Weekends only 3 Saturdays a month.</a:t>
                      </a:r>
                    </a:p>
                  </a:txBody>
                  <a:tcPr/>
                </a:tc>
                <a:extLst>
                  <a:ext uri="{0D108BD9-81ED-4DB2-BD59-A6C34878D82A}">
                    <a16:rowId xmlns:a16="http://schemas.microsoft.com/office/drawing/2014/main" val="1344894283"/>
                  </a:ext>
                </a:extLst>
              </a:tr>
              <a:tr h="1083464">
                <a:tc>
                  <a:txBody>
                    <a:bodyPr/>
                    <a:lstStyle/>
                    <a:p>
                      <a:r>
                        <a:rPr lang="en-ZA" sz="1800" dirty="0">
                          <a:latin typeface="+mn-lt"/>
                          <a:cs typeface="Calibri" panose="020F0502020204030204" pitchFamily="34" charset="0"/>
                        </a:rPr>
                        <a:t>Provincial Registering Authority</a:t>
                      </a:r>
                    </a:p>
                  </a:txBody>
                  <a:tcPr/>
                </a:tc>
                <a:tc>
                  <a:txBody>
                    <a:bodyPr/>
                    <a:lstStyle/>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it-IT" sz="1800" kern="1200" baseline="0" noProof="0" dirty="0">
                          <a:solidFill>
                            <a:schemeClr val="tx1"/>
                          </a:solidFill>
                          <a:latin typeface="+mn-lt"/>
                          <a:ea typeface="+mn-ea"/>
                          <a:cs typeface="Calibri" panose="020F0502020204030204" pitchFamily="34" charset="0"/>
                        </a:rPr>
                        <a:t>Operated extended hours from 06:00 to 18:00 hours Monday to Friday</a:t>
                      </a:r>
                    </a:p>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it-IT" sz="1800" kern="1200" baseline="0" noProof="0" dirty="0">
                          <a:solidFill>
                            <a:schemeClr val="tx1"/>
                          </a:solidFill>
                          <a:latin typeface="+mn-lt"/>
                          <a:ea typeface="+mn-ea"/>
                          <a:cs typeface="Calibri" panose="020F0502020204030204" pitchFamily="34" charset="0"/>
                        </a:rPr>
                        <a:t>Weedends (Saturday and Sunday) including public holiday from 08:00 to 12:00</a:t>
                      </a:r>
                    </a:p>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1800" kern="1200" baseline="0" noProof="0" dirty="0">
                          <a:solidFill>
                            <a:schemeClr val="tx1"/>
                          </a:solidFill>
                          <a:latin typeface="+mn-lt"/>
                          <a:ea typeface="+mn-ea"/>
                          <a:cs typeface="Calibri" panose="020F0502020204030204" pitchFamily="34" charset="0"/>
                        </a:rPr>
                        <a:t>100% of staff and resources over the weekend were dedicated for DL and PRDP renewals to mitigate the backlog. </a:t>
                      </a:r>
                    </a:p>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it-IT" sz="1800" kern="1200" baseline="0" noProof="0" dirty="0">
                          <a:solidFill>
                            <a:schemeClr val="tx1"/>
                          </a:solidFill>
                          <a:latin typeface="+mn-lt"/>
                          <a:ea typeface="+mn-ea"/>
                          <a:cs typeface="Calibri" panose="020F0502020204030204" pitchFamily="34" charset="0"/>
                        </a:rPr>
                        <a:t>suspended from end of March 2022 awaiting approval of memo</a:t>
                      </a:r>
                      <a:r>
                        <a:rPr lang="it-IT" sz="1800" kern="1200" baseline="0" noProof="0" dirty="0">
                          <a:solidFill>
                            <a:srgbClr val="FF0000"/>
                          </a:solidFill>
                          <a:latin typeface="+mn-lt"/>
                          <a:ea typeface="+mn-ea"/>
                          <a:cs typeface="Calibri" panose="020F0502020204030204" pitchFamily="34" charset="0"/>
                        </a:rPr>
                        <a:t>.</a:t>
                      </a:r>
                    </a:p>
                  </a:txBody>
                  <a:tcPr/>
                </a:tc>
                <a:extLst>
                  <a:ext uri="{0D108BD9-81ED-4DB2-BD59-A6C34878D82A}">
                    <a16:rowId xmlns:a16="http://schemas.microsoft.com/office/drawing/2014/main" val="360279375"/>
                  </a:ext>
                </a:extLst>
              </a:tr>
            </a:tbl>
          </a:graphicData>
        </a:graphic>
      </p:graphicFrame>
      <p:sp>
        <p:nvSpPr>
          <p:cNvPr id="5" name="TextBox 4">
            <a:extLst>
              <a:ext uri="{FF2B5EF4-FFF2-40B4-BE49-F238E27FC236}">
                <a16:creationId xmlns:a16="http://schemas.microsoft.com/office/drawing/2014/main" id="{8F7C1BCA-AF67-4F84-B555-D952B6A2A74B}"/>
              </a:ext>
            </a:extLst>
          </p:cNvPr>
          <p:cNvSpPr txBox="1"/>
          <p:nvPr/>
        </p:nvSpPr>
        <p:spPr>
          <a:xfrm>
            <a:off x="11725154" y="6447133"/>
            <a:ext cx="601883" cy="369332"/>
          </a:xfrm>
          <a:prstGeom prst="rect">
            <a:avLst/>
          </a:prstGeom>
          <a:noFill/>
        </p:spPr>
        <p:txBody>
          <a:bodyPr wrap="square" rtlCol="0">
            <a:spAutoFit/>
          </a:bodyPr>
          <a:lstStyle/>
          <a:p>
            <a:r>
              <a:rPr lang="en-US" dirty="0"/>
              <a:t>72</a:t>
            </a:r>
          </a:p>
        </p:txBody>
      </p:sp>
    </p:spTree>
    <p:extLst>
      <p:ext uri="{BB962C8B-B14F-4D97-AF65-F5344CB8AC3E}">
        <p14:creationId xmlns:p14="http://schemas.microsoft.com/office/powerpoint/2010/main" val="619037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415DCF-F338-436D-863D-BC0772306883}"/>
              </a:ext>
            </a:extLst>
          </p:cNvPr>
          <p:cNvSpPr>
            <a:spLocks noGrp="1"/>
          </p:cNvSpPr>
          <p:nvPr>
            <p:ph type="ctrTitle"/>
          </p:nvPr>
        </p:nvSpPr>
        <p:spPr>
          <a:xfrm>
            <a:off x="2099330" y="1223636"/>
            <a:ext cx="7993340" cy="358378"/>
          </a:xfrm>
        </p:spPr>
        <p:txBody>
          <a:bodyPr>
            <a:noAutofit/>
          </a:bodyPr>
          <a:lstStyle/>
          <a:p>
            <a:r>
              <a:rPr lang="en-US" sz="2800" dirty="0">
                <a:latin typeface="+mn-lt"/>
                <a:cs typeface="Calibri" panose="020F0502020204030204" pitchFamily="34" charset="0"/>
              </a:rPr>
              <a:t>Agents extended working hours</a:t>
            </a:r>
          </a:p>
        </p:txBody>
      </p:sp>
      <p:sp>
        <p:nvSpPr>
          <p:cNvPr id="4" name="Content Placeholder 2">
            <a:extLst>
              <a:ext uri="{FF2B5EF4-FFF2-40B4-BE49-F238E27FC236}">
                <a16:creationId xmlns:a16="http://schemas.microsoft.com/office/drawing/2014/main" id="{57F9E0BC-6C24-40E6-B434-E13AE8818601}"/>
              </a:ext>
            </a:extLst>
          </p:cNvPr>
          <p:cNvSpPr txBox="1">
            <a:spLocks/>
          </p:cNvSpPr>
          <p:nvPr/>
        </p:nvSpPr>
        <p:spPr>
          <a:xfrm>
            <a:off x="452487" y="1871003"/>
            <a:ext cx="11467370" cy="4534561"/>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2" name="Table 2">
            <a:extLst>
              <a:ext uri="{FF2B5EF4-FFF2-40B4-BE49-F238E27FC236}">
                <a16:creationId xmlns:a16="http://schemas.microsoft.com/office/drawing/2014/main" id="{948EB259-916E-4CA3-BF7F-C5FB1239FC73}"/>
              </a:ext>
            </a:extLst>
          </p:cNvPr>
          <p:cNvGraphicFramePr>
            <a:graphicFrameLocks noGrp="1"/>
          </p:cNvGraphicFramePr>
          <p:nvPr>
            <p:extLst>
              <p:ext uri="{D42A27DB-BD31-4B8C-83A1-F6EECF244321}">
                <p14:modId xmlns:p14="http://schemas.microsoft.com/office/powerpoint/2010/main" val="3977003069"/>
              </p:ext>
            </p:extLst>
          </p:nvPr>
        </p:nvGraphicFramePr>
        <p:xfrm>
          <a:off x="1306285" y="2297555"/>
          <a:ext cx="10703743" cy="2164080"/>
        </p:xfrm>
        <a:graphic>
          <a:graphicData uri="http://schemas.openxmlformats.org/drawingml/2006/table">
            <a:tbl>
              <a:tblPr firstRow="1" bandRow="1">
                <a:tableStyleId>{5C22544A-7EE6-4342-B048-85BDC9FD1C3A}</a:tableStyleId>
              </a:tblPr>
              <a:tblGrid>
                <a:gridCol w="1970315">
                  <a:extLst>
                    <a:ext uri="{9D8B030D-6E8A-4147-A177-3AD203B41FA5}">
                      <a16:colId xmlns:a16="http://schemas.microsoft.com/office/drawing/2014/main" val="969610680"/>
                    </a:ext>
                  </a:extLst>
                </a:gridCol>
                <a:gridCol w="8733428">
                  <a:extLst>
                    <a:ext uri="{9D8B030D-6E8A-4147-A177-3AD203B41FA5}">
                      <a16:colId xmlns:a16="http://schemas.microsoft.com/office/drawing/2014/main" val="3514882487"/>
                    </a:ext>
                  </a:extLst>
                </a:gridCol>
              </a:tblGrid>
              <a:tr h="449232">
                <a:tc>
                  <a:txBody>
                    <a:bodyPr/>
                    <a:lstStyle/>
                    <a:p>
                      <a:pPr algn="ctr"/>
                      <a:r>
                        <a:rPr lang="en-ZA" sz="2400" dirty="0">
                          <a:latin typeface="+mn-lt"/>
                          <a:cs typeface="Calibri" panose="020F0502020204030204" pitchFamily="34" charset="0"/>
                        </a:rPr>
                        <a:t>Agents</a:t>
                      </a:r>
                    </a:p>
                  </a:txBody>
                  <a:tcPr/>
                </a:tc>
                <a:tc>
                  <a:txBody>
                    <a:bodyPr/>
                    <a:lstStyle/>
                    <a:p>
                      <a:pPr algn="ctr"/>
                      <a:r>
                        <a:rPr lang="en-ZA" sz="2400" dirty="0">
                          <a:latin typeface="+mn-lt"/>
                          <a:cs typeface="Calibri" panose="020F0502020204030204" pitchFamily="34" charset="0"/>
                        </a:rPr>
                        <a:t>Comments</a:t>
                      </a:r>
                    </a:p>
                  </a:txBody>
                  <a:tcPr/>
                </a:tc>
                <a:extLst>
                  <a:ext uri="{0D108BD9-81ED-4DB2-BD59-A6C34878D82A}">
                    <a16:rowId xmlns:a16="http://schemas.microsoft.com/office/drawing/2014/main" val="4237706556"/>
                  </a:ext>
                </a:extLst>
              </a:tr>
              <a:tr h="449232">
                <a:tc>
                  <a:txBody>
                    <a:bodyPr/>
                    <a:lstStyle/>
                    <a:p>
                      <a:r>
                        <a:rPr lang="en-ZA" sz="2000" dirty="0">
                          <a:latin typeface="+mn-lt"/>
                          <a:cs typeface="Calibri" panose="020F0502020204030204" pitchFamily="34" charset="0"/>
                        </a:rPr>
                        <a:t>RTMC DLTCs</a:t>
                      </a:r>
                    </a:p>
                  </a:txBody>
                  <a:tcPr/>
                </a:tc>
                <a:tc>
                  <a:txBody>
                    <a:bodyPr/>
                    <a:lstStyle/>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2000" kern="1200" baseline="0" noProof="0" dirty="0">
                          <a:solidFill>
                            <a:schemeClr val="tx1"/>
                          </a:solidFill>
                          <a:latin typeface="+mn-lt"/>
                          <a:ea typeface="+mn-ea"/>
                          <a:cs typeface="Calibri" panose="020F0502020204030204" pitchFamily="34" charset="0"/>
                        </a:rPr>
                        <a:t>Operate 7 days a week from 07:00 – 21:00.</a:t>
                      </a:r>
                    </a:p>
                    <a:p>
                      <a:endParaRPr lang="en-ZA" sz="2000" kern="1200" baseline="0" dirty="0">
                        <a:solidFill>
                          <a:schemeClr val="tx1"/>
                        </a:solidFill>
                        <a:latin typeface="+mn-lt"/>
                        <a:ea typeface="+mn-ea"/>
                        <a:cs typeface="Calibri" panose="020F0502020204030204" pitchFamily="34" charset="0"/>
                      </a:endParaRPr>
                    </a:p>
                  </a:txBody>
                  <a:tcPr/>
                </a:tc>
                <a:extLst>
                  <a:ext uri="{0D108BD9-81ED-4DB2-BD59-A6C34878D82A}">
                    <a16:rowId xmlns:a16="http://schemas.microsoft.com/office/drawing/2014/main" val="1160163681"/>
                  </a:ext>
                </a:extLst>
              </a:tr>
              <a:tr h="449232">
                <a:tc>
                  <a:txBody>
                    <a:bodyPr/>
                    <a:lstStyle/>
                    <a:p>
                      <a:r>
                        <a:rPr lang="en-ZA" sz="2000" dirty="0">
                          <a:latin typeface="+mn-lt"/>
                          <a:cs typeface="Calibri" panose="020F0502020204030204" pitchFamily="34" charset="0"/>
                        </a:rPr>
                        <a:t>GMA DLTCs</a:t>
                      </a:r>
                    </a:p>
                  </a:txBody>
                  <a:tcPr/>
                </a:tc>
                <a:tc>
                  <a:txBody>
                    <a:bodyPr/>
                    <a:lstStyle/>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ZA" sz="2000" kern="1200" baseline="0" noProof="0" dirty="0">
                          <a:solidFill>
                            <a:schemeClr val="tx1"/>
                          </a:solidFill>
                          <a:latin typeface="+mn-lt"/>
                          <a:ea typeface="+mn-ea"/>
                          <a:cs typeface="Calibri" panose="020F0502020204030204" pitchFamily="34" charset="0"/>
                        </a:rPr>
                        <a:t>Operate weekdays from 08:00 to 17:00 </a:t>
                      </a:r>
                    </a:p>
                    <a:p>
                      <a:pPr marL="4572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ZA" sz="2000" kern="1200" baseline="0" noProof="0" dirty="0">
                          <a:solidFill>
                            <a:schemeClr val="tx1"/>
                          </a:solidFill>
                          <a:latin typeface="+mn-lt"/>
                          <a:ea typeface="+mn-ea"/>
                          <a:cs typeface="Calibri" panose="020F0502020204030204" pitchFamily="34" charset="0"/>
                        </a:rPr>
                        <a:t>Saturdays from 09:00 – 15:00. </a:t>
                      </a:r>
                    </a:p>
                    <a:p>
                      <a:endParaRPr lang="en-ZA" sz="2000" kern="1200" baseline="0" dirty="0">
                        <a:solidFill>
                          <a:schemeClr val="tx1"/>
                        </a:solidFill>
                        <a:latin typeface="+mn-lt"/>
                        <a:ea typeface="+mn-ea"/>
                        <a:cs typeface="Calibri" panose="020F0502020204030204" pitchFamily="34" charset="0"/>
                      </a:endParaRPr>
                    </a:p>
                  </a:txBody>
                  <a:tcPr/>
                </a:tc>
                <a:extLst>
                  <a:ext uri="{0D108BD9-81ED-4DB2-BD59-A6C34878D82A}">
                    <a16:rowId xmlns:a16="http://schemas.microsoft.com/office/drawing/2014/main" val="1790432790"/>
                  </a:ext>
                </a:extLst>
              </a:tr>
            </a:tbl>
          </a:graphicData>
        </a:graphic>
      </p:graphicFrame>
      <p:sp>
        <p:nvSpPr>
          <p:cNvPr id="5" name="TextBox 4">
            <a:extLst>
              <a:ext uri="{FF2B5EF4-FFF2-40B4-BE49-F238E27FC236}">
                <a16:creationId xmlns:a16="http://schemas.microsoft.com/office/drawing/2014/main" id="{4529CA3E-EBDA-4A2A-A6A4-30C303334E91}"/>
              </a:ext>
            </a:extLst>
          </p:cNvPr>
          <p:cNvSpPr txBox="1"/>
          <p:nvPr/>
        </p:nvSpPr>
        <p:spPr>
          <a:xfrm>
            <a:off x="11601692" y="6365547"/>
            <a:ext cx="590308" cy="369332"/>
          </a:xfrm>
          <a:prstGeom prst="rect">
            <a:avLst/>
          </a:prstGeom>
          <a:noFill/>
        </p:spPr>
        <p:txBody>
          <a:bodyPr wrap="square" rtlCol="0">
            <a:spAutoFit/>
          </a:bodyPr>
          <a:lstStyle/>
          <a:p>
            <a:r>
              <a:rPr lang="en-US" dirty="0"/>
              <a:t>73</a:t>
            </a:r>
          </a:p>
        </p:txBody>
      </p:sp>
    </p:spTree>
    <p:extLst>
      <p:ext uri="{BB962C8B-B14F-4D97-AF65-F5344CB8AC3E}">
        <p14:creationId xmlns:p14="http://schemas.microsoft.com/office/powerpoint/2010/main" val="33340501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415DCF-F338-436D-863D-BC0772306883}"/>
              </a:ext>
            </a:extLst>
          </p:cNvPr>
          <p:cNvSpPr>
            <a:spLocks noGrp="1"/>
          </p:cNvSpPr>
          <p:nvPr>
            <p:ph type="ctrTitle"/>
          </p:nvPr>
        </p:nvSpPr>
        <p:spPr>
          <a:xfrm>
            <a:off x="2593975" y="1241214"/>
            <a:ext cx="7993340" cy="316803"/>
          </a:xfrm>
        </p:spPr>
        <p:txBody>
          <a:bodyPr>
            <a:noAutofit/>
          </a:bodyPr>
          <a:lstStyle/>
          <a:p>
            <a:r>
              <a:rPr lang="en-US" sz="2800" dirty="0">
                <a:cs typeface="Calibri" panose="020F0502020204030204" pitchFamily="34" charset="0"/>
              </a:rPr>
              <a:t>Intervention to increase capacity</a:t>
            </a:r>
          </a:p>
        </p:txBody>
      </p:sp>
      <p:sp>
        <p:nvSpPr>
          <p:cNvPr id="4" name="Content Placeholder 2">
            <a:extLst>
              <a:ext uri="{FF2B5EF4-FFF2-40B4-BE49-F238E27FC236}">
                <a16:creationId xmlns:a16="http://schemas.microsoft.com/office/drawing/2014/main" id="{57F9E0BC-6C24-40E6-B434-E13AE8818601}"/>
              </a:ext>
            </a:extLst>
          </p:cNvPr>
          <p:cNvSpPr txBox="1">
            <a:spLocks/>
          </p:cNvSpPr>
          <p:nvPr/>
        </p:nvSpPr>
        <p:spPr>
          <a:xfrm>
            <a:off x="452487" y="1871003"/>
            <a:ext cx="11467370" cy="4534561"/>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30000"/>
              </a:lnSpc>
              <a:spcBef>
                <a:spcPts val="500"/>
              </a:spcBef>
              <a:spcAft>
                <a:spcPts val="0"/>
              </a:spcAft>
              <a:buClrTx/>
              <a:buSzTx/>
              <a:buFont typeface="Arial" panose="020B0604020202020204" pitchFamily="34" charset="0"/>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1F98D9A8-BEE6-4248-9DAF-FD05613C14F2}"/>
              </a:ext>
            </a:extLst>
          </p:cNvPr>
          <p:cNvSpPr txBox="1"/>
          <p:nvPr/>
        </p:nvSpPr>
        <p:spPr>
          <a:xfrm>
            <a:off x="1261434" y="1786024"/>
            <a:ext cx="10658423" cy="3631763"/>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1200"/>
              </a:spcAft>
              <a:buClrTx/>
              <a:buSzTx/>
              <a:buFont typeface="+mj-lt"/>
              <a:buAutoNum type="arabicPeriod"/>
              <a:tabLst/>
              <a:defRPr/>
            </a:pPr>
            <a:r>
              <a:rPr kumimoji="0" lang="it-IT" sz="20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Establishment of a full Licencing Service Centre (LSC) at Tembisa by the City of Ekurhuleni. The Tembisa DLTC started operation with effect from July 2021.</a:t>
            </a:r>
            <a:endParaRPr kumimoji="0" lang="en-ZA" sz="20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1200"/>
              </a:spcAft>
              <a:buClrTx/>
              <a:buSzTx/>
              <a:buFont typeface="+mj-lt"/>
              <a:buAutoNum type="arabicPeriod"/>
              <a:tabLst/>
              <a:defRPr/>
            </a:pPr>
            <a:r>
              <a:rPr kumimoji="0" lang="it-IT" sz="20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RTMC working together with the Department established two (2) grade F DLTCs (renewal of driving licence cards) at Waterfall park at Midrand and at Eco Park at Centurion, operation resumed from October 2021.</a:t>
            </a:r>
            <a:endParaRPr kumimoji="0" lang="en-ZA" sz="20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1200"/>
              </a:spcAft>
              <a:buClrTx/>
              <a:buSzTx/>
              <a:buFont typeface="+mj-lt"/>
              <a:buAutoNum type="arabicPeriod"/>
              <a:tabLst/>
              <a:defRPr/>
            </a:pPr>
            <a:r>
              <a:rPr kumimoji="0" lang="it-IT" sz="20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City of Tshwane reopend Rayton LSC which was closed in 2017 for renovations.  The centre was lauched on 18 October 2021 and operational.</a:t>
            </a:r>
            <a:endParaRPr kumimoji="0" lang="en-ZA" sz="20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1200"/>
              </a:spcAft>
              <a:buClrTx/>
              <a:buSzTx/>
              <a:buFont typeface="+mj-lt"/>
              <a:buAutoNum type="arabicPeriod"/>
              <a:tabLst/>
              <a:defRPr/>
            </a:pPr>
            <a:r>
              <a:rPr kumimoji="0" lang="it-IT" sz="20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Gautrain Management Agency working together with the Department established a Grade F DLTC at Grant Central Boulevard, Midrand, registered and operational with effect from January 2022.  </a:t>
            </a:r>
            <a:endParaRPr kumimoji="0" lang="en-ZA" sz="20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F734278-9A17-41A1-9EEE-0B2E8F9696A9}"/>
              </a:ext>
            </a:extLst>
          </p:cNvPr>
          <p:cNvSpPr txBox="1"/>
          <p:nvPr/>
        </p:nvSpPr>
        <p:spPr>
          <a:xfrm>
            <a:off x="11636416" y="6365547"/>
            <a:ext cx="555584" cy="400110"/>
          </a:xfrm>
          <a:prstGeom prst="rect">
            <a:avLst/>
          </a:prstGeom>
          <a:noFill/>
        </p:spPr>
        <p:txBody>
          <a:bodyPr wrap="square" rtlCol="0">
            <a:spAutoFit/>
          </a:bodyPr>
          <a:lstStyle/>
          <a:p>
            <a:r>
              <a:rPr lang="en-US" sz="2000" dirty="0"/>
              <a:t>74</a:t>
            </a:r>
          </a:p>
        </p:txBody>
      </p:sp>
    </p:spTree>
    <p:extLst>
      <p:ext uri="{BB962C8B-B14F-4D97-AF65-F5344CB8AC3E}">
        <p14:creationId xmlns:p14="http://schemas.microsoft.com/office/powerpoint/2010/main" val="5544059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BC40-A52C-4729-90F6-7FE1C598DE08}"/>
              </a:ext>
            </a:extLst>
          </p:cNvPr>
          <p:cNvSpPr>
            <a:spLocks noGrp="1"/>
          </p:cNvSpPr>
          <p:nvPr>
            <p:ph type="title"/>
          </p:nvPr>
        </p:nvSpPr>
        <p:spPr/>
        <p:txBody>
          <a:bodyPr>
            <a:normAutofit/>
          </a:bodyPr>
          <a:lstStyle/>
          <a:p>
            <a:pPr algn="ctr"/>
            <a:r>
              <a:rPr lang="en-US" sz="2800" dirty="0">
                <a:cs typeface="Calibri" panose="020F0502020204030204" pitchFamily="34" charset="0"/>
              </a:rPr>
              <a:t>Expansion of Service Centres</a:t>
            </a:r>
          </a:p>
        </p:txBody>
      </p:sp>
      <p:graphicFrame>
        <p:nvGraphicFramePr>
          <p:cNvPr id="7" name="Table 7">
            <a:extLst>
              <a:ext uri="{FF2B5EF4-FFF2-40B4-BE49-F238E27FC236}">
                <a16:creationId xmlns:a16="http://schemas.microsoft.com/office/drawing/2014/main" id="{DF6CCC8C-0B69-4393-8BCE-4B09B5A9CB7C}"/>
              </a:ext>
            </a:extLst>
          </p:cNvPr>
          <p:cNvGraphicFramePr>
            <a:graphicFrameLocks noGrp="1"/>
          </p:cNvGraphicFramePr>
          <p:nvPr>
            <p:ph idx="1"/>
            <p:extLst>
              <p:ext uri="{D42A27DB-BD31-4B8C-83A1-F6EECF244321}">
                <p14:modId xmlns:p14="http://schemas.microsoft.com/office/powerpoint/2010/main" val="3570905667"/>
              </p:ext>
            </p:extLst>
          </p:nvPr>
        </p:nvGraphicFramePr>
        <p:xfrm>
          <a:off x="1334530" y="1584960"/>
          <a:ext cx="10614393" cy="3688080"/>
        </p:xfrm>
        <a:graphic>
          <a:graphicData uri="http://schemas.openxmlformats.org/drawingml/2006/table">
            <a:tbl>
              <a:tblPr firstRow="1" bandRow="1">
                <a:tableStyleId>{5C22544A-7EE6-4342-B048-85BDC9FD1C3A}</a:tableStyleId>
              </a:tblPr>
              <a:tblGrid>
                <a:gridCol w="2122878">
                  <a:extLst>
                    <a:ext uri="{9D8B030D-6E8A-4147-A177-3AD203B41FA5}">
                      <a16:colId xmlns:a16="http://schemas.microsoft.com/office/drawing/2014/main" val="1669953841"/>
                    </a:ext>
                  </a:extLst>
                </a:gridCol>
                <a:gridCol w="2122878">
                  <a:extLst>
                    <a:ext uri="{9D8B030D-6E8A-4147-A177-3AD203B41FA5}">
                      <a16:colId xmlns:a16="http://schemas.microsoft.com/office/drawing/2014/main" val="747976543"/>
                    </a:ext>
                  </a:extLst>
                </a:gridCol>
                <a:gridCol w="2678202">
                  <a:extLst>
                    <a:ext uri="{9D8B030D-6E8A-4147-A177-3AD203B41FA5}">
                      <a16:colId xmlns:a16="http://schemas.microsoft.com/office/drawing/2014/main" val="1376234698"/>
                    </a:ext>
                  </a:extLst>
                </a:gridCol>
                <a:gridCol w="2003379">
                  <a:extLst>
                    <a:ext uri="{9D8B030D-6E8A-4147-A177-3AD203B41FA5}">
                      <a16:colId xmlns:a16="http://schemas.microsoft.com/office/drawing/2014/main" val="2384880108"/>
                    </a:ext>
                  </a:extLst>
                </a:gridCol>
                <a:gridCol w="1687056">
                  <a:extLst>
                    <a:ext uri="{9D8B030D-6E8A-4147-A177-3AD203B41FA5}">
                      <a16:colId xmlns:a16="http://schemas.microsoft.com/office/drawing/2014/main" val="3785428157"/>
                    </a:ext>
                  </a:extLst>
                </a:gridCol>
              </a:tblGrid>
              <a:tr h="300719">
                <a:tc>
                  <a:txBody>
                    <a:bodyPr/>
                    <a:lstStyle/>
                    <a:p>
                      <a:r>
                        <a:rPr lang="en-ZA" sz="1600" dirty="0">
                          <a:latin typeface="+mj-lt"/>
                          <a:cs typeface="Calibri" panose="020F0502020204030204" pitchFamily="34" charset="0"/>
                        </a:rPr>
                        <a:t>Site Name</a:t>
                      </a:r>
                    </a:p>
                  </a:txBody>
                  <a:tcPr/>
                </a:tc>
                <a:tc>
                  <a:txBody>
                    <a:bodyPr/>
                    <a:lstStyle/>
                    <a:p>
                      <a:r>
                        <a:rPr lang="en-ZA" sz="1600" dirty="0">
                          <a:latin typeface="+mj-lt"/>
                          <a:cs typeface="Calibri" panose="020F0502020204030204" pitchFamily="34" charset="0"/>
                        </a:rPr>
                        <a:t>Requirements</a:t>
                      </a:r>
                    </a:p>
                  </a:txBody>
                  <a:tcPr/>
                </a:tc>
                <a:tc>
                  <a:txBody>
                    <a:bodyPr/>
                    <a:lstStyle/>
                    <a:p>
                      <a:r>
                        <a:rPr lang="en-ZA" sz="1600" dirty="0">
                          <a:latin typeface="+mj-lt"/>
                          <a:cs typeface="Calibri" panose="020F0502020204030204" pitchFamily="34" charset="0"/>
                        </a:rPr>
                        <a:t>Comments</a:t>
                      </a:r>
                    </a:p>
                  </a:txBody>
                  <a:tcPr/>
                </a:tc>
                <a:tc>
                  <a:txBody>
                    <a:bodyPr/>
                    <a:lstStyle/>
                    <a:p>
                      <a:r>
                        <a:rPr lang="en-ZA" sz="1600" dirty="0">
                          <a:latin typeface="+mj-lt"/>
                          <a:cs typeface="Calibri" panose="020F0502020204030204" pitchFamily="34" charset="0"/>
                        </a:rPr>
                        <a:t>Cabling</a:t>
                      </a:r>
                    </a:p>
                  </a:txBody>
                  <a:tcPr/>
                </a:tc>
                <a:tc>
                  <a:txBody>
                    <a:bodyPr/>
                    <a:lstStyle/>
                    <a:p>
                      <a:r>
                        <a:rPr lang="en-ZA" sz="1600" dirty="0">
                          <a:latin typeface="+mj-lt"/>
                          <a:cs typeface="Calibri" panose="020F0502020204030204" pitchFamily="34" charset="0"/>
                        </a:rPr>
                        <a:t>Computer rollout</a:t>
                      </a:r>
                    </a:p>
                  </a:txBody>
                  <a:tcPr/>
                </a:tc>
                <a:extLst>
                  <a:ext uri="{0D108BD9-81ED-4DB2-BD59-A6C34878D82A}">
                    <a16:rowId xmlns:a16="http://schemas.microsoft.com/office/drawing/2014/main" val="918126680"/>
                  </a:ext>
                </a:extLst>
              </a:tr>
              <a:tr h="956834">
                <a:tc>
                  <a:txBody>
                    <a:bodyPr/>
                    <a:lstStyle/>
                    <a:p>
                      <a:r>
                        <a:rPr lang="en-ZA" sz="1600" dirty="0">
                          <a:latin typeface="+mn-lt"/>
                          <a:cs typeface="Calibri" panose="020F0502020204030204" pitchFamily="34" charset="0"/>
                        </a:rPr>
                        <a:t>Gautrain Centurion DLTC – pictures below</a:t>
                      </a:r>
                    </a:p>
                  </a:txBody>
                  <a:tcPr/>
                </a:tc>
                <a:tc>
                  <a:txBody>
                    <a:bodyPr/>
                    <a:lstStyle/>
                    <a:p>
                      <a:r>
                        <a:rPr lang="en-ZA" sz="1600" dirty="0">
                          <a:latin typeface="+mn-lt"/>
                          <a:cs typeface="Calibri" panose="020F0502020204030204" pitchFamily="34" charset="0"/>
                        </a:rPr>
                        <a:t>4 LCU (eye test machines)</a:t>
                      </a:r>
                    </a:p>
                    <a:p>
                      <a:r>
                        <a:rPr lang="en-ZA" sz="1600" dirty="0">
                          <a:latin typeface="+mn-lt"/>
                          <a:cs typeface="Calibri" panose="020F0502020204030204" pitchFamily="34" charset="0"/>
                        </a:rPr>
                        <a:t>6 NaTIS computers and printers</a:t>
                      </a:r>
                    </a:p>
                  </a:txBody>
                  <a:tcPr/>
                </a:tc>
                <a:tc>
                  <a:txBody>
                    <a:bodyPr/>
                    <a:lstStyle/>
                    <a:p>
                      <a:r>
                        <a:rPr lang="en-ZA" sz="1600" dirty="0">
                          <a:latin typeface="+mn-lt"/>
                          <a:cs typeface="Calibri" panose="020F0502020204030204" pitchFamily="34" charset="0"/>
                        </a:rPr>
                        <a:t>The site is ready for cabling.</a:t>
                      </a:r>
                    </a:p>
                  </a:txBody>
                  <a:tcPr/>
                </a:tc>
                <a:tc>
                  <a:txBody>
                    <a:bodyPr/>
                    <a:lstStyle/>
                    <a:p>
                      <a:r>
                        <a:rPr lang="en-ZA" sz="1600" dirty="0">
                          <a:latin typeface="+mn-lt"/>
                          <a:cs typeface="Calibri" panose="020F0502020204030204" pitchFamily="34" charset="0"/>
                        </a:rPr>
                        <a:t>Anticipated to resume early June 2022.</a:t>
                      </a:r>
                    </a:p>
                  </a:txBody>
                  <a:tcPr/>
                </a:tc>
                <a:tc rowSpan="2">
                  <a:txBody>
                    <a:bodyPr/>
                    <a:lstStyle/>
                    <a:p>
                      <a:r>
                        <a:rPr lang="en-ZA" sz="1600" dirty="0">
                          <a:latin typeface="+mn-lt"/>
                          <a:cs typeface="Calibri" panose="020F0502020204030204" pitchFamily="34" charset="0"/>
                        </a:rPr>
                        <a:t>RTMC does not have monitors currently and are expecting them to arrive mid-May. </a:t>
                      </a:r>
                    </a:p>
                    <a:p>
                      <a:r>
                        <a:rPr lang="en-ZA" sz="1600" dirty="0">
                          <a:latin typeface="+mn-lt"/>
                          <a:cs typeface="Calibri" panose="020F0502020204030204" pitchFamily="34" charset="0"/>
                        </a:rPr>
                        <a:t> </a:t>
                      </a:r>
                    </a:p>
                    <a:p>
                      <a:r>
                        <a:rPr lang="en-ZA" sz="1600" dirty="0">
                          <a:latin typeface="+mn-lt"/>
                          <a:cs typeface="Calibri" panose="020F0502020204030204" pitchFamily="34" charset="0"/>
                        </a:rPr>
                        <a:t>Still outstanding, no equipment from RTMC.</a:t>
                      </a:r>
                    </a:p>
                  </a:txBody>
                  <a:tcPr/>
                </a:tc>
                <a:extLst>
                  <a:ext uri="{0D108BD9-81ED-4DB2-BD59-A6C34878D82A}">
                    <a16:rowId xmlns:a16="http://schemas.microsoft.com/office/drawing/2014/main" val="63397328"/>
                  </a:ext>
                </a:extLst>
              </a:tr>
              <a:tr h="1612949">
                <a:tc>
                  <a:txBody>
                    <a:bodyPr/>
                    <a:lstStyle/>
                    <a:p>
                      <a:r>
                        <a:rPr lang="en-ZA" sz="1600" dirty="0">
                          <a:latin typeface="+mn-lt"/>
                          <a:cs typeface="Calibri" panose="020F0502020204030204" pitchFamily="34" charset="0"/>
                        </a:rPr>
                        <a:t>Midrand Gautrain DLTC</a:t>
                      </a:r>
                    </a:p>
                  </a:txBody>
                  <a:tcPr/>
                </a:tc>
                <a:tc>
                  <a:txBody>
                    <a:bodyPr/>
                    <a:lstStyle/>
                    <a:p>
                      <a:r>
                        <a:rPr lang="en-ZA" sz="1600" dirty="0">
                          <a:latin typeface="+mn-lt"/>
                          <a:cs typeface="Calibri" panose="020F0502020204030204" pitchFamily="34" charset="0"/>
                        </a:rPr>
                        <a:t>4 LCU (eye test machines)</a:t>
                      </a:r>
                    </a:p>
                    <a:p>
                      <a:r>
                        <a:rPr lang="en-ZA" sz="1600" dirty="0">
                          <a:latin typeface="+mn-lt"/>
                          <a:cs typeface="Calibri" panose="020F0502020204030204" pitchFamily="34" charset="0"/>
                        </a:rPr>
                        <a:t>6 NaTIS computers and printers</a:t>
                      </a:r>
                    </a:p>
                    <a:p>
                      <a:endParaRPr lang="en-ZA" sz="1600" dirty="0">
                        <a:latin typeface="+mn-lt"/>
                        <a:cs typeface="Calibri" panose="020F0502020204030204" pitchFamily="34" charset="0"/>
                      </a:endParaRPr>
                    </a:p>
                  </a:txBody>
                  <a:tcPr/>
                </a:tc>
                <a:tc>
                  <a:txBody>
                    <a:bodyPr/>
                    <a:lstStyle/>
                    <a:p>
                      <a:r>
                        <a:rPr lang="en-ZA" sz="1600" kern="1200" dirty="0">
                          <a:solidFill>
                            <a:schemeClr val="dk1"/>
                          </a:solidFill>
                          <a:latin typeface="+mn-lt"/>
                          <a:ea typeface="+mn-ea"/>
                          <a:cs typeface="Calibri" panose="020F0502020204030204" pitchFamily="34" charset="0"/>
                        </a:rPr>
                        <a:t>Screens have been provided by the GMA.  NaTIS and eye test machines installed, awaiting request from GMA for DRT to facilitate the inspection and grading of the DLTC</a:t>
                      </a:r>
                    </a:p>
                  </a:txBody>
                  <a:tcPr/>
                </a:tc>
                <a:tc>
                  <a:txBody>
                    <a:bodyPr/>
                    <a:lstStyle/>
                    <a:p>
                      <a:r>
                        <a:rPr lang="en-ZA" sz="1600" dirty="0">
                          <a:latin typeface="+mn-lt"/>
                          <a:cs typeface="Calibri" panose="020F0502020204030204" pitchFamily="34" charset="0"/>
                        </a:rPr>
                        <a:t>Done, contractor to fix cabling by elevating the cables off the ground</a:t>
                      </a:r>
                    </a:p>
                  </a:txBody>
                  <a:tcPr/>
                </a:tc>
                <a:tc vMerge="1">
                  <a:txBody>
                    <a:bodyPr/>
                    <a:lstStyle/>
                    <a:p>
                      <a:endParaRPr lang="en-ZA" dirty="0"/>
                    </a:p>
                  </a:txBody>
                  <a:tcPr/>
                </a:tc>
                <a:extLst>
                  <a:ext uri="{0D108BD9-81ED-4DB2-BD59-A6C34878D82A}">
                    <a16:rowId xmlns:a16="http://schemas.microsoft.com/office/drawing/2014/main" val="3731093794"/>
                  </a:ext>
                </a:extLst>
              </a:tr>
            </a:tbl>
          </a:graphicData>
        </a:graphic>
      </p:graphicFrame>
      <p:pic>
        <p:nvPicPr>
          <p:cNvPr id="9" name="Picture 8">
            <a:extLst>
              <a:ext uri="{FF2B5EF4-FFF2-40B4-BE49-F238E27FC236}">
                <a16:creationId xmlns:a16="http://schemas.microsoft.com/office/drawing/2014/main" id="{BBC06571-EEBE-4B84-B702-395E8EC2ED8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530" y="5302755"/>
            <a:ext cx="5087332" cy="1555245"/>
          </a:xfrm>
          <a:prstGeom prst="rect">
            <a:avLst/>
          </a:prstGeom>
        </p:spPr>
      </p:pic>
      <p:pic>
        <p:nvPicPr>
          <p:cNvPr id="16" name="Picture 15" descr="A picture containing indoor&#10;&#10;Description automatically generated">
            <a:extLst>
              <a:ext uri="{FF2B5EF4-FFF2-40B4-BE49-F238E27FC236}">
                <a16:creationId xmlns:a16="http://schemas.microsoft.com/office/drawing/2014/main" id="{E1D1D527-2AB4-43B7-AE04-F71239362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925" y="5288690"/>
            <a:ext cx="5344998" cy="1587441"/>
          </a:xfrm>
          <a:prstGeom prst="rect">
            <a:avLst/>
          </a:prstGeom>
        </p:spPr>
      </p:pic>
    </p:spTree>
    <p:extLst>
      <p:ext uri="{BB962C8B-B14F-4D97-AF65-F5344CB8AC3E}">
        <p14:creationId xmlns:p14="http://schemas.microsoft.com/office/powerpoint/2010/main" val="9898331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BC40-A52C-4729-90F6-7FE1C598DE08}"/>
              </a:ext>
            </a:extLst>
          </p:cNvPr>
          <p:cNvSpPr>
            <a:spLocks noGrp="1"/>
          </p:cNvSpPr>
          <p:nvPr>
            <p:ph type="title"/>
          </p:nvPr>
        </p:nvSpPr>
        <p:spPr/>
        <p:txBody>
          <a:bodyPr>
            <a:normAutofit/>
          </a:bodyPr>
          <a:lstStyle/>
          <a:p>
            <a:pPr algn="ctr"/>
            <a:r>
              <a:rPr lang="en-US" sz="2800" dirty="0">
                <a:cs typeface="Calibri" panose="020F0502020204030204" pitchFamily="34" charset="0"/>
              </a:rPr>
              <a:t>Expansion of additional Service Centres</a:t>
            </a:r>
          </a:p>
        </p:txBody>
      </p:sp>
      <p:graphicFrame>
        <p:nvGraphicFramePr>
          <p:cNvPr id="7" name="Table 7">
            <a:extLst>
              <a:ext uri="{FF2B5EF4-FFF2-40B4-BE49-F238E27FC236}">
                <a16:creationId xmlns:a16="http://schemas.microsoft.com/office/drawing/2014/main" id="{DF6CCC8C-0B69-4393-8BCE-4B09B5A9CB7C}"/>
              </a:ext>
            </a:extLst>
          </p:cNvPr>
          <p:cNvGraphicFramePr>
            <a:graphicFrameLocks noGrp="1"/>
          </p:cNvGraphicFramePr>
          <p:nvPr>
            <p:ph idx="1"/>
            <p:extLst>
              <p:ext uri="{D42A27DB-BD31-4B8C-83A1-F6EECF244321}">
                <p14:modId xmlns:p14="http://schemas.microsoft.com/office/powerpoint/2010/main" val="1732059210"/>
              </p:ext>
            </p:extLst>
          </p:nvPr>
        </p:nvGraphicFramePr>
        <p:xfrm>
          <a:off x="1334530" y="1676400"/>
          <a:ext cx="10639755" cy="5130096"/>
        </p:xfrm>
        <a:graphic>
          <a:graphicData uri="http://schemas.openxmlformats.org/drawingml/2006/table">
            <a:tbl>
              <a:tblPr firstRow="1" bandRow="1">
                <a:tableStyleId>{5C22544A-7EE6-4342-B048-85BDC9FD1C3A}</a:tableStyleId>
              </a:tblPr>
              <a:tblGrid>
                <a:gridCol w="2127951">
                  <a:extLst>
                    <a:ext uri="{9D8B030D-6E8A-4147-A177-3AD203B41FA5}">
                      <a16:colId xmlns:a16="http://schemas.microsoft.com/office/drawing/2014/main" val="1669953841"/>
                    </a:ext>
                  </a:extLst>
                </a:gridCol>
                <a:gridCol w="2336435">
                  <a:extLst>
                    <a:ext uri="{9D8B030D-6E8A-4147-A177-3AD203B41FA5}">
                      <a16:colId xmlns:a16="http://schemas.microsoft.com/office/drawing/2014/main" val="747976543"/>
                    </a:ext>
                  </a:extLst>
                </a:gridCol>
                <a:gridCol w="2268638">
                  <a:extLst>
                    <a:ext uri="{9D8B030D-6E8A-4147-A177-3AD203B41FA5}">
                      <a16:colId xmlns:a16="http://schemas.microsoft.com/office/drawing/2014/main" val="1376234698"/>
                    </a:ext>
                  </a:extLst>
                </a:gridCol>
                <a:gridCol w="1778780">
                  <a:extLst>
                    <a:ext uri="{9D8B030D-6E8A-4147-A177-3AD203B41FA5}">
                      <a16:colId xmlns:a16="http://schemas.microsoft.com/office/drawing/2014/main" val="2384880108"/>
                    </a:ext>
                  </a:extLst>
                </a:gridCol>
                <a:gridCol w="2127951">
                  <a:extLst>
                    <a:ext uri="{9D8B030D-6E8A-4147-A177-3AD203B41FA5}">
                      <a16:colId xmlns:a16="http://schemas.microsoft.com/office/drawing/2014/main" val="3785428157"/>
                    </a:ext>
                  </a:extLst>
                </a:gridCol>
              </a:tblGrid>
              <a:tr h="635303">
                <a:tc>
                  <a:txBody>
                    <a:bodyPr/>
                    <a:lstStyle/>
                    <a:p>
                      <a:r>
                        <a:rPr lang="en-ZA" sz="2000" dirty="0">
                          <a:latin typeface="+mj-lt"/>
                          <a:cs typeface="Calibri" panose="020F0502020204030204" pitchFamily="34" charset="0"/>
                        </a:rPr>
                        <a:t>Site Name</a:t>
                      </a:r>
                    </a:p>
                  </a:txBody>
                  <a:tcPr/>
                </a:tc>
                <a:tc>
                  <a:txBody>
                    <a:bodyPr/>
                    <a:lstStyle/>
                    <a:p>
                      <a:r>
                        <a:rPr lang="en-ZA" sz="2000" dirty="0">
                          <a:latin typeface="+mj-lt"/>
                          <a:cs typeface="Calibri" panose="020F0502020204030204" pitchFamily="34" charset="0"/>
                        </a:rPr>
                        <a:t>Requirements</a:t>
                      </a:r>
                    </a:p>
                  </a:txBody>
                  <a:tcPr/>
                </a:tc>
                <a:tc>
                  <a:txBody>
                    <a:bodyPr/>
                    <a:lstStyle/>
                    <a:p>
                      <a:r>
                        <a:rPr lang="en-ZA" sz="2000" dirty="0">
                          <a:latin typeface="+mj-lt"/>
                          <a:cs typeface="Calibri" panose="020F0502020204030204" pitchFamily="34" charset="0"/>
                        </a:rPr>
                        <a:t>Comments </a:t>
                      </a:r>
                    </a:p>
                  </a:txBody>
                  <a:tcPr/>
                </a:tc>
                <a:tc>
                  <a:txBody>
                    <a:bodyPr/>
                    <a:lstStyle/>
                    <a:p>
                      <a:r>
                        <a:rPr lang="en-ZA" sz="2000" dirty="0">
                          <a:latin typeface="+mj-lt"/>
                          <a:cs typeface="Calibri" panose="020F0502020204030204" pitchFamily="34" charset="0"/>
                        </a:rPr>
                        <a:t>Cabling</a:t>
                      </a:r>
                    </a:p>
                  </a:txBody>
                  <a:tcPr/>
                </a:tc>
                <a:tc>
                  <a:txBody>
                    <a:bodyPr/>
                    <a:lstStyle/>
                    <a:p>
                      <a:r>
                        <a:rPr lang="en-ZA" sz="2000" dirty="0">
                          <a:latin typeface="+mj-lt"/>
                          <a:cs typeface="Calibri" panose="020F0502020204030204" pitchFamily="34" charset="0"/>
                        </a:rPr>
                        <a:t>Computer rollout</a:t>
                      </a:r>
                    </a:p>
                  </a:txBody>
                  <a:tcPr/>
                </a:tc>
                <a:extLst>
                  <a:ext uri="{0D108BD9-81ED-4DB2-BD59-A6C34878D82A}">
                    <a16:rowId xmlns:a16="http://schemas.microsoft.com/office/drawing/2014/main" val="918126680"/>
                  </a:ext>
                </a:extLst>
              </a:tr>
              <a:tr h="1077254">
                <a:tc>
                  <a:txBody>
                    <a:bodyPr/>
                    <a:lstStyle/>
                    <a:p>
                      <a:r>
                        <a:rPr lang="en-ZA" sz="1800" dirty="0">
                          <a:latin typeface="+mn-lt"/>
                          <a:cs typeface="Calibri" panose="020F0502020204030204" pitchFamily="34" charset="0"/>
                        </a:rPr>
                        <a:t>CoT – Mabopane DLTC</a:t>
                      </a:r>
                    </a:p>
                  </a:txBody>
                  <a:tcPr/>
                </a:tc>
                <a:tc>
                  <a:txBody>
                    <a:bodyPr/>
                    <a:lstStyle/>
                    <a:p>
                      <a:r>
                        <a:rPr lang="en-ZA" sz="1800" dirty="0">
                          <a:latin typeface="+mn-lt"/>
                          <a:cs typeface="Calibri" panose="020F0502020204030204" pitchFamily="34" charset="0"/>
                        </a:rPr>
                        <a:t>10 NaTIS computers and printers</a:t>
                      </a:r>
                    </a:p>
                    <a:p>
                      <a:r>
                        <a:rPr lang="en-ZA" sz="1800" dirty="0">
                          <a:latin typeface="+mn-lt"/>
                          <a:cs typeface="Calibri" panose="020F0502020204030204" pitchFamily="34" charset="0"/>
                        </a:rPr>
                        <a:t>3 LCU machines</a:t>
                      </a:r>
                    </a:p>
                  </a:txBody>
                  <a:tcPr/>
                </a:tc>
                <a:tc>
                  <a:txBody>
                    <a:bodyPr/>
                    <a:lstStyle/>
                    <a:p>
                      <a:r>
                        <a:rPr lang="en-ZA" sz="1800" dirty="0">
                          <a:latin typeface="+mn-lt"/>
                          <a:cs typeface="Calibri" panose="020F0502020204030204" pitchFamily="34" charset="0"/>
                        </a:rPr>
                        <a:t>Awaiting monitors to install NaTIS equipment</a:t>
                      </a:r>
                    </a:p>
                  </a:txBody>
                  <a:tcPr/>
                </a:tc>
                <a:tc>
                  <a:txBody>
                    <a:bodyPr/>
                    <a:lstStyle/>
                    <a:p>
                      <a:r>
                        <a:rPr lang="en-ZA" sz="1800" dirty="0">
                          <a:latin typeface="+mn-lt"/>
                          <a:cs typeface="Calibri" panose="020F0502020204030204" pitchFamily="34" charset="0"/>
                        </a:rPr>
                        <a:t>Completed </a:t>
                      </a:r>
                    </a:p>
                  </a:txBody>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RTMC does not have monitors currently and are expecting them to arrive mid-May.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chemeClr val="tx1"/>
                          </a:solidFill>
                          <a:effectLst/>
                          <a:uLnTx/>
                          <a:uFillTx/>
                          <a:latin typeface="+mn-lt"/>
                          <a:ea typeface="+mn-ea"/>
                          <a:cs typeface="Calibri" panose="020F0502020204030204" pitchFamily="34" charset="0"/>
                        </a:rPr>
                        <a:t>Still outstanding, no equipment from RTMC.</a:t>
                      </a:r>
                    </a:p>
                  </a:txBody>
                  <a:tcPr/>
                </a:tc>
                <a:extLst>
                  <a:ext uri="{0D108BD9-81ED-4DB2-BD59-A6C34878D82A}">
                    <a16:rowId xmlns:a16="http://schemas.microsoft.com/office/drawing/2014/main" val="63397328"/>
                  </a:ext>
                </a:extLst>
              </a:tr>
              <a:tr h="2071642">
                <a:tc>
                  <a:txBody>
                    <a:bodyPr/>
                    <a:lstStyle/>
                    <a:p>
                      <a:r>
                        <a:rPr lang="en-ZA" sz="1800" dirty="0">
                          <a:latin typeface="+mn-lt"/>
                          <a:cs typeface="Calibri" panose="020F0502020204030204" pitchFamily="34" charset="0"/>
                        </a:rPr>
                        <a:t>CoT - Garankuwa</a:t>
                      </a:r>
                    </a:p>
                  </a:txBody>
                  <a:tcPr/>
                </a:tc>
                <a:tc>
                  <a:txBody>
                    <a:bodyPr/>
                    <a:lstStyle/>
                    <a:p>
                      <a:r>
                        <a:rPr lang="en-ZA" sz="1800" dirty="0">
                          <a:latin typeface="+mn-lt"/>
                          <a:cs typeface="Calibri" panose="020F0502020204030204" pitchFamily="34" charset="0"/>
                        </a:rPr>
                        <a:t>12 NaTIS computers and printers</a:t>
                      </a:r>
                    </a:p>
                    <a:p>
                      <a:r>
                        <a:rPr lang="en-ZA" sz="1800" dirty="0">
                          <a:latin typeface="+mn-lt"/>
                          <a:cs typeface="Calibri" panose="020F0502020204030204" pitchFamily="34" charset="0"/>
                        </a:rPr>
                        <a:t>4 LCU machines</a:t>
                      </a:r>
                    </a:p>
                    <a:p>
                      <a:r>
                        <a:rPr lang="en-ZA" sz="1800" dirty="0">
                          <a:latin typeface="+mn-lt"/>
                          <a:cs typeface="Calibri" panose="020F0502020204030204" pitchFamily="34" charset="0"/>
                        </a:rPr>
                        <a:t>12 CLLTs (Computerised Learner Licence Testing machines)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Awaiting monitors to install NaTIS equipment</a:t>
                      </a:r>
                    </a:p>
                    <a:p>
                      <a:endParaRPr lang="en-ZA" sz="1800" dirty="0">
                        <a:latin typeface="+mn-lt"/>
                        <a:cs typeface="Calibri" panose="020F0502020204030204" pitchFamily="34" charset="0"/>
                      </a:endParaRPr>
                    </a:p>
                  </a:txBody>
                  <a:tcPr/>
                </a:tc>
                <a:tc>
                  <a:txBody>
                    <a:bodyPr/>
                    <a:lstStyle/>
                    <a:p>
                      <a:r>
                        <a:rPr lang="en-ZA" sz="1800" dirty="0">
                          <a:latin typeface="+mn-lt"/>
                          <a:cs typeface="Calibri" panose="020F0502020204030204" pitchFamily="34" charset="0"/>
                        </a:rPr>
                        <a:t>Completed</a:t>
                      </a:r>
                    </a:p>
                  </a:txBody>
                  <a:tcPr/>
                </a:tc>
                <a:tc vMerge="1">
                  <a:txBody>
                    <a:bodyPr/>
                    <a:lstStyle/>
                    <a:p>
                      <a:endParaRPr lang="en-ZA" dirty="0"/>
                    </a:p>
                  </a:txBody>
                  <a:tcPr/>
                </a:tc>
                <a:extLst>
                  <a:ext uri="{0D108BD9-81ED-4DB2-BD59-A6C34878D82A}">
                    <a16:rowId xmlns:a16="http://schemas.microsoft.com/office/drawing/2014/main" val="3731093794"/>
                  </a:ext>
                </a:extLst>
              </a:tr>
              <a:tr h="331463">
                <a:tc gridSpan="5">
                  <a:txBody>
                    <a:bodyPr/>
                    <a:lstStyle/>
                    <a:p>
                      <a:endParaRPr lang="en-ZA" sz="1800" dirty="0">
                        <a:latin typeface="+mn-lt"/>
                        <a:cs typeface="Calibri" panose="020F0502020204030204" pitchFamily="34" charset="0"/>
                      </a:endParaRPr>
                    </a:p>
                  </a:txBody>
                  <a:tcPr/>
                </a:tc>
                <a:tc hMerge="1">
                  <a:txBody>
                    <a:bodyPr/>
                    <a:lstStyle/>
                    <a:p>
                      <a:endParaRPr lang="en-ZA" dirty="0"/>
                    </a:p>
                  </a:txBody>
                  <a:tcPr/>
                </a:tc>
                <a:tc hMerge="1">
                  <a:txBody>
                    <a:bodyPr/>
                    <a:lstStyle/>
                    <a:p>
                      <a:endParaRPr lang="en-ZA" dirty="0"/>
                    </a:p>
                  </a:txBody>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523857835"/>
                  </a:ext>
                </a:extLst>
              </a:tr>
              <a:tr h="828657">
                <a:tc>
                  <a:txBody>
                    <a:bodyPr/>
                    <a:lstStyle/>
                    <a:p>
                      <a:r>
                        <a:rPr lang="en-ZA" sz="1800" dirty="0">
                          <a:latin typeface="+mn-lt"/>
                          <a:cs typeface="Calibri" panose="020F0502020204030204" pitchFamily="34" charset="0"/>
                        </a:rPr>
                        <a:t>COJ – Diepsloot DLTC and Mobile Unit</a:t>
                      </a:r>
                    </a:p>
                  </a:txBody>
                  <a:tcPr/>
                </a:tc>
                <a:tc gridSpan="4">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Registration process finalized (inspection and gazetting)</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Outstanding is the issuing of the Registration Certificate.  </a:t>
                      </a:r>
                    </a:p>
                  </a:txBody>
                  <a:tcPr/>
                </a:tc>
                <a:tc hMerge="1">
                  <a:txBody>
                    <a:bodyPr/>
                    <a:lstStyle/>
                    <a:p>
                      <a:endParaRPr lang="en-ZA" dirty="0"/>
                    </a:p>
                  </a:txBody>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1770628239"/>
                  </a:ext>
                </a:extLst>
              </a:tr>
            </a:tbl>
          </a:graphicData>
        </a:graphic>
      </p:graphicFrame>
      <p:sp>
        <p:nvSpPr>
          <p:cNvPr id="4" name="TextBox 3">
            <a:extLst>
              <a:ext uri="{FF2B5EF4-FFF2-40B4-BE49-F238E27FC236}">
                <a16:creationId xmlns:a16="http://schemas.microsoft.com/office/drawing/2014/main" id="{7B162DA3-1F74-4D1C-99CB-C9830BEAF407}"/>
              </a:ext>
            </a:extLst>
          </p:cNvPr>
          <p:cNvSpPr txBox="1"/>
          <p:nvPr/>
        </p:nvSpPr>
        <p:spPr>
          <a:xfrm>
            <a:off x="11673343" y="6437164"/>
            <a:ext cx="601883" cy="400110"/>
          </a:xfrm>
          <a:prstGeom prst="rect">
            <a:avLst/>
          </a:prstGeom>
          <a:noFill/>
        </p:spPr>
        <p:txBody>
          <a:bodyPr wrap="square" rtlCol="0">
            <a:spAutoFit/>
          </a:bodyPr>
          <a:lstStyle/>
          <a:p>
            <a:r>
              <a:rPr lang="en-US" sz="2000" dirty="0"/>
              <a:t>76</a:t>
            </a:r>
          </a:p>
        </p:txBody>
      </p:sp>
    </p:spTree>
    <p:extLst>
      <p:ext uri="{BB962C8B-B14F-4D97-AF65-F5344CB8AC3E}">
        <p14:creationId xmlns:p14="http://schemas.microsoft.com/office/powerpoint/2010/main" val="6026095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C198-1DFC-4A04-B8B5-3CDDEFD0CD3E}"/>
              </a:ext>
            </a:extLst>
          </p:cNvPr>
          <p:cNvSpPr>
            <a:spLocks noGrp="1"/>
          </p:cNvSpPr>
          <p:nvPr>
            <p:ph type="title"/>
          </p:nvPr>
        </p:nvSpPr>
        <p:spPr>
          <a:xfrm>
            <a:off x="1334530" y="1087395"/>
            <a:ext cx="10585326" cy="474119"/>
          </a:xfrm>
        </p:spPr>
        <p:txBody>
          <a:bodyPr>
            <a:noAutofit/>
          </a:bodyPr>
          <a:lstStyle/>
          <a:p>
            <a:pPr algn="ctr"/>
            <a:r>
              <a:rPr lang="en-US" dirty="0">
                <a:latin typeface="+mn-lt"/>
              </a:rPr>
              <a:t>Systems issues</a:t>
            </a:r>
            <a:endParaRPr lang="en-ZA" dirty="0">
              <a:latin typeface="+mn-lt"/>
            </a:endParaRPr>
          </a:p>
        </p:txBody>
      </p:sp>
      <p:sp>
        <p:nvSpPr>
          <p:cNvPr id="3" name="Content Placeholder 2">
            <a:extLst>
              <a:ext uri="{FF2B5EF4-FFF2-40B4-BE49-F238E27FC236}">
                <a16:creationId xmlns:a16="http://schemas.microsoft.com/office/drawing/2014/main" id="{6F5EE479-AF4B-43E8-A174-D57D640D5CF1}"/>
              </a:ext>
            </a:extLst>
          </p:cNvPr>
          <p:cNvSpPr>
            <a:spLocks noGrp="1"/>
          </p:cNvSpPr>
          <p:nvPr>
            <p:ph idx="1"/>
          </p:nvPr>
        </p:nvSpPr>
        <p:spPr>
          <a:xfrm>
            <a:off x="2106591" y="1871003"/>
            <a:ext cx="9813265" cy="3650121"/>
          </a:xfrm>
        </p:spPr>
        <p:txBody>
          <a:bodyPr>
            <a:normAutofit/>
          </a:bodyPr>
          <a:lstStyle/>
          <a:p>
            <a:pPr marL="457200" lvl="1" indent="0">
              <a:lnSpc>
                <a:spcPct val="130000"/>
              </a:lnSpc>
              <a:buNone/>
            </a:pPr>
            <a:endParaRPr lang="en-ZA" sz="3600" dirty="0">
              <a:latin typeface="Arial Narrow" panose="020B0606020202030204" pitchFamily="34" charset="0"/>
            </a:endParaRPr>
          </a:p>
        </p:txBody>
      </p:sp>
      <p:graphicFrame>
        <p:nvGraphicFramePr>
          <p:cNvPr id="4" name="Table 4">
            <a:extLst>
              <a:ext uri="{FF2B5EF4-FFF2-40B4-BE49-F238E27FC236}">
                <a16:creationId xmlns:a16="http://schemas.microsoft.com/office/drawing/2014/main" id="{3056B5C9-2233-48DA-A727-D005C2DD83D1}"/>
              </a:ext>
            </a:extLst>
          </p:cNvPr>
          <p:cNvGraphicFramePr>
            <a:graphicFrameLocks noGrp="1"/>
          </p:cNvGraphicFramePr>
          <p:nvPr>
            <p:extLst>
              <p:ext uri="{D42A27DB-BD31-4B8C-83A1-F6EECF244321}">
                <p14:modId xmlns:p14="http://schemas.microsoft.com/office/powerpoint/2010/main" val="2863584246"/>
              </p:ext>
            </p:extLst>
          </p:nvPr>
        </p:nvGraphicFramePr>
        <p:xfrm>
          <a:off x="1334529" y="1674236"/>
          <a:ext cx="10668418" cy="4642488"/>
        </p:xfrm>
        <a:graphic>
          <a:graphicData uri="http://schemas.openxmlformats.org/drawingml/2006/table">
            <a:tbl>
              <a:tblPr firstRow="1" bandRow="1">
                <a:tableStyleId>{5C22544A-7EE6-4342-B048-85BDC9FD1C3A}</a:tableStyleId>
              </a:tblPr>
              <a:tblGrid>
                <a:gridCol w="1732866">
                  <a:extLst>
                    <a:ext uri="{9D8B030D-6E8A-4147-A177-3AD203B41FA5}">
                      <a16:colId xmlns:a16="http://schemas.microsoft.com/office/drawing/2014/main" val="1103338203"/>
                    </a:ext>
                  </a:extLst>
                </a:gridCol>
                <a:gridCol w="8935552">
                  <a:extLst>
                    <a:ext uri="{9D8B030D-6E8A-4147-A177-3AD203B41FA5}">
                      <a16:colId xmlns:a16="http://schemas.microsoft.com/office/drawing/2014/main" val="3061415866"/>
                    </a:ext>
                  </a:extLst>
                </a:gridCol>
              </a:tblGrid>
              <a:tr h="410672">
                <a:tc>
                  <a:txBody>
                    <a:bodyPr/>
                    <a:lstStyle/>
                    <a:p>
                      <a:r>
                        <a:rPr lang="en-ZA" sz="2000" dirty="0">
                          <a:latin typeface="Arial" panose="020B0604020202020204" pitchFamily="34" charset="0"/>
                          <a:cs typeface="Arial" panose="020B0604020202020204" pitchFamily="34" charset="0"/>
                        </a:rPr>
                        <a:t>Programme</a:t>
                      </a:r>
                    </a:p>
                  </a:txBody>
                  <a:tcPr/>
                </a:tc>
                <a:tc>
                  <a:txBody>
                    <a:bodyPr/>
                    <a:lstStyle/>
                    <a:p>
                      <a:r>
                        <a:rPr lang="en-ZA" sz="2000" dirty="0">
                          <a:latin typeface="Arial" panose="020B0604020202020204" pitchFamily="34" charset="0"/>
                          <a:cs typeface="Arial" panose="020B0604020202020204" pitchFamily="34" charset="0"/>
                        </a:rPr>
                        <a:t>Comments</a:t>
                      </a:r>
                    </a:p>
                  </a:txBody>
                  <a:tcPr/>
                </a:tc>
                <a:extLst>
                  <a:ext uri="{0D108BD9-81ED-4DB2-BD59-A6C34878D82A}">
                    <a16:rowId xmlns:a16="http://schemas.microsoft.com/office/drawing/2014/main" val="3471060992"/>
                  </a:ext>
                </a:extLst>
              </a:tr>
              <a:tr h="1285085">
                <a:tc>
                  <a:txBody>
                    <a:bodyPr/>
                    <a:lstStyle/>
                    <a:p>
                      <a:r>
                        <a:rPr kumimoji="0" lang="en-ZA"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Downtime of LEU (Live Enrolment Units)</a:t>
                      </a:r>
                    </a:p>
                  </a:txBody>
                  <a:tcPr/>
                </a:tc>
                <a:tc>
                  <a:txBody>
                    <a:bodyPr/>
                    <a:lstStyle/>
                    <a:p>
                      <a:pPr marL="285750" lvl="0" indent="-285750" algn="just">
                        <a:buFont typeface="Arial" panose="020B0604020202020204" pitchFamily="34" charset="0"/>
                        <a:buChar char="•"/>
                      </a:pPr>
                      <a:r>
                        <a:rPr kumimoji="0" lang="en-ZA"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The DLCA, RTMC and DoT working on the smart enrolment implementation</a:t>
                      </a:r>
                    </a:p>
                    <a:p>
                      <a:pPr marL="285750" lvl="0" indent="-285750" algn="just">
                        <a:buFont typeface="Arial" panose="020B0604020202020204" pitchFamily="34" charset="0"/>
                        <a:buChar char="•"/>
                      </a:pPr>
                      <a:r>
                        <a:rPr kumimoji="0" lang="en-ZA"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The assessment of the vision screening is complete. The pilot on the smart enrolment pilot has been delayed and will commence soon. </a:t>
                      </a:r>
                    </a:p>
                    <a:p>
                      <a:pPr marL="285750" lvl="0" indent="-285750" algn="just">
                        <a:buFont typeface="Arial" panose="020B0604020202020204" pitchFamily="34" charset="0"/>
                        <a:buChar char="•"/>
                      </a:pPr>
                      <a:r>
                        <a:rPr kumimoji="0" lang="en-ZA"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Once finalised the implementation plan will be developed for full roll-out. </a:t>
                      </a:r>
                    </a:p>
                    <a:p>
                      <a:pPr marL="0" lvl="0" indent="0" algn="just">
                        <a:buFont typeface="Arial" panose="020B0604020202020204" pitchFamily="34" charset="0"/>
                        <a:buNone/>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168044944"/>
                  </a:ext>
                </a:extLst>
              </a:tr>
              <a:tr h="906741">
                <a:tc>
                  <a:txBody>
                    <a:bodyPr/>
                    <a:lstStyle/>
                    <a:p>
                      <a:r>
                        <a:rPr kumimoji="0" lang="en-ZA"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Downtime of Natis</a:t>
                      </a: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RTMC migrated to a new infrastructure including the upgrading/migration of firewalls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The infrastructure refresh complete and a survey is been conducted to validate the turn around time performance.</a:t>
                      </a: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470024466"/>
                  </a:ext>
                </a:extLst>
              </a:tr>
              <a:tr h="1580056">
                <a:tc>
                  <a:txBody>
                    <a:bodyPr/>
                    <a:lstStyle/>
                    <a:p>
                      <a:r>
                        <a:rPr kumimoji="0" lang="en-ZA"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Printing of Driving Licence cards backlog</a:t>
                      </a:r>
                    </a:p>
                  </a:txBody>
                  <a:tcPr/>
                </a:tc>
                <a:tc>
                  <a:txBody>
                    <a:bodyPr/>
                    <a:lstStyle/>
                    <a:p>
                      <a:pPr marL="342900" marR="0" lvl="0" indent="-342900" algn="l" defTabSz="914400" rtl="0" eaLnBrk="1" fontAlgn="auto" latinLnBrk="0" hangingPunct="1">
                        <a:lnSpc>
                          <a:spcPct val="130000"/>
                        </a:lnSpc>
                        <a:spcBef>
                          <a:spcPts val="50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production machines broke down creating a production backlog.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at 10 May 2022, there was a production backlog of 183 004 for Gauteng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is estimated that this backlog will be addressed by end of June.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DLCA working 24 hours a day, using a shift system</a:t>
                      </a:r>
                    </a:p>
                  </a:txBody>
                  <a:tcPr/>
                </a:tc>
                <a:extLst>
                  <a:ext uri="{0D108BD9-81ED-4DB2-BD59-A6C34878D82A}">
                    <a16:rowId xmlns:a16="http://schemas.microsoft.com/office/drawing/2014/main" val="4186493598"/>
                  </a:ext>
                </a:extLst>
              </a:tr>
            </a:tbl>
          </a:graphicData>
        </a:graphic>
      </p:graphicFrame>
      <p:sp>
        <p:nvSpPr>
          <p:cNvPr id="5" name="TextBox 4">
            <a:extLst>
              <a:ext uri="{FF2B5EF4-FFF2-40B4-BE49-F238E27FC236}">
                <a16:creationId xmlns:a16="http://schemas.microsoft.com/office/drawing/2014/main" id="{F4058F0D-3BD8-460E-9D43-5883A56B416A}"/>
              </a:ext>
            </a:extLst>
          </p:cNvPr>
          <p:cNvSpPr txBox="1"/>
          <p:nvPr/>
        </p:nvSpPr>
        <p:spPr>
          <a:xfrm>
            <a:off x="11655706" y="6488668"/>
            <a:ext cx="69448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77</a:t>
            </a:r>
          </a:p>
        </p:txBody>
      </p:sp>
    </p:spTree>
    <p:extLst>
      <p:ext uri="{BB962C8B-B14F-4D97-AF65-F5344CB8AC3E}">
        <p14:creationId xmlns:p14="http://schemas.microsoft.com/office/powerpoint/2010/main" val="12481483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8">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12" name="Title 11">
            <a:extLst>
              <a:ext uri="{FF2B5EF4-FFF2-40B4-BE49-F238E27FC236}">
                <a16:creationId xmlns:a16="http://schemas.microsoft.com/office/drawing/2014/main" id="{7E0D49C7-18E1-6745-B0AA-13FC1BB245D5}"/>
              </a:ext>
            </a:extLst>
          </p:cNvPr>
          <p:cNvSpPr>
            <a:spLocks noGrp="1"/>
          </p:cNvSpPr>
          <p:nvPr>
            <p:ph type="title"/>
          </p:nvPr>
        </p:nvSpPr>
        <p:spPr>
          <a:xfrm>
            <a:off x="753925" y="2076450"/>
            <a:ext cx="10684151" cy="1345134"/>
          </a:xfrm>
        </p:spPr>
        <p:txBody>
          <a:bodyPr vert="horz" lIns="91440" tIns="45720" rIns="91440" bIns="45720" rtlCol="0" anchor="ctr">
            <a:normAutofit fontScale="90000"/>
          </a:bodyPr>
          <a:lstStyle/>
          <a:p>
            <a:pPr algn="ctr"/>
            <a:r>
              <a:rPr lang="en-US" sz="5600" kern="1200" dirty="0">
                <a:solidFill>
                  <a:srgbClr val="FFFFFF"/>
                </a:solidFill>
                <a:latin typeface="Arial" panose="020B0604020202020204" pitchFamily="34" charset="0"/>
                <a:cs typeface="Arial" panose="020B0604020202020204" pitchFamily="34" charset="0"/>
              </a:rPr>
              <a:t>Role and Responsibility of the Krugersdorp Regional Office </a:t>
            </a:r>
          </a:p>
        </p:txBody>
      </p:sp>
    </p:spTree>
    <p:extLst>
      <p:ext uri="{BB962C8B-B14F-4D97-AF65-F5344CB8AC3E}">
        <p14:creationId xmlns:p14="http://schemas.microsoft.com/office/powerpoint/2010/main" val="17400679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14FA5-15F5-4A53-AA0A-AA8027C9593A}"/>
              </a:ext>
            </a:extLst>
          </p:cNvPr>
          <p:cNvSpPr>
            <a:spLocks noGrp="1"/>
          </p:cNvSpPr>
          <p:nvPr>
            <p:ph type="title"/>
          </p:nvPr>
        </p:nvSpPr>
        <p:spPr/>
        <p:txBody>
          <a:bodyPr/>
          <a:lstStyle/>
          <a:p>
            <a:pPr algn="ctr"/>
            <a:r>
              <a:rPr lang="en-ZA" sz="2400" dirty="0"/>
              <a:t>Location and Human Resources Capacity</a:t>
            </a:r>
          </a:p>
        </p:txBody>
      </p:sp>
      <p:sp>
        <p:nvSpPr>
          <p:cNvPr id="4" name="Slide Number Placeholder 2">
            <a:extLst>
              <a:ext uri="{FF2B5EF4-FFF2-40B4-BE49-F238E27FC236}">
                <a16:creationId xmlns:a16="http://schemas.microsoft.com/office/drawing/2014/main" id="{AEE6A5FC-0C1D-4D92-A425-31D70DD0F0E1}"/>
              </a:ext>
            </a:extLst>
          </p:cNvPr>
          <p:cNvSpPr txBox="1">
            <a:spLocks/>
          </p:cNvSpPr>
          <p:nvPr/>
        </p:nvSpPr>
        <p:spPr>
          <a:xfrm>
            <a:off x="10582274" y="6356354"/>
            <a:ext cx="1000125" cy="3397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484C11-3960-8246-8732-13FBCACD55EF}"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5">
            <a:extLst>
              <a:ext uri="{FF2B5EF4-FFF2-40B4-BE49-F238E27FC236}">
                <a16:creationId xmlns:a16="http://schemas.microsoft.com/office/drawing/2014/main" id="{0DFF84D7-310F-4A83-93B6-29B22B1F68D5}"/>
              </a:ext>
            </a:extLst>
          </p:cNvPr>
          <p:cNvSpPr>
            <a:spLocks noGrp="1"/>
          </p:cNvSpPr>
          <p:nvPr>
            <p:ph idx="1"/>
          </p:nvPr>
        </p:nvSpPr>
        <p:spPr>
          <a:xfrm>
            <a:off x="338667" y="1566862"/>
            <a:ext cx="11581871" cy="5291137"/>
          </a:xfrm>
        </p:spPr>
        <p:txBody>
          <a:bodyPr>
            <a:normAutofit/>
          </a:bodyPr>
          <a:lstStyle/>
          <a:p>
            <a:pPr marL="0" indent="0" algn="just">
              <a:lnSpc>
                <a:spcPct val="120000"/>
              </a:lnSpc>
              <a:buNone/>
            </a:pPr>
            <a:endParaRPr lang="en-US" b="0" dirty="0"/>
          </a:p>
          <a:p>
            <a:pPr marL="0" indent="0">
              <a:buNone/>
            </a:pPr>
            <a:endParaRPr lang="en-ZA" b="0" dirty="0"/>
          </a:p>
          <a:p>
            <a:pPr marL="0" indent="0">
              <a:buNone/>
            </a:pPr>
            <a:endParaRPr lang="en-ZA" b="0" dirty="0"/>
          </a:p>
          <a:p>
            <a:pPr marL="0" indent="0">
              <a:buNone/>
            </a:pPr>
            <a:endParaRPr lang="en-US" b="0" dirty="0"/>
          </a:p>
        </p:txBody>
      </p:sp>
      <p:sp>
        <p:nvSpPr>
          <p:cNvPr id="16" name="TextBox 15">
            <a:extLst>
              <a:ext uri="{FF2B5EF4-FFF2-40B4-BE49-F238E27FC236}">
                <a16:creationId xmlns:a16="http://schemas.microsoft.com/office/drawing/2014/main" id="{2ACDFB3D-56DC-47C6-B9CA-5D2C0F42DF4D}"/>
              </a:ext>
            </a:extLst>
          </p:cNvPr>
          <p:cNvSpPr txBox="1"/>
          <p:nvPr/>
        </p:nvSpPr>
        <p:spPr>
          <a:xfrm>
            <a:off x="1223158" y="1566862"/>
            <a:ext cx="10787838" cy="3724096"/>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Krugersdorp regional office is located in Mogale City in Krugersdorp</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It is at 1770 Sterfontein road Paardeplaath</a:t>
            </a: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office caters the following areas:</a:t>
            </a: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Mogale City</a:t>
            </a: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City of Johannesburg</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There are:</a:t>
            </a: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82 road maintenance  personnel</a:t>
            </a: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8 mechanical personnel</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regional office is using inhouse teams to do routine maintenance work</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41531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340284" y="1077238"/>
            <a:ext cx="10013515" cy="488515"/>
          </a:xfrm>
        </p:spPr>
        <p:txBody>
          <a:bodyPr>
            <a:normAutofit fontScale="90000"/>
          </a:bodyPr>
          <a:lstStyle/>
          <a:p>
            <a:pPr algn="ctr"/>
            <a:r>
              <a:rPr lang="en-ZA" sz="3200" b="1" dirty="0">
                <a:solidFill>
                  <a:schemeClr val="bg1"/>
                </a:solidFill>
                <a:latin typeface="Arial" panose="020B0604020202020204" pitchFamily="34" charset="0"/>
                <a:cs typeface="Arial" panose="020B0604020202020204" pitchFamily="34" charset="0"/>
              </a:rPr>
              <a:t>How the APP works</a:t>
            </a:r>
            <a:endParaRPr lang="en-US" sz="3200" b="1" dirty="0">
              <a:solidFill>
                <a:schemeClr val="bg1"/>
              </a:solidFill>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275169" y="1825625"/>
            <a:ext cx="9107427" cy="4351338"/>
          </a:xfrm>
        </p:spPr>
        <p:txBody>
          <a:bodyPr>
            <a:normAutofit/>
          </a:bodyPr>
          <a:lstStyle/>
          <a:p>
            <a:pPr marL="342900" indent="-342900" hangingPunct="0">
              <a:buAutoNum type="arabicPeriod"/>
            </a:pPr>
            <a:endParaRPr lang="en-ZA" sz="1800" dirty="0"/>
          </a:p>
          <a:p>
            <a:pPr marL="0" indent="0" hangingPunct="0">
              <a:buNone/>
            </a:pPr>
            <a:endParaRPr lang="en-ZA" sz="1800" dirty="0"/>
          </a:p>
          <a:p>
            <a:pPr marL="0" indent="0" hangingPunct="0">
              <a:buNone/>
            </a:pPr>
            <a:endParaRPr lang="en-ZA" sz="1800" dirty="0"/>
          </a:p>
        </p:txBody>
      </p:sp>
      <p:sp>
        <p:nvSpPr>
          <p:cNvPr id="3" name="Slide Number Placeholder 2">
            <a:extLst>
              <a:ext uri="{FF2B5EF4-FFF2-40B4-BE49-F238E27FC236}">
                <a16:creationId xmlns:a16="http://schemas.microsoft.com/office/drawing/2014/main" id="{0D7AABBF-B977-4082-950C-DD0C0730B1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75B58-574D-2C4D-B57C-2E4EC4916D8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Rectangle 4"/>
          <p:cNvSpPr/>
          <p:nvPr/>
        </p:nvSpPr>
        <p:spPr>
          <a:xfrm>
            <a:off x="1340284" y="1711568"/>
            <a:ext cx="97047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descr="Graphical user interface, text, application&#10;&#10;Description automatically generated">
            <a:extLst>
              <a:ext uri="{FF2B5EF4-FFF2-40B4-BE49-F238E27FC236}">
                <a16:creationId xmlns:a16="http://schemas.microsoft.com/office/drawing/2014/main" id="{81B5696B-40B4-41A9-2E95-D6BADB766B14}"/>
              </a:ext>
            </a:extLst>
          </p:cNvPr>
          <p:cNvPicPr>
            <a:picLocks noChangeAspect="1"/>
          </p:cNvPicPr>
          <p:nvPr/>
        </p:nvPicPr>
        <p:blipFill rotWithShape="1">
          <a:blip r:embed="rId3"/>
          <a:srcRect t="2181" b="4575"/>
          <a:stretch/>
        </p:blipFill>
        <p:spPr>
          <a:xfrm>
            <a:off x="4031094" y="1595588"/>
            <a:ext cx="2426705" cy="5028307"/>
          </a:xfrm>
          <a:prstGeom prst="rect">
            <a:avLst/>
          </a:prstGeom>
        </p:spPr>
      </p:pic>
      <p:pic>
        <p:nvPicPr>
          <p:cNvPr id="7" name="Picture 6" descr="Diagram&#10;&#10;Description automatically generated">
            <a:extLst>
              <a:ext uri="{FF2B5EF4-FFF2-40B4-BE49-F238E27FC236}">
                <a16:creationId xmlns:a16="http://schemas.microsoft.com/office/drawing/2014/main" id="{20531FC9-C7D4-8696-F3DC-0038F0A4A919}"/>
              </a:ext>
            </a:extLst>
          </p:cNvPr>
          <p:cNvPicPr>
            <a:picLocks noChangeAspect="1"/>
          </p:cNvPicPr>
          <p:nvPr/>
        </p:nvPicPr>
        <p:blipFill rotWithShape="1">
          <a:blip r:embed="rId4"/>
          <a:srcRect t="2203" b="5446"/>
          <a:stretch/>
        </p:blipFill>
        <p:spPr>
          <a:xfrm>
            <a:off x="6628903" y="1605230"/>
            <a:ext cx="2455026" cy="5038343"/>
          </a:xfrm>
          <a:prstGeom prst="rect">
            <a:avLst/>
          </a:prstGeom>
        </p:spPr>
      </p:pic>
      <p:pic>
        <p:nvPicPr>
          <p:cNvPr id="13" name="Picture 12" descr="Text&#10;&#10;Description automatically generated">
            <a:extLst>
              <a:ext uri="{FF2B5EF4-FFF2-40B4-BE49-F238E27FC236}">
                <a16:creationId xmlns:a16="http://schemas.microsoft.com/office/drawing/2014/main" id="{8A455A86-B700-3AA0-0EFA-DDFD7BAC06FE}"/>
              </a:ext>
            </a:extLst>
          </p:cNvPr>
          <p:cNvPicPr>
            <a:picLocks noChangeAspect="1"/>
          </p:cNvPicPr>
          <p:nvPr/>
        </p:nvPicPr>
        <p:blipFill rotWithShape="1">
          <a:blip r:embed="rId5"/>
          <a:srcRect t="2701" b="5467"/>
          <a:stretch/>
        </p:blipFill>
        <p:spPr>
          <a:xfrm>
            <a:off x="9258052" y="1597084"/>
            <a:ext cx="2455026" cy="5009907"/>
          </a:xfrm>
          <a:prstGeom prst="rect">
            <a:avLst/>
          </a:prstGeom>
        </p:spPr>
      </p:pic>
      <p:pic>
        <p:nvPicPr>
          <p:cNvPr id="16" name="Picture 15">
            <a:extLst>
              <a:ext uri="{FF2B5EF4-FFF2-40B4-BE49-F238E27FC236}">
                <a16:creationId xmlns:a16="http://schemas.microsoft.com/office/drawing/2014/main" id="{A9C8A3D5-1E46-533A-85EA-EB9A974505D1}"/>
              </a:ext>
            </a:extLst>
          </p:cNvPr>
          <p:cNvPicPr>
            <a:picLocks noChangeAspect="1"/>
          </p:cNvPicPr>
          <p:nvPr/>
        </p:nvPicPr>
        <p:blipFill rotWithShape="1">
          <a:blip r:embed="rId6"/>
          <a:srcRect t="2880" b="5119"/>
          <a:stretch/>
        </p:blipFill>
        <p:spPr>
          <a:xfrm>
            <a:off x="1395583" y="1590571"/>
            <a:ext cx="2464407" cy="5038343"/>
          </a:xfrm>
          <a:prstGeom prst="rect">
            <a:avLst/>
          </a:prstGeom>
        </p:spPr>
      </p:pic>
      <p:cxnSp>
        <p:nvCxnSpPr>
          <p:cNvPr id="22" name="Straight Arrow Connector 21">
            <a:extLst>
              <a:ext uri="{FF2B5EF4-FFF2-40B4-BE49-F238E27FC236}">
                <a16:creationId xmlns:a16="http://schemas.microsoft.com/office/drawing/2014/main" id="{2085AC49-AF14-27F8-FC34-1CDE51461707}"/>
              </a:ext>
            </a:extLst>
          </p:cNvPr>
          <p:cNvCxnSpPr/>
          <p:nvPr/>
        </p:nvCxnSpPr>
        <p:spPr>
          <a:xfrm>
            <a:off x="5130800" y="5803900"/>
            <a:ext cx="0" cy="3730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4ECB398-FFC5-1CBB-166E-3A7F840D046A}"/>
              </a:ext>
            </a:extLst>
          </p:cNvPr>
          <p:cNvCxnSpPr/>
          <p:nvPr/>
        </p:nvCxnSpPr>
        <p:spPr>
          <a:xfrm>
            <a:off x="7823200" y="5850731"/>
            <a:ext cx="0" cy="3730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AE43D10-78DC-2302-007F-15444B1347AF}"/>
              </a:ext>
            </a:extLst>
          </p:cNvPr>
          <p:cNvCxnSpPr/>
          <p:nvPr/>
        </p:nvCxnSpPr>
        <p:spPr>
          <a:xfrm>
            <a:off x="10553700" y="5850731"/>
            <a:ext cx="0" cy="3730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5E5F18-1614-4D0E-8164-BC1992219D75}"/>
              </a:ext>
            </a:extLst>
          </p:cNvPr>
          <p:cNvSpPr txBox="1"/>
          <p:nvPr/>
        </p:nvSpPr>
        <p:spPr>
          <a:xfrm>
            <a:off x="11713078" y="6356350"/>
            <a:ext cx="281000"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1674078653"/>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14FA5-15F5-4A53-AA0A-AA8027C9593A}"/>
              </a:ext>
            </a:extLst>
          </p:cNvPr>
          <p:cNvSpPr>
            <a:spLocks noGrp="1"/>
          </p:cNvSpPr>
          <p:nvPr>
            <p:ph type="title"/>
          </p:nvPr>
        </p:nvSpPr>
        <p:spPr/>
        <p:txBody>
          <a:bodyPr>
            <a:normAutofit/>
          </a:bodyPr>
          <a:lstStyle/>
          <a:p>
            <a:pPr algn="ctr"/>
            <a:r>
              <a:rPr lang="en-ZA" sz="2800" dirty="0"/>
              <a:t>Plant and Equipment</a:t>
            </a:r>
          </a:p>
        </p:txBody>
      </p:sp>
      <p:sp>
        <p:nvSpPr>
          <p:cNvPr id="4" name="Slide Number Placeholder 2">
            <a:extLst>
              <a:ext uri="{FF2B5EF4-FFF2-40B4-BE49-F238E27FC236}">
                <a16:creationId xmlns:a16="http://schemas.microsoft.com/office/drawing/2014/main" id="{AEE6A5FC-0C1D-4D92-A425-31D70DD0F0E1}"/>
              </a:ext>
            </a:extLst>
          </p:cNvPr>
          <p:cNvSpPr txBox="1">
            <a:spLocks/>
          </p:cNvSpPr>
          <p:nvPr/>
        </p:nvSpPr>
        <p:spPr>
          <a:xfrm>
            <a:off x="10582274" y="6356354"/>
            <a:ext cx="1000125" cy="3397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484C11-3960-8246-8732-13FBCACD55EF}"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5">
            <a:extLst>
              <a:ext uri="{FF2B5EF4-FFF2-40B4-BE49-F238E27FC236}">
                <a16:creationId xmlns:a16="http://schemas.microsoft.com/office/drawing/2014/main" id="{0DFF84D7-310F-4A83-93B6-29B22B1F68D5}"/>
              </a:ext>
            </a:extLst>
          </p:cNvPr>
          <p:cNvSpPr>
            <a:spLocks noGrp="1"/>
          </p:cNvSpPr>
          <p:nvPr>
            <p:ph idx="1"/>
          </p:nvPr>
        </p:nvSpPr>
        <p:spPr>
          <a:xfrm>
            <a:off x="338667" y="1566862"/>
            <a:ext cx="11581871" cy="5291137"/>
          </a:xfrm>
        </p:spPr>
        <p:txBody>
          <a:bodyPr>
            <a:normAutofit/>
          </a:bodyPr>
          <a:lstStyle/>
          <a:p>
            <a:pPr marL="0" indent="0" algn="just">
              <a:lnSpc>
                <a:spcPct val="120000"/>
              </a:lnSpc>
              <a:buNone/>
            </a:pPr>
            <a:endParaRPr lang="en-US" b="0" dirty="0"/>
          </a:p>
          <a:p>
            <a:pPr marL="0" indent="0">
              <a:buNone/>
            </a:pPr>
            <a:endParaRPr lang="en-ZA" b="0" dirty="0"/>
          </a:p>
          <a:p>
            <a:pPr marL="0" indent="0">
              <a:buNone/>
            </a:pPr>
            <a:endParaRPr lang="en-ZA" b="0" dirty="0"/>
          </a:p>
          <a:p>
            <a:pPr marL="0" indent="0">
              <a:buNone/>
            </a:pPr>
            <a:endParaRPr lang="en-US" b="0" dirty="0"/>
          </a:p>
        </p:txBody>
      </p:sp>
      <p:sp>
        <p:nvSpPr>
          <p:cNvPr id="16" name="TextBox 15">
            <a:extLst>
              <a:ext uri="{FF2B5EF4-FFF2-40B4-BE49-F238E27FC236}">
                <a16:creationId xmlns:a16="http://schemas.microsoft.com/office/drawing/2014/main" id="{2ACDFB3D-56DC-47C6-B9CA-5D2C0F42DF4D}"/>
              </a:ext>
            </a:extLst>
          </p:cNvPr>
          <p:cNvSpPr txBox="1"/>
          <p:nvPr/>
        </p:nvSpPr>
        <p:spPr>
          <a:xfrm>
            <a:off x="1223158" y="1566862"/>
            <a:ext cx="10787838" cy="5113644"/>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office has the following construction plant: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4 Flat bed trucks </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3 Tractors </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4 graders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4 Tipper trucks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3 Water tankers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8 bakkies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3 busses – 10 seater and 32 seater</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1 fork lift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1 crane truck</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ZA" sz="20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508544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14FA5-15F5-4A53-AA0A-AA8027C9593A}"/>
              </a:ext>
            </a:extLst>
          </p:cNvPr>
          <p:cNvSpPr>
            <a:spLocks noGrp="1"/>
          </p:cNvSpPr>
          <p:nvPr>
            <p:ph type="title"/>
          </p:nvPr>
        </p:nvSpPr>
        <p:spPr/>
        <p:txBody>
          <a:bodyPr/>
          <a:lstStyle/>
          <a:p>
            <a:pPr algn="ctr"/>
            <a:r>
              <a:rPr lang="en-ZA" dirty="0"/>
              <a:t>Budget </a:t>
            </a:r>
          </a:p>
        </p:txBody>
      </p:sp>
      <p:sp>
        <p:nvSpPr>
          <p:cNvPr id="4" name="Slide Number Placeholder 2">
            <a:extLst>
              <a:ext uri="{FF2B5EF4-FFF2-40B4-BE49-F238E27FC236}">
                <a16:creationId xmlns:a16="http://schemas.microsoft.com/office/drawing/2014/main" id="{AEE6A5FC-0C1D-4D92-A425-31D70DD0F0E1}"/>
              </a:ext>
            </a:extLst>
          </p:cNvPr>
          <p:cNvSpPr txBox="1">
            <a:spLocks/>
          </p:cNvSpPr>
          <p:nvPr/>
        </p:nvSpPr>
        <p:spPr>
          <a:xfrm>
            <a:off x="10582274" y="6356354"/>
            <a:ext cx="1000125" cy="3397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484C11-3960-8246-8732-13FBCACD55EF}"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5">
            <a:extLst>
              <a:ext uri="{FF2B5EF4-FFF2-40B4-BE49-F238E27FC236}">
                <a16:creationId xmlns:a16="http://schemas.microsoft.com/office/drawing/2014/main" id="{0DFF84D7-310F-4A83-93B6-29B22B1F68D5}"/>
              </a:ext>
            </a:extLst>
          </p:cNvPr>
          <p:cNvSpPr>
            <a:spLocks noGrp="1"/>
          </p:cNvSpPr>
          <p:nvPr>
            <p:ph idx="1"/>
          </p:nvPr>
        </p:nvSpPr>
        <p:spPr>
          <a:xfrm>
            <a:off x="338667" y="1566862"/>
            <a:ext cx="11581871" cy="5291137"/>
          </a:xfrm>
        </p:spPr>
        <p:txBody>
          <a:bodyPr>
            <a:normAutofit/>
          </a:bodyPr>
          <a:lstStyle/>
          <a:p>
            <a:pPr marL="0" indent="0" algn="just">
              <a:lnSpc>
                <a:spcPct val="120000"/>
              </a:lnSpc>
              <a:buNone/>
            </a:pPr>
            <a:endParaRPr lang="en-US" b="0" dirty="0"/>
          </a:p>
          <a:p>
            <a:pPr marL="0" indent="0">
              <a:buNone/>
            </a:pPr>
            <a:endParaRPr lang="en-ZA" b="0" dirty="0"/>
          </a:p>
          <a:p>
            <a:pPr marL="0" indent="0">
              <a:buNone/>
            </a:pPr>
            <a:endParaRPr lang="en-ZA" b="0" dirty="0"/>
          </a:p>
          <a:p>
            <a:pPr marL="0" indent="0">
              <a:buNone/>
            </a:pPr>
            <a:endParaRPr lang="en-US" b="0" dirty="0"/>
          </a:p>
        </p:txBody>
      </p:sp>
      <p:sp>
        <p:nvSpPr>
          <p:cNvPr id="16" name="TextBox 15">
            <a:extLst>
              <a:ext uri="{FF2B5EF4-FFF2-40B4-BE49-F238E27FC236}">
                <a16:creationId xmlns:a16="http://schemas.microsoft.com/office/drawing/2014/main" id="{2ACDFB3D-56DC-47C6-B9CA-5D2C0F42DF4D}"/>
              </a:ext>
            </a:extLst>
          </p:cNvPr>
          <p:cNvSpPr txBox="1"/>
          <p:nvPr/>
        </p:nvSpPr>
        <p:spPr>
          <a:xfrm>
            <a:off x="1223319" y="1566862"/>
            <a:ext cx="10787677" cy="3170099"/>
          </a:xfrm>
          <a:prstGeom prst="rect">
            <a:avLst/>
          </a:prstGeom>
          <a:noFill/>
        </p:spPr>
        <p:txBody>
          <a:bodyPr wrap="square">
            <a:spAutoFit/>
          </a:bodyPr>
          <a:lstStyle/>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annual budget allocation on both PRMG and Equitable:</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Budget for grass cutting - R149 500  000  and this will be done by the appointed service providers </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RISFSA 3 – R100 000 000 (equitable Share) and R 56 000 000  (PRMG).</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RISFSA 1&amp;2 - R137 787 000 (equitable share)  and R362 213 000 (PRMG).</a:t>
            </a: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RIFSA 1, 2, and 3 are at SCM.</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a:ln>
                <a:noFill/>
              </a:ln>
              <a:solidFill>
                <a:srgbClr val="FF0000"/>
              </a:solidFill>
              <a:effectLst/>
              <a:uLnTx/>
              <a:uFillTx/>
              <a:latin typeface="Arial" panose="020B060402020202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a:ln>
                <a:noFill/>
              </a:ln>
              <a:solidFill>
                <a:srgbClr val="FF0000"/>
              </a:solidFill>
              <a:effectLst/>
              <a:uLnTx/>
              <a:uFillTx/>
              <a:latin typeface="Arial" panose="020B060402020202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a:ln>
                <a:noFill/>
              </a:ln>
              <a:solidFill>
                <a:srgbClr val="FF0000"/>
              </a:solidFill>
              <a:effectLst/>
              <a:uLnTx/>
              <a:uFillTx/>
              <a:latin typeface="Arial" panose="020B060402020202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871790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xxx">
            <a:extLst>
              <a:ext uri="{FF2B5EF4-FFF2-40B4-BE49-F238E27FC236}">
                <a16:creationId xmlns:a16="http://schemas.microsoft.com/office/drawing/2014/main" id="{FC5C3B24-87EE-487F-9B2F-2819252E43DC}"/>
              </a:ext>
              <a:ext uri="{C183D7F6-B498-43B3-948B-1728B52AA6E4}">
                <adec:decorative xmlns:adec="http://schemas.microsoft.com/office/drawing/2017/decorative" val="0"/>
              </a:ext>
            </a:extLst>
          </p:cNvPr>
          <p:cNvSpPr>
            <a:spLocks noGrp="1"/>
          </p:cNvSpPr>
          <p:nvPr>
            <p:ph type="ctrTitle"/>
          </p:nvPr>
        </p:nvSpPr>
        <p:spPr>
          <a:xfrm>
            <a:off x="1334530" y="1087396"/>
            <a:ext cx="10585326" cy="414834"/>
          </a:xfrm>
        </p:spPr>
        <p:txBody>
          <a:bodyPr/>
          <a:lstStyle/>
          <a:p>
            <a:pPr algn="ctr"/>
            <a:r>
              <a:rPr lang="en-ZA" sz="2400" dirty="0"/>
              <a:t>THANK YOU</a:t>
            </a:r>
          </a:p>
        </p:txBody>
      </p:sp>
      <p:sp>
        <p:nvSpPr>
          <p:cNvPr id="3" name="Subtitle 2">
            <a:extLst>
              <a:ext uri="{FF2B5EF4-FFF2-40B4-BE49-F238E27FC236}">
                <a16:creationId xmlns:a16="http://schemas.microsoft.com/office/drawing/2014/main" id="{8A599DBF-C86C-44EB-8AC4-AEEE17DD9874}"/>
              </a:ext>
            </a:extLst>
          </p:cNvPr>
          <p:cNvSpPr>
            <a:spLocks noGrp="1"/>
          </p:cNvSpPr>
          <p:nvPr>
            <p:ph type="subTitle" idx="1"/>
          </p:nvPr>
        </p:nvSpPr>
        <p:spPr/>
        <p:txBody>
          <a:bodyPr/>
          <a:lstStyle/>
          <a:p>
            <a:endParaRPr lang="en-ZA" dirty="0"/>
          </a:p>
        </p:txBody>
      </p:sp>
      <p:grpSp>
        <p:nvGrpSpPr>
          <p:cNvPr id="5" name="Group 4">
            <a:extLst>
              <a:ext uri="{FF2B5EF4-FFF2-40B4-BE49-F238E27FC236}">
                <a16:creationId xmlns:a16="http://schemas.microsoft.com/office/drawing/2014/main" id="{7F3AE985-6F3D-4864-BBA1-3CEB0E4DA4D0}"/>
              </a:ext>
            </a:extLst>
          </p:cNvPr>
          <p:cNvGrpSpPr>
            <a:grpSpLocks noChangeAspect="1"/>
          </p:cNvGrpSpPr>
          <p:nvPr/>
        </p:nvGrpSpPr>
        <p:grpSpPr bwMode="auto">
          <a:xfrm>
            <a:off x="1334531" y="1649186"/>
            <a:ext cx="10965264" cy="4735285"/>
            <a:chOff x="-284" y="-8"/>
            <a:chExt cx="7964" cy="4782"/>
          </a:xfrm>
        </p:grpSpPr>
        <p:sp>
          <p:nvSpPr>
            <p:cNvPr id="6" name="AutoShape 3">
              <a:extLst>
                <a:ext uri="{FF2B5EF4-FFF2-40B4-BE49-F238E27FC236}">
                  <a16:creationId xmlns:a16="http://schemas.microsoft.com/office/drawing/2014/main" id="{10265FE0-2766-4E29-94FA-68FD4FE71094}"/>
                </a:ext>
              </a:extLst>
            </p:cNvPr>
            <p:cNvSpPr>
              <a:spLocks noChangeAspect="1" noChangeArrowheads="1" noTextEdit="1"/>
            </p:cNvSpPr>
            <p:nvPr/>
          </p:nvSpPr>
          <p:spPr bwMode="auto">
            <a:xfrm>
              <a:off x="0" y="-8"/>
              <a:ext cx="7680" cy="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9" name="Picture 5" descr="Thando">
              <a:extLst>
                <a:ext uri="{FF2B5EF4-FFF2-40B4-BE49-F238E27FC236}">
                  <a16:creationId xmlns:a16="http://schemas.microsoft.com/office/drawing/2014/main" id="{B0B28A7D-EDBA-47D2-A0B6-9AC419948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 y="0"/>
              <a:ext cx="7692" cy="47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0038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FAE3-C4E3-7648-9B5A-D724B79884AB}"/>
              </a:ext>
            </a:extLst>
          </p:cNvPr>
          <p:cNvSpPr>
            <a:spLocks noGrp="1"/>
          </p:cNvSpPr>
          <p:nvPr>
            <p:ph type="title"/>
          </p:nvPr>
        </p:nvSpPr>
        <p:spPr>
          <a:xfrm>
            <a:off x="1275170" y="1077238"/>
            <a:ext cx="10078630" cy="488515"/>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How to report a pothole</a:t>
            </a:r>
          </a:p>
        </p:txBody>
      </p:sp>
      <p:sp>
        <p:nvSpPr>
          <p:cNvPr id="8" name="Content Placeholder 7">
            <a:extLst>
              <a:ext uri="{FF2B5EF4-FFF2-40B4-BE49-F238E27FC236}">
                <a16:creationId xmlns:a16="http://schemas.microsoft.com/office/drawing/2014/main" id="{DEF91338-FDA7-E24E-9EBC-A7DDC8CEA185}"/>
              </a:ext>
            </a:extLst>
          </p:cNvPr>
          <p:cNvSpPr>
            <a:spLocks noGrp="1"/>
          </p:cNvSpPr>
          <p:nvPr>
            <p:ph idx="1"/>
          </p:nvPr>
        </p:nvSpPr>
        <p:spPr>
          <a:xfrm>
            <a:off x="1275169" y="1825625"/>
            <a:ext cx="9107427" cy="4351338"/>
          </a:xfrm>
        </p:spPr>
        <p:txBody>
          <a:bodyPr>
            <a:normAutofit/>
          </a:bodyPr>
          <a:lstStyle/>
          <a:p>
            <a:pPr marL="342900" indent="-342900" hangingPunct="0">
              <a:buAutoNum type="arabicPeriod"/>
            </a:pPr>
            <a:endParaRPr lang="en-ZA" sz="1800" dirty="0"/>
          </a:p>
          <a:p>
            <a:pPr marL="0" indent="0" hangingPunct="0">
              <a:buNone/>
            </a:pPr>
            <a:endParaRPr lang="en-ZA" sz="1800" dirty="0"/>
          </a:p>
          <a:p>
            <a:pPr hangingPunct="0"/>
            <a:endParaRPr lang="en-ZA" sz="1800" dirty="0"/>
          </a:p>
        </p:txBody>
      </p:sp>
      <p:sp>
        <p:nvSpPr>
          <p:cNvPr id="3" name="Slide Number Placeholder 2">
            <a:extLst>
              <a:ext uri="{FF2B5EF4-FFF2-40B4-BE49-F238E27FC236}">
                <a16:creationId xmlns:a16="http://schemas.microsoft.com/office/drawing/2014/main" id="{0D7AABBF-B977-4082-950C-DD0C0730B13F}"/>
              </a:ext>
            </a:extLst>
          </p:cNvPr>
          <p:cNvSpPr>
            <a:spLocks noGrp="1"/>
          </p:cNvSpPr>
          <p:nvPr>
            <p:ph type="sldNum" sz="quarter" idx="12"/>
          </p:nvPr>
        </p:nvSpPr>
        <p:spPr>
          <a:xfrm>
            <a:off x="9085712" y="63110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75B58-574D-2C4D-B57C-2E4EC4916D89}" type="slidenum">
              <a:rPr kumimoji="0" lang="en-US" sz="20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20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pic>
        <p:nvPicPr>
          <p:cNvPr id="6" name="Picture 5" descr="Graphical user interface, website&#10;&#10;Description automatically generated">
            <a:extLst>
              <a:ext uri="{FF2B5EF4-FFF2-40B4-BE49-F238E27FC236}">
                <a16:creationId xmlns:a16="http://schemas.microsoft.com/office/drawing/2014/main" id="{D73C1C23-19D4-6AD5-2CDC-97DBF892A6BD}"/>
              </a:ext>
            </a:extLst>
          </p:cNvPr>
          <p:cNvPicPr>
            <a:picLocks noChangeAspect="1"/>
          </p:cNvPicPr>
          <p:nvPr/>
        </p:nvPicPr>
        <p:blipFill rotWithShape="1">
          <a:blip r:embed="rId3"/>
          <a:srcRect t="2963" b="5037"/>
          <a:stretch/>
        </p:blipFill>
        <p:spPr>
          <a:xfrm>
            <a:off x="4287977" y="1691513"/>
            <a:ext cx="2904077" cy="4704838"/>
          </a:xfrm>
          <a:prstGeom prst="rect">
            <a:avLst/>
          </a:prstGeom>
        </p:spPr>
      </p:pic>
      <p:pic>
        <p:nvPicPr>
          <p:cNvPr id="7" name="Picture 6" descr="A screenshot of a cell phone&#10;&#10;Description automatically generated with medium confidence">
            <a:extLst>
              <a:ext uri="{FF2B5EF4-FFF2-40B4-BE49-F238E27FC236}">
                <a16:creationId xmlns:a16="http://schemas.microsoft.com/office/drawing/2014/main" id="{8042923D-EA2B-9298-B84F-5B8E6AB07539}"/>
              </a:ext>
            </a:extLst>
          </p:cNvPr>
          <p:cNvPicPr>
            <a:picLocks noChangeAspect="1"/>
          </p:cNvPicPr>
          <p:nvPr/>
        </p:nvPicPr>
        <p:blipFill rotWithShape="1">
          <a:blip r:embed="rId4"/>
          <a:srcRect t="2814" b="5036"/>
          <a:stretch/>
        </p:blipFill>
        <p:spPr>
          <a:xfrm>
            <a:off x="7271793" y="1691513"/>
            <a:ext cx="3209777" cy="4624835"/>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4D23FC06-D80B-1BCE-109E-2ED4C1B2868F}"/>
              </a:ext>
            </a:extLst>
          </p:cNvPr>
          <p:cNvPicPr>
            <a:picLocks noChangeAspect="1"/>
          </p:cNvPicPr>
          <p:nvPr/>
        </p:nvPicPr>
        <p:blipFill rotWithShape="1">
          <a:blip r:embed="rId5"/>
          <a:srcRect t="4848" b="17758"/>
          <a:stretch/>
        </p:blipFill>
        <p:spPr>
          <a:xfrm>
            <a:off x="1392897" y="1703757"/>
            <a:ext cx="2743200" cy="4717994"/>
          </a:xfrm>
          <a:prstGeom prst="rect">
            <a:avLst/>
          </a:prstGeom>
        </p:spPr>
      </p:pic>
      <p:sp>
        <p:nvSpPr>
          <p:cNvPr id="5" name="TextBox 4">
            <a:extLst>
              <a:ext uri="{FF2B5EF4-FFF2-40B4-BE49-F238E27FC236}">
                <a16:creationId xmlns:a16="http://schemas.microsoft.com/office/drawing/2014/main" id="{F23CBF1A-06B0-8CFC-3D40-DDE350B6A8E3}"/>
              </a:ext>
            </a:extLst>
          </p:cNvPr>
          <p:cNvSpPr txBox="1"/>
          <p:nvPr/>
        </p:nvSpPr>
        <p:spPr>
          <a:xfrm>
            <a:off x="7120826" y="6273979"/>
            <a:ext cx="35117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user will choose between reporting a pothole and viewing the dashboard.</a:t>
            </a:r>
          </a:p>
        </p:txBody>
      </p:sp>
      <p:cxnSp>
        <p:nvCxnSpPr>
          <p:cNvPr id="11" name="Straight Arrow Connector 10">
            <a:extLst>
              <a:ext uri="{FF2B5EF4-FFF2-40B4-BE49-F238E27FC236}">
                <a16:creationId xmlns:a16="http://schemas.microsoft.com/office/drawing/2014/main" id="{5090C7A8-EE6E-EE87-F936-05F7A0520112}"/>
              </a:ext>
            </a:extLst>
          </p:cNvPr>
          <p:cNvCxnSpPr>
            <a:cxnSpLocks/>
          </p:cNvCxnSpPr>
          <p:nvPr/>
        </p:nvCxnSpPr>
        <p:spPr>
          <a:xfrm>
            <a:off x="9105900" y="2768600"/>
            <a:ext cx="1411520" cy="156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F2A5EE2-1610-269D-B7AA-7A0779156350}"/>
              </a:ext>
            </a:extLst>
          </p:cNvPr>
          <p:cNvCxnSpPr>
            <a:cxnSpLocks/>
          </p:cNvCxnSpPr>
          <p:nvPr/>
        </p:nvCxnSpPr>
        <p:spPr>
          <a:xfrm>
            <a:off x="9017000" y="3797300"/>
            <a:ext cx="15004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BFBA3E0-8ADF-5A2F-E768-CE7818887938}"/>
              </a:ext>
            </a:extLst>
          </p:cNvPr>
          <p:cNvSpPr txBox="1"/>
          <p:nvPr/>
        </p:nvSpPr>
        <p:spPr>
          <a:xfrm>
            <a:off x="10429702" y="2770493"/>
            <a:ext cx="17870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any of the two to report a pothole</a:t>
            </a:r>
          </a:p>
        </p:txBody>
      </p:sp>
      <p:cxnSp>
        <p:nvCxnSpPr>
          <p:cNvPr id="18" name="Straight Arrow Connector 17">
            <a:extLst>
              <a:ext uri="{FF2B5EF4-FFF2-40B4-BE49-F238E27FC236}">
                <a16:creationId xmlns:a16="http://schemas.microsoft.com/office/drawing/2014/main" id="{7AE20EDD-7456-D361-6233-158531816FF8}"/>
              </a:ext>
            </a:extLst>
          </p:cNvPr>
          <p:cNvCxnSpPr/>
          <p:nvPr/>
        </p:nvCxnSpPr>
        <p:spPr>
          <a:xfrm flipH="1">
            <a:off x="1275170" y="4660900"/>
            <a:ext cx="413930" cy="127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922485"/>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ial GPG  template" id="{8409A090-F550-435C-97F3-22898D970EBA}" vid="{EA3B3854-1299-4013-9815-F626717F64AE}"/>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C1DFB8F57C1514E8E5E94D1E398FB4F" ma:contentTypeVersion="13" ma:contentTypeDescription="Create a new document." ma:contentTypeScope="" ma:versionID="aafccd0caa2d8d42573f763bdf486596">
  <xsd:schema xmlns:xsd="http://www.w3.org/2001/XMLSchema" xmlns:xs="http://www.w3.org/2001/XMLSchema" xmlns:p="http://schemas.microsoft.com/office/2006/metadata/properties" xmlns:ns3="6c775d15-f92a-4b8e-b07d-8861e6eed674" xmlns:ns4="845d7ec8-3338-49fa-a668-2525ed1cc2a8" targetNamespace="http://schemas.microsoft.com/office/2006/metadata/properties" ma:root="true" ma:fieldsID="d3b6b9aaaf209c1f0611be62dcc1f5b7" ns3:_="" ns4:_="">
    <xsd:import namespace="6c775d15-f92a-4b8e-b07d-8861e6eed674"/>
    <xsd:import namespace="845d7ec8-3338-49fa-a668-2525ed1cc2a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775d15-f92a-4b8e-b07d-8861e6eed6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5d7ec8-3338-49fa-a668-2525ed1cc2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21B431-A41F-4E6B-8F6F-A987D2EB98B4}">
  <ds:schemaRefs>
    <ds:schemaRef ds:uri="http://schemas.microsoft.com/office/infopath/2007/PartnerControls"/>
    <ds:schemaRef ds:uri="http://schemas.microsoft.com/office/2006/documentManagement/types"/>
    <ds:schemaRef ds:uri="845d7ec8-3338-49fa-a668-2525ed1cc2a8"/>
    <ds:schemaRef ds:uri="http://purl.org/dc/elements/1.1/"/>
    <ds:schemaRef ds:uri="http://www.w3.org/XML/1998/namespace"/>
    <ds:schemaRef ds:uri="6c775d15-f92a-4b8e-b07d-8861e6eed674"/>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65CD8268-67E0-4F7F-BC7E-DC5733C67EB1}">
  <ds:schemaRefs>
    <ds:schemaRef ds:uri="http://schemas.microsoft.com/sharepoint/v3/contenttype/forms"/>
  </ds:schemaRefs>
</ds:datastoreItem>
</file>

<file path=customXml/itemProps3.xml><?xml version="1.0" encoding="utf-8"?>
<ds:datastoreItem xmlns:ds="http://schemas.openxmlformats.org/officeDocument/2006/customXml" ds:itemID="{F10072F7-8250-4371-A253-3DF6CAF567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775d15-f92a-4b8e-b07d-8861e6eed674"/>
    <ds:schemaRef ds:uri="845d7ec8-3338-49fa-a668-2525ed1cc2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17214</TotalTime>
  <Words>6252</Words>
  <Application>Microsoft Office PowerPoint</Application>
  <PresentationFormat>Widescreen</PresentationFormat>
  <Paragraphs>818</Paragraphs>
  <Slides>82</Slides>
  <Notes>2</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82</vt:i4>
      </vt:variant>
    </vt:vector>
  </HeadingPairs>
  <TitlesOfParts>
    <vt:vector size="103" baseType="lpstr">
      <vt:lpstr>Arial</vt:lpstr>
      <vt:lpstr>Arial Narrow</vt:lpstr>
      <vt:lpstr>Arial Rounded MT Bold</vt:lpstr>
      <vt:lpstr>Calibri</vt:lpstr>
      <vt:lpstr>Calibri Light</vt:lpstr>
      <vt:lpstr>Georgia</vt:lpstr>
      <vt:lpstr>Symbol</vt:lpstr>
      <vt:lpstr>System Font Regular</vt:lpstr>
      <vt:lpstr>Times New Roman</vt:lpstr>
      <vt:lpstr>Verdana</vt:lpstr>
      <vt:lpstr>Wingdings</vt:lpstr>
      <vt:lpstr>Office Theme</vt:lpstr>
      <vt:lpstr>Custom Design</vt:lpstr>
      <vt:lpstr>1_Office Theme</vt:lpstr>
      <vt:lpstr>2_Custom Design</vt:lpstr>
      <vt:lpstr>2_Office Theme</vt:lpstr>
      <vt:lpstr>3_Office Theme</vt:lpstr>
      <vt:lpstr>4_Office Theme</vt:lpstr>
      <vt:lpstr>5_Office Theme</vt:lpstr>
      <vt:lpstr>6_Office Theme</vt:lpstr>
      <vt:lpstr>7_Office Theme</vt:lpstr>
      <vt:lpstr>   </vt:lpstr>
      <vt:lpstr>Request to table a Presentation</vt:lpstr>
      <vt:lpstr>FIXGP APP to Report Potholes</vt:lpstr>
      <vt:lpstr>Purpose of the project</vt:lpstr>
      <vt:lpstr>APP Download</vt:lpstr>
      <vt:lpstr>How to download the APP</vt:lpstr>
      <vt:lpstr>How to download the APP</vt:lpstr>
      <vt:lpstr>How the APP works</vt:lpstr>
      <vt:lpstr>How to report a pothole</vt:lpstr>
      <vt:lpstr>How to report a pothole</vt:lpstr>
      <vt:lpstr>How to report a pothole</vt:lpstr>
      <vt:lpstr>How to report a pothole</vt:lpstr>
      <vt:lpstr>Pothole Reported</vt:lpstr>
      <vt:lpstr>Pothole Reported</vt:lpstr>
      <vt:lpstr>Public Dashboard</vt:lpstr>
      <vt:lpstr>Questions emanating from the Fourth Quarter Report for 2021/22 financial year</vt:lpstr>
      <vt:lpstr>Response to Quarter 4 Questions </vt:lpstr>
      <vt:lpstr>Response to Quarter 4 Questions </vt:lpstr>
      <vt:lpstr>Response to Quarter 4 Questions </vt:lpstr>
      <vt:lpstr>Response to Quarter 4 Questions </vt:lpstr>
      <vt:lpstr>Summary on transport from Quality-of-Life Survey 6 (2020/21) Overview Report</vt:lpstr>
      <vt:lpstr>Background</vt:lpstr>
      <vt:lpstr>Data Collection</vt:lpstr>
      <vt:lpstr>Quality Assurance</vt:lpstr>
      <vt:lpstr>QoL Report Findings</vt:lpstr>
      <vt:lpstr>Most Frequent Trips: Purpose of trips</vt:lpstr>
      <vt:lpstr>QoL Report Findings</vt:lpstr>
      <vt:lpstr>QoL Report Findings</vt:lpstr>
      <vt:lpstr>Most Frequent Trips - Commuting times</vt:lpstr>
      <vt:lpstr>QoL Report Findings</vt:lpstr>
      <vt:lpstr>Public Transportation Accessibility and Perceived Safety </vt:lpstr>
      <vt:lpstr>Public Transportation Accessibility and Perceived Safety </vt:lpstr>
      <vt:lpstr>Public Transportation Accessibility and Perceived Safety - Gender</vt:lpstr>
      <vt:lpstr>e-Hailing</vt:lpstr>
      <vt:lpstr>Findings from the GCRO QoL 6 2020/21 Report</vt:lpstr>
      <vt:lpstr>Findings from the GCRO QoL 6 2020/21 Report</vt:lpstr>
      <vt:lpstr>Response to Quarter 4 Questions </vt:lpstr>
      <vt:lpstr>Response to Quarter 4 Questions </vt:lpstr>
      <vt:lpstr>Response to Quarter 4 Questions </vt:lpstr>
      <vt:lpstr>Response to Quarter 4 Questions </vt:lpstr>
      <vt:lpstr>Response to Quarter 4 Questions </vt:lpstr>
      <vt:lpstr>Response to Quarter 4 Questions </vt:lpstr>
      <vt:lpstr>Response to Quarter 4 Questions </vt:lpstr>
      <vt:lpstr>PowerPoint Presentation</vt:lpstr>
      <vt:lpstr>Revenue Maximisation</vt:lpstr>
      <vt:lpstr>G-FleeT</vt:lpstr>
      <vt:lpstr>g-FleeT</vt:lpstr>
      <vt:lpstr>g-FleeT</vt:lpstr>
      <vt:lpstr>g-FleeT</vt:lpstr>
      <vt:lpstr>g-FleeT</vt:lpstr>
      <vt:lpstr>Transport Infrastructure House Progress Report</vt:lpstr>
      <vt:lpstr>Transport Infrastructure House</vt:lpstr>
      <vt:lpstr>Performance Reporting</vt:lpstr>
      <vt:lpstr>Achievements</vt:lpstr>
      <vt:lpstr>Work Streams Highlights</vt:lpstr>
      <vt:lpstr>Dashboard Portfolio</vt:lpstr>
      <vt:lpstr>Status per stage – All Stages</vt:lpstr>
      <vt:lpstr>Reporting – Previous Friday (27/05/2022)</vt:lpstr>
      <vt:lpstr>Status Per Stage – Construction</vt:lpstr>
      <vt:lpstr>Status per Stage – Construction</vt:lpstr>
      <vt:lpstr>Status per stage – Construction</vt:lpstr>
      <vt:lpstr>Status per stage – Design</vt:lpstr>
      <vt:lpstr>Status per stage – Design</vt:lpstr>
      <vt:lpstr>Status per stage – Litigation</vt:lpstr>
      <vt:lpstr>Status per stage – Maintenance</vt:lpstr>
      <vt:lpstr>Status per stage – Planning</vt:lpstr>
      <vt:lpstr>Progress Report on the backlog of the renewal of expired driving licenses</vt:lpstr>
      <vt:lpstr>PowerPoint Presentation</vt:lpstr>
      <vt:lpstr>Performance comparison with other provinces </vt:lpstr>
      <vt:lpstr>National backlog age analysis</vt:lpstr>
      <vt:lpstr>PowerPoint Presentation</vt:lpstr>
      <vt:lpstr>Agents extended working hours</vt:lpstr>
      <vt:lpstr>Agents extended working hours</vt:lpstr>
      <vt:lpstr>Intervention to increase capacity</vt:lpstr>
      <vt:lpstr>Expansion of Service Centres</vt:lpstr>
      <vt:lpstr>Expansion of additional Service Centres</vt:lpstr>
      <vt:lpstr>Systems issues</vt:lpstr>
      <vt:lpstr>Role and Responsibility of the Krugersdorp Regional Office </vt:lpstr>
      <vt:lpstr>Location and Human Resources Capacity</vt:lpstr>
      <vt:lpstr>Plant and Equipment</vt:lpstr>
      <vt:lpstr>Budget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Thando Mtshali (GPDPR)</cp:lastModifiedBy>
  <cp:revision>1694</cp:revision>
  <cp:lastPrinted>2022-05-11T15:21:26Z</cp:lastPrinted>
  <dcterms:created xsi:type="dcterms:W3CDTF">2020-04-22T09:10:44Z</dcterms:created>
  <dcterms:modified xsi:type="dcterms:W3CDTF">2022-06-01T15:09:55Z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0x0101001C1DFB8F57C1514E8E5E94D1E398FB4F</vt:lpwstr>
  </property>
  <property fmtid="{D5CDD505-2E9C-101B-9397-08002B2CF9AE}" pid="3" name="MSIP_Label_2b59410b-0b55-437c-9fd1-1ae8c76f210f_Enabled">
    <vt:lpwstr>True</vt:lpwstr>
  </property>
  <property fmtid="{D5CDD505-2E9C-101B-9397-08002B2CF9AE}" pid="4" name="MSIP_Label_2b59410b-0b55-437c-9fd1-1ae8c76f210f_SiteId">
    <vt:lpwstr>003f7489-c006-4532-90f3-d1feadc0d1af</vt:lpwstr>
  </property>
  <property fmtid="{D5CDD505-2E9C-101B-9397-08002B2CF9AE}" pid="5" name="MSIP_Label_2b59410b-0b55-437c-9fd1-1ae8c76f210f_Owner">
    <vt:lpwstr>Thando.Mtshali@gauteng.gov.za</vt:lpwstr>
  </property>
  <property fmtid="{D5CDD505-2E9C-101B-9397-08002B2CF9AE}" pid="6" name="MSIP_Label_2b59410b-0b55-437c-9fd1-1ae8c76f210f_SetDate">
    <vt:lpwstr>2022-05-10T12:36:21.7636483Z</vt:lpwstr>
  </property>
  <property fmtid="{D5CDD505-2E9C-101B-9397-08002B2CF9AE}" pid="7" name="MSIP_Label_2b59410b-0b55-437c-9fd1-1ae8c76f210f_Name">
    <vt:lpwstr>Personal</vt:lpwstr>
  </property>
  <property fmtid="{D5CDD505-2E9C-101B-9397-08002B2CF9AE}" pid="8" name="MSIP_Label_2b59410b-0b55-437c-9fd1-1ae8c76f210f_Application">
    <vt:lpwstr>Microsoft Azure Information Protection</vt:lpwstr>
  </property>
  <property fmtid="{D5CDD505-2E9C-101B-9397-08002B2CF9AE}" pid="9" name="MSIP_Label_2b59410b-0b55-437c-9fd1-1ae8c76f210f_ActionId">
    <vt:lpwstr>28f0a3d6-a8ba-44d1-af7c-5f4c8d4e7f15</vt:lpwstr>
  </property>
  <property fmtid="{D5CDD505-2E9C-101B-9397-08002B2CF9AE}" pid="10" name="MSIP_Label_2b59410b-0b55-437c-9fd1-1ae8c76f210f_Extended_MSFT_Method">
    <vt:lpwstr>Manual</vt:lpwstr>
  </property>
  <property fmtid="{D5CDD505-2E9C-101B-9397-08002B2CF9AE}" pid="11" name="Sensitivity">
    <vt:lpwstr>Personal</vt:lpwstr>
  </property>
</Properties>
</file>