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82" r:id="rId5"/>
    <p:sldId id="261" r:id="rId6"/>
    <p:sldId id="272" r:id="rId7"/>
    <p:sldId id="271" r:id="rId8"/>
    <p:sldId id="273" r:id="rId9"/>
    <p:sldId id="274" r:id="rId10"/>
    <p:sldId id="275" r:id="rId11"/>
    <p:sldId id="276" r:id="rId12"/>
    <p:sldId id="283" r:id="rId13"/>
    <p:sldId id="277" r:id="rId14"/>
    <p:sldId id="278" r:id="rId15"/>
    <p:sldId id="279" r:id="rId16"/>
    <p:sldId id="28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94"/>
  </p:normalViewPr>
  <p:slideViewPr>
    <p:cSldViewPr snapToGrid="0" snapToObjects="1" showGuides="1">
      <p:cViewPr varScale="1">
        <p:scale>
          <a:sx n="80" d="100"/>
          <a:sy n="80" d="100"/>
        </p:scale>
        <p:origin x="11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D0E40-B734-5C4F-A779-8A1C3D884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2650CF-D129-0944-B1B7-9BD9CBDEA9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AC228-7A4D-444C-B4DB-C8C4FEF58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D6FB5-C00A-4C47-A55B-09A3C396A736}" type="datetimeFigureOut">
              <a:rPr lang="en-US" smtClean="0"/>
              <a:t>6/1/2022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296C4-46E2-0249-8326-A17EF63D7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D3E94-F3B7-9142-985F-1C9BC8C8B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75B58-574D-2C4D-B57C-2E4EC4916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769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140DD-B301-CE47-8EBA-F1968330B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36CC58-A0C6-1D49-AF4F-FA15B02A6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6E7D5-7962-9943-9C51-8DEE38985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D6FB5-C00A-4C47-A55B-09A3C396A736}" type="datetimeFigureOut">
              <a:rPr lang="en-US" smtClean="0"/>
              <a:t>6/1/2022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FFB0C-1476-E144-A21F-257C1300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4D7F3-91CE-094B-9245-32A82FE66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75B58-574D-2C4D-B57C-2E4EC4916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30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3E9BE9-E661-9C44-A08F-6E8D10ED92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A2B67C-8A2E-9C41-9C83-C257E7253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75CA7-BB76-9D47-83FF-28D883B90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D6FB5-C00A-4C47-A55B-09A3C396A736}" type="datetimeFigureOut">
              <a:rPr lang="en-US" smtClean="0"/>
              <a:t>6/1/2022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8CC69-2B58-A54A-9FD7-C51C0C504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0B03F-3F45-9942-8CEC-4BB7C2CB0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75B58-574D-2C4D-B57C-2E4EC4916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164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637C1-0809-7247-99D9-8195A8917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CA25E-CF18-C245-9BB5-8E40FBF33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79E92-3FDF-A240-B6CE-70E626530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D6FB5-C00A-4C47-A55B-09A3C396A736}" type="datetimeFigureOut">
              <a:rPr lang="en-US" smtClean="0"/>
              <a:t>6/1/2022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71710-2810-9D43-87D5-A169F601A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31593-6630-AB46-A8DA-AF59781E3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75B58-574D-2C4D-B57C-2E4EC4916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401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E06F0-B307-9C4F-8BBD-347F997A2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36F73-99FF-B04A-8A26-482AA3BB2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B28FF-E219-364C-858F-612F98B88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D6FB5-C00A-4C47-A55B-09A3C396A736}" type="datetimeFigureOut">
              <a:rPr lang="en-US" smtClean="0"/>
              <a:t>6/1/2022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E407B-025D-B547-A7DF-1DE211CE1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05565-D9C1-A44E-A8B7-EF35B573F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75B58-574D-2C4D-B57C-2E4EC4916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202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A4AA1-7BEB-3449-A88C-5860C94C4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042E4-655F-B446-BC2D-8471BFD8FB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F4B82B-4F3B-7D46-90A6-84D18C62B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0E3CB9-E9BA-9F42-93A8-D17955065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D6FB5-C00A-4C47-A55B-09A3C396A736}" type="datetimeFigureOut">
              <a:rPr lang="en-US" smtClean="0"/>
              <a:t>6/1/2022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F98063-1220-F04D-B7AC-6AF00BC8A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5CDCBF-A87F-3447-B383-1CF04308C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75B58-574D-2C4D-B57C-2E4EC4916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065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5A6B9-1CD8-B74C-B440-1E3535442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C2597-EA4A-314F-A04F-5329B1EED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174A36-EBEB-4346-B050-58ECEB04C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85912A-64A9-6740-A984-DAAFED9DB0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AFB61E-57EA-3B4F-89CC-548D05913B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92DFC3-7BA8-5144-81C6-BB942C676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D6FB5-C00A-4C47-A55B-09A3C396A736}" type="datetimeFigureOut">
              <a:rPr lang="en-US" smtClean="0"/>
              <a:t>6/1/2022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0D7DF1-662A-5840-B104-EED1A5D04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56DF1A-7318-304C-AD25-AE777CB60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75B58-574D-2C4D-B57C-2E4EC4916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02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2C41D-AC01-C445-A198-59F66105B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E029B8-1DF3-054D-995C-8EF72D5E0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D6FB5-C00A-4C47-A55B-09A3C396A736}" type="datetimeFigureOut">
              <a:rPr lang="en-US" smtClean="0"/>
              <a:t>6/1/2022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C4D052-59AE-0342-BF9E-15C92025E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3C3EBE-99DB-7B41-9B2F-DF7F6F713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75B58-574D-2C4D-B57C-2E4EC4916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544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B44514-69C8-1949-BD14-DA2B51E33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D6FB5-C00A-4C47-A55B-09A3C396A736}" type="datetimeFigureOut">
              <a:rPr lang="en-US" smtClean="0"/>
              <a:t>6/1/2022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322A42-9D9A-7F42-B4C5-DB13A8E4A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DFB4F-58B2-E347-A756-CD5720AEA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75B58-574D-2C4D-B57C-2E4EC4916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931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F4F57-8F76-8142-9860-912567520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233FE-862A-CC42-A993-A6D75B88A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FC4CA7-E2CE-304C-9476-1D8CB617CC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B6B9B7-3721-B04A-895E-7056BCC6D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D6FB5-C00A-4C47-A55B-09A3C396A736}" type="datetimeFigureOut">
              <a:rPr lang="en-US" smtClean="0"/>
              <a:t>6/1/2022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73E616-F77B-6B45-BEFB-56A880816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E5F501-FE20-BF44-9734-F9C22C235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75B58-574D-2C4D-B57C-2E4EC4916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06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FCB5C-10CE-0B4A-8187-5AC4A7DAE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BADF69-BAF3-0642-9AD0-A2501E8EBB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765372-C29A-9E4F-A3FA-89BE60828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9AF9B6-148F-9A4E-8E96-9EE109396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D6FB5-C00A-4C47-A55B-09A3C396A736}" type="datetimeFigureOut">
              <a:rPr lang="en-US" smtClean="0"/>
              <a:t>6/1/2022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BFEBB7-D2DC-B243-B20F-DB10DE254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751723-A71D-CF41-9B04-729288AF0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75B58-574D-2C4D-B57C-2E4EC4916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72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568D9F-41F6-584F-A60F-4D2955A25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718335-4244-2140-8DCF-93F21CB29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18450-D14F-AA4B-B7ED-60AF89AF83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D6FB5-C00A-4C47-A55B-09A3C396A736}" type="datetimeFigureOut">
              <a:rPr lang="en-US" smtClean="0"/>
              <a:t>6/1/2022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1A729-5833-3C48-AD8A-FBA934893F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39953-471C-D545-9C3C-AA30F07052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75B58-574D-2C4D-B57C-2E4EC4916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25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3C1C0-4C1F-B74B-80AF-40A02043A7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Roads and Transport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C774AC-01B6-654B-896A-6F5992115C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1828800"/>
          </a:xfrm>
        </p:spPr>
        <p:txBody>
          <a:bodyPr>
            <a:normAutofit/>
          </a:bodyPr>
          <a:lstStyle/>
          <a:p>
            <a:pPr algn="l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Portfolio Committee</a:t>
            </a:r>
          </a:p>
          <a:p>
            <a:pPr algn="l"/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2022</a:t>
            </a:r>
          </a:p>
        </p:txBody>
      </p:sp>
    </p:spTree>
    <p:extLst>
      <p:ext uri="{BB962C8B-B14F-4D97-AF65-F5344CB8AC3E}">
        <p14:creationId xmlns:p14="http://schemas.microsoft.com/office/powerpoint/2010/main" val="4047111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DFAE3-C4E3-7648-9B5A-D724B7988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284" y="1077238"/>
            <a:ext cx="10013515" cy="488515"/>
          </a:xfrm>
        </p:spPr>
        <p:txBody>
          <a:bodyPr>
            <a:normAutofit/>
          </a:bodyPr>
          <a:lstStyle/>
          <a:p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Route Determination for the GRRIN Extensions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EF91338-FDA7-E24E-9EBC-A7DDC8CEA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0284" y="1825625"/>
            <a:ext cx="10013516" cy="435133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Route Alignment Options for Phase 1 of the GRRIN Extensions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EB006C-7495-4070-A375-62928BFD1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376000"/>
            <a:ext cx="6212362" cy="4389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526862-DB5A-4994-8292-EF5F0AFFF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6493" y="2488281"/>
            <a:ext cx="2853175" cy="13656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13E8D1-96C1-4911-8F75-DB3AFEB067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1624" y="4001294"/>
            <a:ext cx="2962913" cy="261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1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DFAE3-C4E3-7648-9B5A-D724B7988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284" y="1077238"/>
            <a:ext cx="10013515" cy="488515"/>
          </a:xfrm>
        </p:spPr>
        <p:txBody>
          <a:bodyPr>
            <a:normAutofit/>
          </a:bodyPr>
          <a:lstStyle/>
          <a:p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Route Determination for the GRRIN Extensions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EF91338-FDA7-E24E-9EBC-A7DDC8CEA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0284" y="1825625"/>
            <a:ext cx="10013516" cy="435133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Recommended Route for Phase 1 of the GRRIN Extensions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2F610B-D622-45AB-A36C-8F66E2B70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05" y="2664000"/>
            <a:ext cx="11700000" cy="26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312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DFAE3-C4E3-7648-9B5A-D724B7988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284" y="1077238"/>
            <a:ext cx="10013515" cy="488515"/>
          </a:xfrm>
        </p:spPr>
        <p:txBody>
          <a:bodyPr>
            <a:normAutofit/>
          </a:bodyPr>
          <a:lstStyle/>
          <a:p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Route Determination for the GRRIN Extensions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EF91338-FDA7-E24E-9EBC-A7DDC8CEA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0284" y="1825625"/>
            <a:ext cx="10013516" cy="435133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High-Level Risks for Route Determination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AE3B02-01D2-4890-8241-A07DFE2FE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975" y="2776441"/>
            <a:ext cx="9866763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378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DFAE3-C4E3-7648-9B5A-D724B7988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284" y="1077238"/>
            <a:ext cx="10013515" cy="488515"/>
          </a:xfrm>
        </p:spPr>
        <p:txBody>
          <a:bodyPr>
            <a:normAutofit/>
          </a:bodyPr>
          <a:lstStyle/>
          <a:p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Route Determination for the GRRIN Extensions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EF91338-FDA7-E24E-9EBC-A7DDC8CEA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0284" y="1825625"/>
            <a:ext cx="10013516" cy="435133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Conclusions &amp; Recommendations for Route Determination for Phase 1</a:t>
            </a:r>
          </a:p>
          <a:p>
            <a:pPr marL="400050" marR="0" lvl="0" indent="-40005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ZA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00050" algn="just">
              <a:spcBef>
                <a:spcPts val="0"/>
              </a:spcBef>
              <a:defRPr/>
            </a:pPr>
            <a:r>
              <a:rPr lang="en-ZA" sz="2300" dirty="0">
                <a:latin typeface="Arial" panose="020B0604020202020204" pitchFamily="34" charset="0"/>
                <a:cs typeface="Arial" panose="020B0604020202020204" pitchFamily="34" charset="0"/>
              </a:rPr>
              <a:t>Legislative requirements of GTIA fully complied to</a:t>
            </a:r>
          </a:p>
          <a:p>
            <a:pPr marL="857250" lvl="1" indent="-400050"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en-ZA" sz="2300" dirty="0">
                <a:latin typeface="Arial" panose="020B0604020202020204" pitchFamily="34" charset="0"/>
                <a:cs typeface="Arial" panose="020B0604020202020204" pitchFamily="34" charset="0"/>
              </a:rPr>
              <a:t>Recommended route is the best possible alignment in regard to:</a:t>
            </a:r>
          </a:p>
          <a:p>
            <a:pPr marL="1428750" lvl="2" indent="-514350" algn="just">
              <a:buFont typeface="+mj-lt"/>
              <a:buAutoNum type="romanLcPeriod"/>
              <a:defRPr/>
            </a:pPr>
            <a:r>
              <a:rPr lang="en-ZA" sz="2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Impact</a:t>
            </a:r>
          </a:p>
          <a:p>
            <a:pPr marL="1428750" lvl="2" indent="-514350" algn="just">
              <a:buFont typeface="+mj-lt"/>
              <a:buAutoNum type="romanLcPeriod"/>
              <a:defRPr/>
            </a:pPr>
            <a:r>
              <a:rPr lang="en-ZA" sz="2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Cost of System</a:t>
            </a:r>
          </a:p>
          <a:p>
            <a:pPr marL="1428750" lvl="2" indent="-514350" algn="just">
              <a:buFont typeface="+mj-lt"/>
              <a:buAutoNum type="romanLcPeriod"/>
              <a:defRPr/>
            </a:pPr>
            <a:r>
              <a:rPr lang="en-ZA" sz="2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 Affected</a:t>
            </a:r>
          </a:p>
          <a:p>
            <a:pPr marL="1428750" lvl="2" indent="-514350" algn="just">
              <a:buFont typeface="+mj-lt"/>
              <a:buAutoNum type="romanLcPeriod"/>
              <a:defRPr/>
            </a:pPr>
            <a:r>
              <a:rPr lang="en-ZA" sz="2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Impact</a:t>
            </a:r>
          </a:p>
          <a:p>
            <a:pPr marL="1428750" lvl="2" indent="-514350" algn="just">
              <a:buFont typeface="+mj-lt"/>
              <a:buAutoNum type="romanLcPeriod"/>
              <a:defRPr/>
            </a:pPr>
            <a:r>
              <a:rPr lang="en-ZA" sz="2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Impact</a:t>
            </a:r>
          </a:p>
          <a:p>
            <a:pPr marL="1428750" lvl="2" indent="-514350" algn="just">
              <a:buFont typeface="+mj-lt"/>
              <a:buAutoNum type="romanLcPeriod"/>
              <a:defRPr/>
            </a:pPr>
            <a:r>
              <a:rPr lang="en-ZA" sz="2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 Locations</a:t>
            </a:r>
          </a:p>
          <a:p>
            <a:pPr marL="1428750" lvl="2" indent="-514350" algn="just">
              <a:buFont typeface="+mj-lt"/>
              <a:buAutoNum type="romanLcPeriod"/>
              <a:defRPr/>
            </a:pPr>
            <a:r>
              <a:rPr lang="en-ZA" sz="2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Connection to Soweto through Roodeport </a:t>
            </a:r>
          </a:p>
        </p:txBody>
      </p:sp>
    </p:spTree>
    <p:extLst>
      <p:ext uri="{BB962C8B-B14F-4D97-AF65-F5344CB8AC3E}">
        <p14:creationId xmlns:p14="http://schemas.microsoft.com/office/powerpoint/2010/main" val="3682542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DFAE3-C4E3-7648-9B5A-D724B7988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284" y="1077238"/>
            <a:ext cx="10013515" cy="488515"/>
          </a:xfrm>
        </p:spPr>
        <p:txBody>
          <a:bodyPr>
            <a:normAutofit/>
          </a:bodyPr>
          <a:lstStyle/>
          <a:p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Route Determination for the GRRIN Extensions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EF91338-FDA7-E24E-9EBC-A7DDC8CEA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0284" y="1825625"/>
            <a:ext cx="10013516" cy="4351338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ZA" sz="9600" dirty="0">
                <a:latin typeface="Arial" panose="020B0604020202020204" pitchFamily="34" charset="0"/>
                <a:cs typeface="Arial" panose="020B0604020202020204" pitchFamily="34" charset="0"/>
              </a:rPr>
              <a:t>Conclusions &amp; Recommendations for Route Determination for Phase 1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ZA" sz="5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00050" algn="just">
              <a:lnSpc>
                <a:spcPct val="110000"/>
              </a:lnSpc>
              <a:defRPr/>
            </a:pPr>
            <a:r>
              <a:rPr lang="en-ZA" sz="9200" dirty="0">
                <a:latin typeface="Arial" panose="020B0604020202020204" pitchFamily="34" charset="0"/>
                <a:cs typeface="Arial" panose="020B0604020202020204" pitchFamily="34" charset="0"/>
              </a:rPr>
              <a:t>Independent Technical Paper on the Economic and Financial Impact of the GRRIN Concludes: </a:t>
            </a:r>
          </a:p>
          <a:p>
            <a:pPr marL="1428750" lvl="2" indent="-514350" algn="just">
              <a:lnSpc>
                <a:spcPct val="110000"/>
              </a:lnSpc>
              <a:buFont typeface="+mj-lt"/>
              <a:buAutoNum type="romanLcPeriod"/>
              <a:defRPr/>
            </a:pPr>
            <a:r>
              <a:rPr lang="en-ZA" sz="9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Rail networks are still essential for cities providing critical urban mobility and serve as key catalysts for equitable and sustainable economic recovery </a:t>
            </a:r>
          </a:p>
          <a:p>
            <a:pPr marL="1428750" lvl="2" indent="-514350" algn="just">
              <a:lnSpc>
                <a:spcPct val="110000"/>
              </a:lnSpc>
              <a:buFont typeface="+mj-lt"/>
              <a:buAutoNum type="romanLcPeriod"/>
              <a:defRPr/>
            </a:pPr>
            <a:r>
              <a:rPr lang="en-ZA" sz="9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critical that rail networks remain at the core of their cities’ transport systems supported by flexible modes like buses or BRT, congestion mitigating measures, and land use and development policies – Alignment to ITMP25 </a:t>
            </a:r>
          </a:p>
          <a:p>
            <a:pPr marL="1428750" lvl="2" indent="-514350" algn="just">
              <a:lnSpc>
                <a:spcPct val="110000"/>
              </a:lnSpc>
              <a:buFont typeface="+mj-lt"/>
              <a:buAutoNum type="romanLcPeriod"/>
              <a:defRPr/>
            </a:pPr>
            <a:r>
              <a:rPr lang="en-ZA" sz="9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 of the future route continues in lieu of growing passenger demand to safeguard space as early as possible (as is the practice with roads master planning)</a:t>
            </a:r>
          </a:p>
          <a:p>
            <a:pPr marL="0" indent="0" algn="just">
              <a:lnSpc>
                <a:spcPct val="120000"/>
              </a:lnSpc>
              <a:buNone/>
              <a:defRPr/>
            </a:pPr>
            <a:endParaRPr lang="en-ZA" sz="9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335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DFAE3-C4E3-7648-9B5A-D724B7988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284" y="1077238"/>
            <a:ext cx="10013515" cy="488515"/>
          </a:xfrm>
        </p:spPr>
        <p:txBody>
          <a:bodyPr>
            <a:normAutofit/>
          </a:bodyPr>
          <a:lstStyle/>
          <a:p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Route Determination for the GRRIN Extensions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EF91338-FDA7-E24E-9EBC-A7DDC8CEA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0284" y="1825625"/>
            <a:ext cx="10013516" cy="4351338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ZA" sz="9600" dirty="0">
                <a:latin typeface="Arial" panose="020B0604020202020204" pitchFamily="34" charset="0"/>
                <a:cs typeface="Arial" panose="020B0604020202020204" pitchFamily="34" charset="0"/>
              </a:rPr>
              <a:t>Route Determination 2: Soweto Extension &amp; Cosmo City Junction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ZA" sz="5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  <a:defRPr/>
            </a:pPr>
            <a:r>
              <a:rPr lang="en-ZA" sz="9200" dirty="0">
                <a:latin typeface="Arial" panose="020B0604020202020204" pitchFamily="34" charset="0"/>
                <a:cs typeface="Arial" panose="020B0604020202020204" pitchFamily="34" charset="0"/>
              </a:rPr>
              <a:t>The process to determine the route for the Soweto Extension and Cosmo City Junction has been initiated by the GMA</a:t>
            </a:r>
          </a:p>
          <a:p>
            <a:pPr lvl="1" algn="just">
              <a:lnSpc>
                <a:spcPct val="150000"/>
              </a:lnSpc>
              <a:defRPr/>
            </a:pPr>
            <a:r>
              <a:rPr lang="en-ZA" sz="9200" dirty="0">
                <a:latin typeface="Arial" panose="020B0604020202020204" pitchFamily="34" charset="0"/>
                <a:cs typeface="Arial" panose="020B0604020202020204" pitchFamily="34" charset="0"/>
              </a:rPr>
              <a:t>Includes Prefeasibility Study on further Extensions to the GRRIN</a:t>
            </a:r>
          </a:p>
          <a:p>
            <a:pPr lvl="1" algn="just">
              <a:lnSpc>
                <a:spcPct val="150000"/>
              </a:lnSpc>
              <a:defRPr/>
            </a:pPr>
            <a:r>
              <a:rPr lang="en-ZA" sz="9200" dirty="0">
                <a:latin typeface="Arial" panose="020B0604020202020204" pitchFamily="34" charset="0"/>
                <a:cs typeface="Arial" panose="020B0604020202020204" pitchFamily="34" charset="0"/>
              </a:rPr>
              <a:t>The project through which this process will be undertaken is in procurement </a:t>
            </a:r>
          </a:p>
          <a:p>
            <a:pPr algn="just">
              <a:lnSpc>
                <a:spcPct val="150000"/>
              </a:lnSpc>
              <a:defRPr/>
            </a:pPr>
            <a:r>
              <a:rPr lang="en-ZA" sz="9600" dirty="0">
                <a:latin typeface="Arial" panose="020B0604020202020204" pitchFamily="34" charset="0"/>
                <a:cs typeface="Arial" panose="020B0604020202020204" pitchFamily="34" charset="0"/>
              </a:rPr>
              <a:t>Route Determination 3: Mamelodi &amp; Boksburg Extensions</a:t>
            </a:r>
          </a:p>
          <a:p>
            <a:pPr lvl="1">
              <a:lnSpc>
                <a:spcPct val="120000"/>
              </a:lnSpc>
            </a:pPr>
            <a:r>
              <a:rPr lang="en-ZA" sz="9200" dirty="0">
                <a:latin typeface="Arial" panose="020B0604020202020204" pitchFamily="34" charset="0"/>
                <a:cs typeface="Arial" panose="020B0604020202020204" pitchFamily="34" charset="0"/>
              </a:rPr>
              <a:t>Initiation of the process to determine the route for the Mamelodi and Boksburg extension is planned for the 2024/25 FY</a:t>
            </a:r>
            <a:endParaRPr lang="en-GB" sz="9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defRPr/>
            </a:pPr>
            <a:endParaRPr lang="en-ZA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endParaRPr lang="en-GB" sz="9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669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DFAE3-C4E3-7648-9B5A-D724B7988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284" y="1077238"/>
            <a:ext cx="10013515" cy="488515"/>
          </a:xfrm>
        </p:spPr>
        <p:txBody>
          <a:bodyPr>
            <a:normAutofit/>
          </a:bodyPr>
          <a:lstStyle/>
          <a:p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Route Determination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EF91338-FDA7-E24E-9EBC-A7DDC8CEA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0284" y="1825625"/>
            <a:ext cx="10013516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ZA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ZA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The End</a:t>
            </a:r>
          </a:p>
          <a:p>
            <a:pPr algn="just">
              <a:lnSpc>
                <a:spcPct val="150000"/>
              </a:lnSpc>
              <a:defRPr/>
            </a:pPr>
            <a:endParaRPr lang="en-ZA" sz="9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endParaRPr lang="en-GB" sz="9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903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DFAE3-C4E3-7648-9B5A-D724B7988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284" y="1077238"/>
            <a:ext cx="10013515" cy="488515"/>
          </a:xfrm>
        </p:spPr>
        <p:txBody>
          <a:bodyPr>
            <a:normAutofit/>
          </a:bodyPr>
          <a:lstStyle/>
          <a:p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EF91338-FDA7-E24E-9EBC-A7DDC8CEA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0284" y="1825625"/>
            <a:ext cx="10013516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apprise the Portfolio Committee of the progress of the Route Determination for the proposed Gauteng Rapid Rail Integrated Network Extensions Project </a:t>
            </a:r>
          </a:p>
        </p:txBody>
      </p:sp>
    </p:spTree>
    <p:extLst>
      <p:ext uri="{BB962C8B-B14F-4D97-AF65-F5344CB8AC3E}">
        <p14:creationId xmlns:p14="http://schemas.microsoft.com/office/powerpoint/2010/main" val="103522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DFAE3-C4E3-7648-9B5A-D724B7988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284" y="1077238"/>
            <a:ext cx="10013515" cy="488515"/>
          </a:xfrm>
        </p:spPr>
        <p:txBody>
          <a:bodyPr>
            <a:normAutofit fontScale="90000"/>
          </a:bodyPr>
          <a:lstStyle/>
          <a:p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Gauteng Rapid Rail Integrated Network (GRRIN) Extensions Project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EF91338-FDA7-E24E-9EBC-A7DDC8CEA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0284" y="1825625"/>
            <a:ext cx="10013516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Feasibility Study for Possible Rail Extensions to the Gauteng Network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The premise of the GRRIN Extensions Project is the ITMP25 (August 2013)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Extensive feasibility study for possible extensions the existing rapid rail network undertaken by the GMA (November 2016)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TA1 application for Phase 1 submitted to National Treasury (April 2017)</a:t>
            </a:r>
          </a:p>
          <a:p>
            <a:pPr marL="457200" lvl="1" indent="0">
              <a:buNone/>
            </a:pP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98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DFAE3-C4E3-7648-9B5A-D724B7988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284" y="1077238"/>
            <a:ext cx="10013515" cy="488515"/>
          </a:xfrm>
        </p:spPr>
        <p:txBody>
          <a:bodyPr>
            <a:normAutofit fontScale="90000"/>
          </a:bodyPr>
          <a:lstStyle/>
          <a:p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Gauteng Rapid Rail Integrated Network (GRRIN) Extensions Project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119381-EF1D-4F1E-B3B6-E5D9A9344585}"/>
              </a:ext>
            </a:extLst>
          </p:cNvPr>
          <p:cNvSpPr txBox="1"/>
          <p:nvPr/>
        </p:nvSpPr>
        <p:spPr>
          <a:xfrm>
            <a:off x="3048000" y="5886241"/>
            <a:ext cx="609600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Proposed GRRIN Extensions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7DB0A46-AE74-463A-92D9-D12DDE9C72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72461" y="2286241"/>
            <a:ext cx="646434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66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DFAE3-C4E3-7648-9B5A-D724B7988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284" y="1077238"/>
            <a:ext cx="10013515" cy="488515"/>
          </a:xfrm>
        </p:spPr>
        <p:txBody>
          <a:bodyPr>
            <a:normAutofit/>
          </a:bodyPr>
          <a:lstStyle/>
          <a:p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Route Determination Process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EF91338-FDA7-E24E-9EBC-A7DDC8CEA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0284" y="1825625"/>
            <a:ext cx="10013516" cy="4351338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  <a:t>Legislative requirement as per Section 6 of the GTIA and enables the following</a:t>
            </a:r>
          </a:p>
          <a:p>
            <a:pPr marL="971550" lvl="1" indent="-514350" algn="just">
              <a:lnSpc>
                <a:spcPct val="120000"/>
              </a:lnSpc>
              <a:buFont typeface="Courier New" panose="02070309020205020404" pitchFamily="49" charset="0"/>
              <a:buChar char="o"/>
              <a:defRPr/>
            </a:pPr>
            <a:r>
              <a:rPr lang="en-ZA" sz="2500" dirty="0">
                <a:latin typeface="Arial" panose="020B0604020202020204" pitchFamily="34" charset="0"/>
                <a:cs typeface="Arial" panose="020B0604020202020204" pitchFamily="34" charset="0"/>
              </a:rPr>
              <a:t>The first step in the process of defining the future railway reserve</a:t>
            </a:r>
          </a:p>
          <a:p>
            <a:pPr marL="971550" lvl="1" indent="-514350" algn="just">
              <a:lnSpc>
                <a:spcPct val="120000"/>
              </a:lnSpc>
              <a:buFont typeface="Courier New" panose="02070309020205020404" pitchFamily="49" charset="0"/>
              <a:buChar char="o"/>
              <a:defRPr/>
            </a:pPr>
            <a:r>
              <a:rPr lang="en-ZA" sz="2500" dirty="0">
                <a:latin typeface="Arial" panose="020B0604020202020204" pitchFamily="34" charset="0"/>
                <a:cs typeface="Arial" panose="020B0604020202020204" pitchFamily="34" charset="0"/>
              </a:rPr>
              <a:t>Determines a 400m-wide land corridor in which the future railway reserve may be located</a:t>
            </a:r>
          </a:p>
          <a:p>
            <a:pPr marL="971550" lvl="1" indent="-514350" algn="just">
              <a:lnSpc>
                <a:spcPct val="120000"/>
              </a:lnSpc>
              <a:buFont typeface="Courier New" panose="02070309020205020404" pitchFamily="49" charset="0"/>
              <a:buChar char="o"/>
              <a:defRPr/>
            </a:pPr>
            <a:r>
              <a:rPr lang="en-ZA" sz="2500" dirty="0">
                <a:latin typeface="Arial" panose="020B0604020202020204" pitchFamily="34" charset="0"/>
                <a:cs typeface="Arial" panose="020B0604020202020204" pitchFamily="34" charset="0"/>
              </a:rPr>
              <a:t>Enables the MEC to have rights over any land-use changes within this corridor</a:t>
            </a:r>
          </a:p>
          <a:p>
            <a:pPr marL="971550" lvl="1" indent="-514350" algn="just">
              <a:lnSpc>
                <a:spcPct val="120000"/>
              </a:lnSpc>
              <a:buFont typeface="Courier New" panose="02070309020205020404" pitchFamily="49" charset="0"/>
              <a:buChar char="o"/>
              <a:defRPr/>
            </a:pPr>
            <a:r>
              <a:rPr lang="en-ZA" sz="2500" dirty="0">
                <a:latin typeface="Arial" panose="020B0604020202020204" pitchFamily="34" charset="0"/>
                <a:cs typeface="Arial" panose="020B0604020202020204" pitchFamily="34" charset="0"/>
              </a:rPr>
              <a:t>Prevents land speculation over the location of the future rail reserve</a:t>
            </a:r>
          </a:p>
          <a:p>
            <a:pPr marL="971550" lvl="1" indent="-514350" algn="just">
              <a:lnSpc>
                <a:spcPct val="12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Provides a basis for Preliminary Design which aims to define the cadastral boundaries of the railway line, enables proclamation, expropriation, and procurement scope </a:t>
            </a:r>
          </a:p>
        </p:txBody>
      </p:sp>
    </p:spTree>
    <p:extLst>
      <p:ext uri="{BB962C8B-B14F-4D97-AF65-F5344CB8AC3E}">
        <p14:creationId xmlns:p14="http://schemas.microsoft.com/office/powerpoint/2010/main" val="1807638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DFAE3-C4E3-7648-9B5A-D724B7988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284" y="1077238"/>
            <a:ext cx="10013515" cy="488515"/>
          </a:xfrm>
        </p:spPr>
        <p:txBody>
          <a:bodyPr>
            <a:normAutofit/>
          </a:bodyPr>
          <a:lstStyle/>
          <a:p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Route Determination Process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EF91338-FDA7-E24E-9EBC-A7DDC8CEA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0284" y="1825625"/>
            <a:ext cx="10013516" cy="435133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Route Determination Process as per Section 6 of the GTIA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4634F3-A629-4888-AE2A-9D072BF91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665" y="2377484"/>
            <a:ext cx="9010669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16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DFAE3-C4E3-7648-9B5A-D724B7988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284" y="1077238"/>
            <a:ext cx="10013515" cy="488515"/>
          </a:xfrm>
        </p:spPr>
        <p:txBody>
          <a:bodyPr>
            <a:normAutofit/>
          </a:bodyPr>
          <a:lstStyle/>
          <a:p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Route Determination for the GRRIN Extensions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EF91338-FDA7-E24E-9EBC-A7DDC8CEA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0284" y="1825625"/>
            <a:ext cx="10013516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E49626-EE0D-43C2-A007-5F5D04119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153" y="2170067"/>
            <a:ext cx="6345775" cy="360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119381-EF1D-4F1E-B3B6-E5D9A9344585}"/>
              </a:ext>
            </a:extLst>
          </p:cNvPr>
          <p:cNvSpPr txBox="1"/>
          <p:nvPr/>
        </p:nvSpPr>
        <p:spPr>
          <a:xfrm>
            <a:off x="3048000" y="5886241"/>
            <a:ext cx="609600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Route Determination Programme </a:t>
            </a:r>
          </a:p>
        </p:txBody>
      </p:sp>
    </p:spTree>
    <p:extLst>
      <p:ext uri="{BB962C8B-B14F-4D97-AF65-F5344CB8AC3E}">
        <p14:creationId xmlns:p14="http://schemas.microsoft.com/office/powerpoint/2010/main" val="3887944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DFAE3-C4E3-7648-9B5A-D724B7988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284" y="1077238"/>
            <a:ext cx="10013515" cy="488515"/>
          </a:xfrm>
        </p:spPr>
        <p:txBody>
          <a:bodyPr>
            <a:normAutofit/>
          </a:bodyPr>
          <a:lstStyle/>
          <a:p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Route Determination for the GRRIN Extensions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EF91338-FDA7-E24E-9EBC-A7DDC8CEA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0284" y="1825625"/>
            <a:ext cx="10013516" cy="4351338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  <a:t>Route Determination for Phase 1 of the GRRIN Extensions</a:t>
            </a:r>
          </a:p>
          <a:p>
            <a:pPr marL="742950" lvl="1" indent="-28575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ZA" sz="2500" dirty="0">
                <a:latin typeface="Arial" panose="020B0604020202020204" pitchFamily="34" charset="0"/>
                <a:cs typeface="Arial" panose="020B0604020202020204" pitchFamily="34" charset="0"/>
              </a:rPr>
              <a:t>Preliminary Route Alignment Study Initiated by MEC (October 2018)</a:t>
            </a:r>
          </a:p>
          <a:p>
            <a:pPr marL="742950" lvl="1" indent="-28575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ZA" sz="2500" dirty="0">
                <a:latin typeface="Arial" panose="020B0604020202020204" pitchFamily="34" charset="0"/>
                <a:cs typeface="Arial" panose="020B0604020202020204" pitchFamily="34" charset="0"/>
              </a:rPr>
              <a:t>Route Alignment Options (July 2019)</a:t>
            </a:r>
          </a:p>
          <a:p>
            <a:pPr marL="742950" lvl="1" indent="-28575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ZA" sz="2500" dirty="0">
                <a:latin typeface="Arial" panose="020B0604020202020204" pitchFamily="34" charset="0"/>
                <a:cs typeface="Arial" panose="020B0604020202020204" pitchFamily="34" charset="0"/>
              </a:rPr>
              <a:t>Environmental Investigation of Route Alignment Options (November 2019)</a:t>
            </a:r>
          </a:p>
          <a:p>
            <a:pPr marL="742950" lvl="1" indent="-28575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ZA" sz="2500" dirty="0">
                <a:latin typeface="Arial" panose="020B0604020202020204" pitchFamily="34" charset="0"/>
                <a:cs typeface="Arial" panose="020B0604020202020204" pitchFamily="34" charset="0"/>
              </a:rPr>
              <a:t>Stakeholder Consultation (August 2019-June 2021)</a:t>
            </a:r>
          </a:p>
          <a:p>
            <a:pPr marL="742950" lvl="1" indent="-28575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ZA" sz="2500" dirty="0">
                <a:latin typeface="Arial" panose="020B0604020202020204" pitchFamily="34" charset="0"/>
                <a:cs typeface="Arial" panose="020B0604020202020204" pitchFamily="34" charset="0"/>
              </a:rPr>
              <a:t>Public Participation (July 2021-August 2021)</a:t>
            </a:r>
          </a:p>
          <a:p>
            <a:pPr marL="742950" lvl="1" indent="-28575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ZA" sz="2500" dirty="0">
                <a:latin typeface="Arial" panose="020B0604020202020204" pitchFamily="34" charset="0"/>
                <a:cs typeface="Arial" panose="020B0604020202020204" pitchFamily="34" charset="0"/>
              </a:rPr>
              <a:t>Recommended Route (December 2021)</a:t>
            </a:r>
          </a:p>
          <a:p>
            <a:pPr marL="742950" lvl="1" indent="-28575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ZA" sz="2500" dirty="0">
                <a:latin typeface="Arial" panose="020B0604020202020204" pitchFamily="34" charset="0"/>
                <a:cs typeface="Arial" panose="020B0604020202020204" pitchFamily="34" charset="0"/>
              </a:rPr>
              <a:t>GPG EXCO of Determination of the Route (March 2022)</a:t>
            </a:r>
          </a:p>
          <a:p>
            <a:pPr marL="742950" lvl="1" indent="-28575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ZA" sz="2500" dirty="0">
                <a:latin typeface="Arial" panose="020B0604020202020204" pitchFamily="34" charset="0"/>
                <a:cs typeface="Arial" panose="020B0604020202020204" pitchFamily="34" charset="0"/>
              </a:rPr>
              <a:t>Publication of the Determined Route (May 2022)</a:t>
            </a:r>
          </a:p>
        </p:txBody>
      </p:sp>
    </p:spTree>
    <p:extLst>
      <p:ext uri="{BB962C8B-B14F-4D97-AF65-F5344CB8AC3E}">
        <p14:creationId xmlns:p14="http://schemas.microsoft.com/office/powerpoint/2010/main" val="2602084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DFAE3-C4E3-7648-9B5A-D724B7988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284" y="1077238"/>
            <a:ext cx="10013515" cy="488515"/>
          </a:xfrm>
        </p:spPr>
        <p:txBody>
          <a:bodyPr>
            <a:normAutofit/>
          </a:bodyPr>
          <a:lstStyle/>
          <a:p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Route Determination for the GRRIN Extensions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EF91338-FDA7-E24E-9EBC-A7DDC8CEA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0284" y="1825625"/>
            <a:ext cx="10013516" cy="435133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Route Determination for Phase 1 of the GRRIN Extensions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5A8EED-2FB9-44F7-B5D2-28F5450C5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000" y="2376000"/>
            <a:ext cx="3481118" cy="30482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BB4590-7AB6-4D53-B6C7-2FC2A03F25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5282" y="2376000"/>
            <a:ext cx="4115157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699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presentation template for Executive Council meeting" id="{A0E43C66-CDEA-4C38-BD2E-FB3809B4EE52}" vid="{BBEB7A15-C2DC-4262-A4C6-4DE4A11747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Official GPG  template</Template>
  <TotalTime>2</TotalTime>
  <Words>626</Words>
  <Application>Microsoft Office PowerPoint</Application>
  <PresentationFormat>Widescreen</PresentationFormat>
  <Paragraphs>73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Office Theme</vt:lpstr>
      <vt:lpstr>Department of Roads and Transport</vt:lpstr>
      <vt:lpstr>Purpose</vt:lpstr>
      <vt:lpstr>Gauteng Rapid Rail Integrated Network (GRRIN) Extensions Project</vt:lpstr>
      <vt:lpstr>Gauteng Rapid Rail Integrated Network (GRRIN) Extensions Project</vt:lpstr>
      <vt:lpstr>Route Determination Process</vt:lpstr>
      <vt:lpstr>Route Determination Process</vt:lpstr>
      <vt:lpstr>Route Determination for the GRRIN Extensions  </vt:lpstr>
      <vt:lpstr>Route Determination for the GRRIN Extensions</vt:lpstr>
      <vt:lpstr>Route Determination for the GRRIN Extensions</vt:lpstr>
      <vt:lpstr>Route Determination for the GRRIN Extensions </vt:lpstr>
      <vt:lpstr>Route Determination for the GRRIN Extensions </vt:lpstr>
      <vt:lpstr>Route Determination for the GRRIN Extensions </vt:lpstr>
      <vt:lpstr>Route Determination for the GRRIN Extensions </vt:lpstr>
      <vt:lpstr>Route Determination for the GRRIN Extensions </vt:lpstr>
      <vt:lpstr>Route Determination for the GRRIN Extensions </vt:lpstr>
      <vt:lpstr>Route Determination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 Shange</dc:creator>
  <cp:lastModifiedBy>Tshepo Kgobe</cp:lastModifiedBy>
  <cp:revision>4</cp:revision>
  <dcterms:created xsi:type="dcterms:W3CDTF">2022-02-16T14:27:06Z</dcterms:created>
  <dcterms:modified xsi:type="dcterms:W3CDTF">2022-06-01T10:40:29Z</dcterms:modified>
</cp:coreProperties>
</file>