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Lst>
  <p:notesMasterIdLst>
    <p:notesMasterId r:id="rId26"/>
  </p:notesMasterIdLst>
  <p:sldIdLst>
    <p:sldId id="256" r:id="rId3"/>
    <p:sldId id="3705" r:id="rId4"/>
    <p:sldId id="3721" r:id="rId5"/>
    <p:sldId id="3741" r:id="rId6"/>
    <p:sldId id="3723" r:id="rId7"/>
    <p:sldId id="3746" r:id="rId8"/>
    <p:sldId id="3747" r:id="rId9"/>
    <p:sldId id="3725" r:id="rId10"/>
    <p:sldId id="3742" r:id="rId11"/>
    <p:sldId id="3748" r:id="rId12"/>
    <p:sldId id="3749" r:id="rId13"/>
    <p:sldId id="3726" r:id="rId14"/>
    <p:sldId id="3743" r:id="rId15"/>
    <p:sldId id="3750" r:id="rId16"/>
    <p:sldId id="3751" r:id="rId17"/>
    <p:sldId id="3752" r:id="rId18"/>
    <p:sldId id="3753" r:id="rId19"/>
    <p:sldId id="3754" r:id="rId20"/>
    <p:sldId id="3755" r:id="rId21"/>
    <p:sldId id="3756" r:id="rId22"/>
    <p:sldId id="3744" r:id="rId23"/>
    <p:sldId id="3745" r:id="rId24"/>
    <p:sldId id="323" r:id="rId2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3" autoAdjust="0"/>
    <p:restoredTop sz="93910" autoAdjust="0"/>
  </p:normalViewPr>
  <p:slideViewPr>
    <p:cSldViewPr snapToGrid="0" snapToObjects="1" showGuides="1">
      <p:cViewPr varScale="1">
        <p:scale>
          <a:sx n="64" d="100"/>
          <a:sy n="64" d="100"/>
        </p:scale>
        <p:origin x="924" y="6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7105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3" y="0"/>
            <a:ext cx="3077739" cy="471054"/>
          </a:xfrm>
          <a:prstGeom prst="rect">
            <a:avLst/>
          </a:prstGeom>
        </p:spPr>
        <p:txBody>
          <a:bodyPr vert="horz" lIns="91440" tIns="45720" rIns="91440" bIns="45720" rtlCol="0"/>
          <a:lstStyle>
            <a:lvl1pPr algn="r">
              <a:defRPr sz="1200"/>
            </a:lvl1pPr>
          </a:lstStyle>
          <a:p>
            <a:fld id="{350C1A11-90DA-40D6-B914-4E7DD63326E5}" type="datetimeFigureOut">
              <a:rPr lang="en-US" smtClean="0"/>
              <a:t>3/9/2022</a:t>
            </a:fld>
            <a:endParaRPr lang="en-US"/>
          </a:p>
        </p:txBody>
      </p:sp>
      <p:sp>
        <p:nvSpPr>
          <p:cNvPr id="4" name="Slide Image Placeholder 3"/>
          <p:cNvSpPr>
            <a:spLocks noGrp="1" noRot="1" noChangeAspect="1"/>
          </p:cNvSpPr>
          <p:nvPr>
            <p:ph type="sldImg" idx="2"/>
          </p:nvPr>
        </p:nvSpPr>
        <p:spPr>
          <a:xfrm>
            <a:off x="736600" y="1174750"/>
            <a:ext cx="5629275" cy="31670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7105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1440" tIns="45720" rIns="91440" bIns="45720" rtlCol="0" anchor="b"/>
          <a:lstStyle>
            <a:lvl1pPr algn="r">
              <a:defRPr sz="1200"/>
            </a:lvl1pPr>
          </a:lstStyle>
          <a:p>
            <a:fld id="{E7233139-768D-4E05-92BB-5746E1DDDE5F}" type="slidenum">
              <a:rPr lang="en-US" smtClean="0"/>
              <a:t>‹#›</a:t>
            </a:fld>
            <a:endParaRPr lang="en-US"/>
          </a:p>
        </p:txBody>
      </p:sp>
    </p:spTree>
    <p:extLst>
      <p:ext uri="{BB962C8B-B14F-4D97-AF65-F5344CB8AC3E}">
        <p14:creationId xmlns:p14="http://schemas.microsoft.com/office/powerpoint/2010/main" val="1036083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2D0C3-A378-4F0B-8D88-FC1B6C6DB145}"/>
              </a:ext>
            </a:extLst>
          </p:cNvPr>
          <p:cNvSpPr>
            <a:spLocks noGrp="1"/>
          </p:cNvSpPr>
          <p:nvPr>
            <p:ph type="dt" sz="half" idx="10"/>
          </p:nvPr>
        </p:nvSpPr>
        <p:spPr/>
        <p:txBody>
          <a:bodyPr/>
          <a:lstStyle/>
          <a:p>
            <a:endParaRPr lang="en-ZA"/>
          </a:p>
        </p:txBody>
      </p:sp>
      <p:sp>
        <p:nvSpPr>
          <p:cNvPr id="3" name="Footer Placeholder 2">
            <a:extLst>
              <a:ext uri="{FF2B5EF4-FFF2-40B4-BE49-F238E27FC236}">
                <a16:creationId xmlns:a16="http://schemas.microsoft.com/office/drawing/2014/main" id="{63D03E53-3422-4081-A050-C6389B42D667}"/>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3D1873C2-7B19-4191-8233-E5C967BAA13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013237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0E03B-C480-4B56-B744-1D5AAB3A8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BB6A5351-7C76-4D79-AC48-E0DB90003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B5096D0-80B5-4661-A8B3-2126B0799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01CA9D-BA02-4AA7-9BA5-2BB087963167}"/>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1A4B7E43-3C7F-4BE5-9338-FC0E99426BE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BD5EBB1-0D4B-4F5B-A5D2-4E9E186DE8C7}"/>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593284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CE8D-0C31-45B6-9252-8D98788809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5BF3BE22-CDDB-46BD-BB35-62F7FECBD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35E7658-025D-432B-BED8-2FEB35A4D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F7E6C8-7EA1-470E-9F8C-86B6ACEBC36B}"/>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32E79962-F1C3-42C7-B8D9-FE2FF964B59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E9971E6-1166-437C-B4F9-11AFA6470E78}"/>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1806555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E8F2-ADE3-405A-81A4-662C3EAEEAE0}"/>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81E3C66A-64F2-4A41-B691-08951B9899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9B44025-5DAD-42BF-8EF3-FA547D842718}"/>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987F81B8-3878-4FFA-A203-B7F7EE6A21C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469E248-DDE3-45CA-B479-7E70267F4EE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48259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78FDD-459C-443E-B626-7F02686BF5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09D46A2-44C3-48E8-810A-5A51CAE6CF3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1A596FD-5014-4805-92EA-3371090065B5}"/>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529649D0-EC27-4507-BD97-E3D311A2B0C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019E95E-EECD-4CBF-A26C-3E25DF0CBC70}"/>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2619202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296057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GB" dirty="0"/>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A6A69-57F2-4925-9AF2-88741EBCDD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915F8920-79D4-4CD6-B3BA-19C0F1BE7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CC793982-287D-4669-BC5D-82A8C76619CB}"/>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E4F46520-AFE2-4916-A9A9-6C7BC181F9B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F7FC948-CA40-490B-BE9B-A3337B8520BD}"/>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1909206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09B6A-9577-47DF-B817-0CD599CFE61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C7D3076E-DC4F-4857-906F-241E755488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99FD0A0-3246-4B64-B2ED-73A5D132F2CA}"/>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58CF99B0-B069-4801-ACF6-253E04CAF958}"/>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810588B-8E63-4EED-B9AC-5BB8D8EF440F}"/>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368847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826E1-2E97-48BA-98D7-FFD365DD26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BE0F0537-7668-4022-A279-01C1D21067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9BEED9-02B3-4549-A936-DD3CE0EE9A27}"/>
              </a:ext>
            </a:extLst>
          </p:cNvPr>
          <p:cNvSpPr>
            <a:spLocks noGrp="1"/>
          </p:cNvSpPr>
          <p:nvPr>
            <p:ph type="dt" sz="half" idx="10"/>
          </p:nvPr>
        </p:nvSpPr>
        <p:spPr/>
        <p:txBody>
          <a:bodyPr/>
          <a:lstStyle/>
          <a:p>
            <a:endParaRPr lang="en-ZA"/>
          </a:p>
        </p:txBody>
      </p:sp>
      <p:sp>
        <p:nvSpPr>
          <p:cNvPr id="5" name="Footer Placeholder 4">
            <a:extLst>
              <a:ext uri="{FF2B5EF4-FFF2-40B4-BE49-F238E27FC236}">
                <a16:creationId xmlns:a16="http://schemas.microsoft.com/office/drawing/2014/main" id="{4A7F6737-9C97-4493-9925-F80DFA2FB35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4398300-1DC1-4D24-A239-A9E876CFC128}"/>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256414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9B24D-BF82-4A79-B239-864B8E9361E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FBD0CD7E-2DCD-414E-8EDE-0AA944314E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092748C0-9082-4054-900F-122C78A973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49FE3AF4-2BF8-4797-AB9F-0E183FD3BD01}"/>
              </a:ext>
            </a:extLst>
          </p:cNvPr>
          <p:cNvSpPr>
            <a:spLocks noGrp="1"/>
          </p:cNvSpPr>
          <p:nvPr>
            <p:ph type="dt" sz="half" idx="10"/>
          </p:nvPr>
        </p:nvSpPr>
        <p:spPr/>
        <p:txBody>
          <a:bodyPr/>
          <a:lstStyle/>
          <a:p>
            <a:endParaRPr lang="en-ZA"/>
          </a:p>
        </p:txBody>
      </p:sp>
      <p:sp>
        <p:nvSpPr>
          <p:cNvPr id="6" name="Footer Placeholder 5">
            <a:extLst>
              <a:ext uri="{FF2B5EF4-FFF2-40B4-BE49-F238E27FC236}">
                <a16:creationId xmlns:a16="http://schemas.microsoft.com/office/drawing/2014/main" id="{39B65006-3343-4ED8-963A-1F20D63F600A}"/>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CA47497-DE7F-4A0C-B3A9-69A5119007D5}"/>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5101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9D53-0C26-4EE5-93A3-DD9FDEA7C401}"/>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B79642B1-58CB-447E-887B-8B885F52A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6CEBDC-E85F-40BC-B7C7-46C9933AEA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65247A81-1C35-47DD-A6C4-358FB3A544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06C250-F390-4C0F-B309-43864B70C8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AEDE26D2-D5D1-493A-83D3-4ABA53F11A72}"/>
              </a:ext>
            </a:extLst>
          </p:cNvPr>
          <p:cNvSpPr>
            <a:spLocks noGrp="1"/>
          </p:cNvSpPr>
          <p:nvPr>
            <p:ph type="dt" sz="half" idx="10"/>
          </p:nvPr>
        </p:nvSpPr>
        <p:spPr/>
        <p:txBody>
          <a:bodyPr/>
          <a:lstStyle/>
          <a:p>
            <a:endParaRPr lang="en-ZA"/>
          </a:p>
        </p:txBody>
      </p:sp>
      <p:sp>
        <p:nvSpPr>
          <p:cNvPr id="8" name="Footer Placeholder 7">
            <a:extLst>
              <a:ext uri="{FF2B5EF4-FFF2-40B4-BE49-F238E27FC236}">
                <a16:creationId xmlns:a16="http://schemas.microsoft.com/office/drawing/2014/main" id="{03A4836C-0FB2-4303-8C5A-3D288F1FBBCD}"/>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C84135EC-C952-489F-886E-1F20516A0719}"/>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54561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0B10-2457-4F66-85BA-08029C402488}"/>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FDB06C42-A85D-469D-8AFD-2D5578BCF8B0}"/>
              </a:ext>
            </a:extLst>
          </p:cNvPr>
          <p:cNvSpPr>
            <a:spLocks noGrp="1"/>
          </p:cNvSpPr>
          <p:nvPr>
            <p:ph type="dt" sz="half" idx="10"/>
          </p:nvPr>
        </p:nvSpPr>
        <p:spPr/>
        <p:txBody>
          <a:bodyPr/>
          <a:lstStyle/>
          <a:p>
            <a:endParaRPr lang="en-ZA"/>
          </a:p>
        </p:txBody>
      </p:sp>
      <p:sp>
        <p:nvSpPr>
          <p:cNvPr id="4" name="Footer Placeholder 3">
            <a:extLst>
              <a:ext uri="{FF2B5EF4-FFF2-40B4-BE49-F238E27FC236}">
                <a16:creationId xmlns:a16="http://schemas.microsoft.com/office/drawing/2014/main" id="{6D03A073-B15D-4C00-8181-3C34D07CC067}"/>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B35103DB-BCE1-466D-9CA7-49980CDB45F7}"/>
              </a:ext>
            </a:extLst>
          </p:cNvPr>
          <p:cNvSpPr>
            <a:spLocks noGrp="1"/>
          </p:cNvSpPr>
          <p:nvPr>
            <p:ph type="sldNum" sz="quarter" idx="12"/>
          </p:nvPr>
        </p:nvSpPr>
        <p:spPr/>
        <p:txBody>
          <a:bodyPr/>
          <a:lstStyle/>
          <a:p>
            <a:fld id="{DC32E1F1-1AE0-4D45-BB67-FD106D8CEBA7}" type="slidenum">
              <a:rPr lang="en-ZA" smtClean="0"/>
              <a:t>‹#›</a:t>
            </a:fld>
            <a:endParaRPr lang="en-ZA"/>
          </a:p>
        </p:txBody>
      </p:sp>
    </p:spTree>
    <p:extLst>
      <p:ext uri="{BB962C8B-B14F-4D97-AF65-F5344CB8AC3E}">
        <p14:creationId xmlns:p14="http://schemas.microsoft.com/office/powerpoint/2010/main" val="4648350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980991-A056-4B42-ACB8-16EE036A8E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8E0CD031-17B5-475A-8CAE-50F39A30E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BB774EF0-F40B-4C32-AD4D-D502D374DE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ZA"/>
          </a:p>
        </p:txBody>
      </p:sp>
      <p:sp>
        <p:nvSpPr>
          <p:cNvPr id="5" name="Footer Placeholder 4">
            <a:extLst>
              <a:ext uri="{FF2B5EF4-FFF2-40B4-BE49-F238E27FC236}">
                <a16:creationId xmlns:a16="http://schemas.microsoft.com/office/drawing/2014/main" id="{11DED3D1-E4D6-4A9B-B5A2-2FDB49CEE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F3F80D0-594F-4228-AD6E-D59A71084B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2E1F1-1AE0-4D45-BB67-FD106D8CEBA7}" type="slidenum">
              <a:rPr lang="en-ZA" smtClean="0"/>
              <a:t>‹#›</a:t>
            </a:fld>
            <a:endParaRPr lang="en-ZA"/>
          </a:p>
        </p:txBody>
      </p:sp>
    </p:spTree>
    <p:extLst>
      <p:ext uri="{BB962C8B-B14F-4D97-AF65-F5344CB8AC3E}">
        <p14:creationId xmlns:p14="http://schemas.microsoft.com/office/powerpoint/2010/main" val="968176065"/>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359765" y="1399710"/>
            <a:ext cx="11677338" cy="2571749"/>
          </a:xfrm>
        </p:spPr>
        <p:txBody>
          <a:bodyPr anchor="ctr">
            <a:normAutofit fontScale="90000"/>
          </a:bodyPr>
          <a:lstStyle/>
          <a:p>
            <a:pPr>
              <a:lnSpc>
                <a:spcPct val="150000"/>
              </a:lnSpc>
            </a:pPr>
            <a:r>
              <a:rPr lang="en-US" sz="4400" b="1" dirty="0">
                <a:solidFill>
                  <a:schemeClr val="bg1"/>
                </a:solidFill>
                <a:latin typeface="Arial" panose="020B0604020202020204" pitchFamily="34" charset="0"/>
                <a:cs typeface="Arial" panose="020B0604020202020204" pitchFamily="34" charset="0"/>
              </a:rPr>
              <a:t>Department of Roads and Transport</a:t>
            </a:r>
            <a:br>
              <a:rPr lang="en-US" sz="4000" b="1" dirty="0">
                <a:solidFill>
                  <a:schemeClr val="bg1"/>
                </a:solidFill>
                <a:latin typeface="Arial" panose="020B0604020202020204" pitchFamily="34" charset="0"/>
                <a:cs typeface="Arial" panose="020B0604020202020204" pitchFamily="34" charset="0"/>
              </a:rPr>
            </a:br>
            <a:br>
              <a:rPr lang="en-US" sz="4000" b="1" dirty="0">
                <a:solidFill>
                  <a:schemeClr val="bg1"/>
                </a:solidFill>
                <a:latin typeface="Arial" panose="020B0604020202020204" pitchFamily="34" charset="0"/>
                <a:cs typeface="Arial" panose="020B0604020202020204" pitchFamily="34" charset="0"/>
              </a:rPr>
            </a:br>
            <a:r>
              <a:rPr lang="en-US" sz="3300" b="1" dirty="0">
                <a:solidFill>
                  <a:schemeClr val="bg1"/>
                </a:solidFill>
                <a:latin typeface="Arial" panose="020B0604020202020204" pitchFamily="34" charset="0"/>
                <a:cs typeface="Arial" panose="020B0604020202020204" pitchFamily="34" charset="0"/>
              </a:rPr>
              <a:t>Presentation to the Roads and Transport Portfolio Committee </a:t>
            </a:r>
            <a:br>
              <a:rPr lang="en-US" sz="3300" b="1" dirty="0">
                <a:solidFill>
                  <a:schemeClr val="bg1"/>
                </a:solidFill>
                <a:latin typeface="Arial" panose="020B0604020202020204" pitchFamily="34" charset="0"/>
                <a:cs typeface="Arial" panose="020B0604020202020204" pitchFamily="34" charset="0"/>
              </a:rPr>
            </a:br>
            <a:r>
              <a:rPr lang="en-US" sz="3300" b="1" dirty="0">
                <a:solidFill>
                  <a:schemeClr val="bg1"/>
                </a:solidFill>
                <a:latin typeface="Arial" panose="020B0604020202020204" pitchFamily="34" charset="0"/>
                <a:cs typeface="Arial" panose="020B0604020202020204" pitchFamily="34" charset="0"/>
              </a:rPr>
              <a:t>on </a:t>
            </a:r>
            <a:br>
              <a:rPr lang="en-US" sz="3600" b="1" dirty="0">
                <a:solidFill>
                  <a:schemeClr val="bg1"/>
                </a:solidFill>
                <a:latin typeface="Arial" panose="020B0604020202020204" pitchFamily="34" charset="0"/>
                <a:cs typeface="Arial" panose="020B0604020202020204" pitchFamily="34" charset="0"/>
              </a:rPr>
            </a:br>
            <a:r>
              <a:rPr lang="en-US" sz="3300" dirty="0">
                <a:latin typeface="Arial" panose="020B0604020202020204" pitchFamily="34" charset="0"/>
                <a:cs typeface="Arial" panose="020B0604020202020204" pitchFamily="34" charset="0"/>
              </a:rPr>
              <a:t>Transport Infrastructure House – Delayed Infrastructure Projects </a:t>
            </a:r>
            <a:br>
              <a:rPr lang="en-US" sz="3600" b="1" dirty="0">
                <a:solidFill>
                  <a:schemeClr val="bg1"/>
                </a:solidFill>
                <a:latin typeface="Arial" panose="020B0604020202020204" pitchFamily="34" charset="0"/>
                <a:cs typeface="Arial" panose="020B0604020202020204" pitchFamily="34" charset="0"/>
              </a:rPr>
            </a:br>
            <a:r>
              <a:rPr lang="en-US" sz="3600" b="1" dirty="0">
                <a:solidFill>
                  <a:schemeClr val="bg1"/>
                </a:solidFill>
                <a:latin typeface="Arial" panose="020B0604020202020204" pitchFamily="34" charset="0"/>
                <a:cs typeface="Arial" panose="020B0604020202020204" pitchFamily="34" charset="0"/>
              </a:rPr>
              <a:t> </a:t>
            </a:r>
          </a:p>
        </p:txBody>
      </p:sp>
      <p:sp>
        <p:nvSpPr>
          <p:cNvPr id="3" name="Subtitle 2">
            <a:extLst>
              <a:ext uri="{FF2B5EF4-FFF2-40B4-BE49-F238E27FC236}">
                <a16:creationId xmlns:a16="http://schemas.microsoft.com/office/drawing/2014/main" id="{D0C774AC-01B6-654B-896A-6F5992115CC0}"/>
              </a:ext>
            </a:extLst>
          </p:cNvPr>
          <p:cNvSpPr>
            <a:spLocks noGrp="1"/>
          </p:cNvSpPr>
          <p:nvPr>
            <p:ph type="subTitle" idx="1"/>
          </p:nvPr>
        </p:nvSpPr>
        <p:spPr>
          <a:xfrm>
            <a:off x="884422" y="3971459"/>
            <a:ext cx="10148341" cy="1828800"/>
          </a:xfrm>
        </p:spPr>
        <p:txBody>
          <a:bodyPr>
            <a:normAutofit/>
          </a:bodyPr>
          <a:lstStyle/>
          <a:p>
            <a:pPr lvl="0" defTabSz="457200">
              <a:lnSpc>
                <a:spcPct val="100000"/>
              </a:lnSpc>
              <a:spcBef>
                <a:spcPct val="20000"/>
              </a:spcBef>
              <a:defRPr/>
            </a:pPr>
            <a:endParaRPr lang="en-ZA" sz="3600" b="1" dirty="0">
              <a:solidFill>
                <a:prstClr val="white"/>
              </a:solidFill>
              <a:latin typeface="Arial" panose="020B0604020202020204" pitchFamily="34" charset="0"/>
              <a:ea typeface="+mj-ea"/>
              <a:cs typeface="Arial" panose="020B0604020202020204" pitchFamily="34" charset="0"/>
            </a:endParaRPr>
          </a:p>
          <a:p>
            <a:pPr lvl="0" defTabSz="457200">
              <a:lnSpc>
                <a:spcPct val="100000"/>
              </a:lnSpc>
              <a:spcBef>
                <a:spcPct val="20000"/>
              </a:spcBef>
              <a:defRPr/>
            </a:pPr>
            <a:endParaRPr lang="en-US" sz="900" b="1" dirty="0">
              <a:solidFill>
                <a:prstClr val="white"/>
              </a:solidFill>
              <a:latin typeface="Arial" panose="020B0604020202020204" pitchFamily="34" charset="0"/>
              <a:cs typeface="Arial" panose="020B0604020202020204" pitchFamily="34" charset="0"/>
            </a:endParaRPr>
          </a:p>
          <a:p>
            <a:pPr lvl="0" defTabSz="457200">
              <a:lnSpc>
                <a:spcPct val="100000"/>
              </a:lnSpc>
              <a:spcBef>
                <a:spcPct val="20000"/>
              </a:spcBef>
              <a:defRPr/>
            </a:pPr>
            <a:r>
              <a:rPr lang="en-US" sz="3200" b="1" dirty="0">
                <a:solidFill>
                  <a:prstClr val="white"/>
                </a:solidFill>
                <a:latin typeface="Arial" panose="020B0604020202020204" pitchFamily="34" charset="0"/>
                <a:cs typeface="Arial" panose="020B0604020202020204" pitchFamily="34" charset="0"/>
              </a:rPr>
              <a:t>10 March 2022</a:t>
            </a:r>
            <a:endParaRPr kumimoji="0" lang="en-US"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algn="l"/>
            <a:endParaRPr lang="en-US"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1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542641"/>
            <a:ext cx="10072986" cy="470776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Vereeniging Intermodal Facility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GMA and GDRT have commenced addressing the issues raised by GPT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two key consents now required to proceed are the Treasury approval of our proposal to split the BC into the temporary and permanent ranks, and certainty by the NT on the Procurement Regulations.</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Stakeholder meetings to share the latest concept designs delayed until confirmation of budget allocation by GPT.</a:t>
            </a:r>
          </a:p>
          <a:p>
            <a:pPr algn="just">
              <a:lnSpc>
                <a:spcPct val="150000"/>
              </a:lnSpc>
              <a:spcBef>
                <a:spcPts val="600"/>
              </a:spcBef>
              <a:spcAft>
                <a:spcPts val="600"/>
              </a:spcAft>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11690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542641"/>
            <a:ext cx="10072986" cy="470776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Vereeniging Intermodal Facility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Separate stakeholder meetings were held with Vereeniging Business Chamber and the MMC with top officials in Sedibeng on 23 Feb 2022</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Meeting with all stakeholders to be held last week of March to keep all stakeholders informed of developments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It is envisaged that it will take another 12 months before construction work can commence on the permanent facility</a:t>
            </a:r>
          </a:p>
          <a:p>
            <a:pPr algn="just">
              <a:lnSpc>
                <a:spcPct val="150000"/>
              </a:lnSpc>
              <a:spcBef>
                <a:spcPts val="600"/>
              </a:spcBef>
              <a:spcAft>
                <a:spcPts val="600"/>
              </a:spcAft>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9127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5061707"/>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Sebokeng TOLAB and DLTC progress report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In 2012 the Department (GDRT) engaged with the Department of Infrastructure Development (DID) to assist with the implementation of the Refurbishment of existing and Establishment of new DLTC’s.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Pro Plan Engineers were appointed as the Professional Service Provider (PSP) for the design and supervision of the Sebokeng DLTC. Planning for the DLTC commenced in 2013/14 financial  year</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contractor(Makholi Projects) was appointed in September 2015 and construction of the DLTC and MVRA buildings commenced in October 2015</a:t>
            </a: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33715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5021311"/>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Sebokeng TOLAB and DLTC progress report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During construction (excavations) of the project, it was found that the contaminated soil conditions were deeper than the recommended excavation depth, this necessitated  additional  excavations, funding and material.</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 meeting was held with the MEC on the 7th April 2016 (MEC Dr. </a:t>
            </a:r>
            <a:r>
              <a:rPr lang="en-US" sz="2200" dirty="0" err="1">
                <a:latin typeface="Arial" panose="020B0604020202020204" pitchFamily="34" charset="0"/>
                <a:ea typeface="Times New Roman" panose="02020603050405020304" pitchFamily="18" charset="0"/>
                <a:cs typeface="Arial" panose="020B0604020202020204" pitchFamily="34" charset="0"/>
              </a:rPr>
              <a:t>Vadi</a:t>
            </a:r>
            <a:r>
              <a:rPr lang="en-US" sz="2200" dirty="0">
                <a:latin typeface="Arial" panose="020B0604020202020204" pitchFamily="34" charset="0"/>
                <a:ea typeface="Times New Roman" panose="02020603050405020304" pitchFamily="18" charset="0"/>
                <a:cs typeface="Arial" panose="020B0604020202020204" pitchFamily="34" charset="0"/>
              </a:rPr>
              <a:t>), resulting in the MEC requesting the DRT, GDID and Gauteng Treasury officials to find alternative ways to reduce the amount required to build the three buildings (MVRA, DLTC &amp; TOLAB). </a:t>
            </a:r>
          </a:p>
          <a:p>
            <a:pPr marL="0" indent="0" algn="just">
              <a:lnSpc>
                <a:spcPct val="150000"/>
              </a:lnSpc>
              <a:spcBef>
                <a:spcPts val="600"/>
              </a:spcBef>
              <a:spcAft>
                <a:spcPts val="600"/>
              </a:spcAft>
              <a:buNone/>
              <a:tabLst>
                <a:tab pos="450215" algn="l"/>
              </a:tabLst>
            </a:pP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40940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581192"/>
            <a:ext cx="10598046" cy="497514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Sebokeng TOLAB and DLTC progress report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engaged with Provincial Treasury to assist with a cost review exercise where a report was developed and approved. The report had the following recommendations. </a:t>
            </a:r>
          </a:p>
          <a:p>
            <a:pPr marL="0" indent="0" algn="just">
              <a:lnSpc>
                <a:spcPct val="150000"/>
              </a:lnSpc>
              <a:spcBef>
                <a:spcPts val="600"/>
              </a:spcBef>
              <a:spcAft>
                <a:spcPts val="600"/>
              </a:spcAft>
              <a:buNone/>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     - The functions of the new Sebokeng MVRA be incorporated into the new </a:t>
            </a:r>
          </a:p>
          <a:p>
            <a:pPr marL="0" indent="0" algn="just">
              <a:lnSpc>
                <a:spcPct val="100000"/>
              </a:lnSpc>
              <a:spcBef>
                <a:spcPts val="600"/>
              </a:spcBef>
              <a:spcAft>
                <a:spcPts val="600"/>
              </a:spcAft>
              <a:buNone/>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        Sebokeng DLTC building. (Implemented)</a:t>
            </a:r>
          </a:p>
          <a:p>
            <a:pPr marL="0" indent="0" algn="just">
              <a:lnSpc>
                <a:spcPct val="100000"/>
              </a:lnSpc>
              <a:spcBef>
                <a:spcPts val="600"/>
              </a:spcBef>
              <a:spcAft>
                <a:spcPts val="600"/>
              </a:spcAft>
              <a:buNone/>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     - The new Sebokeng TOLAB to use the building originally designed for the new </a:t>
            </a:r>
          </a:p>
          <a:p>
            <a:pPr marL="0" indent="0" algn="just">
              <a:lnSpc>
                <a:spcPct val="100000"/>
              </a:lnSpc>
              <a:spcBef>
                <a:spcPts val="600"/>
              </a:spcBef>
              <a:spcAft>
                <a:spcPts val="600"/>
              </a:spcAft>
              <a:buNone/>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        MVRA. (Not Implemented) </a:t>
            </a:r>
          </a:p>
          <a:p>
            <a:pPr marL="0" indent="0" algn="just">
              <a:lnSpc>
                <a:spcPct val="150000"/>
              </a:lnSpc>
              <a:spcBef>
                <a:spcPts val="600"/>
              </a:spcBef>
              <a:spcAft>
                <a:spcPts val="600"/>
              </a:spcAft>
              <a:buNone/>
              <a:tabLst>
                <a:tab pos="450215" algn="l"/>
              </a:tabLst>
            </a:pPr>
            <a:r>
              <a:rPr lang="en-US" sz="2000" dirty="0">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3336985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4907818"/>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Sebokeng TOLAB and DLTC progress report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Subsequent to the approval of the report, a follow up meeting was held between Provincial Treasury, GDRT&amp; GDID on the 5th April 2017 to follow up on the implementation of the report.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Two letters dated 23/06/2017 and 04/12/2017 were written and sent to GDID: HOD by GDRT: HOD requesting the Department of Infrastructure Development to implement the project as per the recommendations report. (which is to construct two buildings instead of one, the other building will the be occupied by the TOLAB unit).</a:t>
            </a:r>
          </a:p>
        </p:txBody>
      </p:sp>
    </p:spTree>
    <p:extLst>
      <p:ext uri="{BB962C8B-B14F-4D97-AF65-F5344CB8AC3E}">
        <p14:creationId xmlns:p14="http://schemas.microsoft.com/office/powerpoint/2010/main" val="3525950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404604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Sebokeng TOLAB and DLTC progress report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Subsequent to the second letter an instruction from GDID: HOD dated 22/01/2018 was issued to the consultants (Pro Plan) to commence with the implementation of TOLAB building.</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contractor was issued with a negative certificate amounting to R26 535 000 by the PSP for over payment on G material submitted by Contractor.</a:t>
            </a:r>
          </a:p>
          <a:p>
            <a:pPr algn="just">
              <a:lnSpc>
                <a:spcPct val="150000"/>
              </a:lnSpc>
              <a:spcBef>
                <a:spcPts val="600"/>
              </a:spcBef>
              <a:spcAft>
                <a:spcPts val="600"/>
              </a:spcAft>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881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470776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Sebokeng TOLAB and DLTC progress report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contractor lodged a formal dispute against the department (GDID) for the negative certificate issued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During the dispute resolution process, the contractor abandoned site and thus led to the site being vandalised.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GDID has subsequently </a:t>
            </a:r>
            <a:r>
              <a:rPr lang="en-US" sz="2200" dirty="0" err="1">
                <a:latin typeface="Arial" panose="020B0604020202020204" pitchFamily="34" charset="0"/>
                <a:ea typeface="Times New Roman" panose="02020603050405020304" pitchFamily="18" charset="0"/>
                <a:cs typeface="Arial" panose="020B0604020202020204" pitchFamily="34" charset="0"/>
              </a:rPr>
              <a:t>organised</a:t>
            </a:r>
            <a:r>
              <a:rPr lang="en-US" sz="2200" dirty="0">
                <a:latin typeface="Arial" panose="020B0604020202020204" pitchFamily="34" charset="0"/>
                <a:ea typeface="Times New Roman" panose="02020603050405020304" pitchFamily="18" charset="0"/>
                <a:cs typeface="Arial" panose="020B0604020202020204" pitchFamily="34" charset="0"/>
              </a:rPr>
              <a:t> 24hr security to be on site to mitigate further vandalism on site.</a:t>
            </a:r>
          </a:p>
          <a:p>
            <a:pPr algn="just">
              <a:lnSpc>
                <a:spcPct val="150000"/>
              </a:lnSpc>
              <a:spcBef>
                <a:spcPts val="600"/>
              </a:spcBef>
              <a:spcAft>
                <a:spcPts val="600"/>
              </a:spcAft>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11642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1199111"/>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FINANCIAL IMPLICATIONS</a:t>
            </a:r>
          </a:p>
          <a:p>
            <a:pPr marL="0" indent="0" algn="just">
              <a:lnSpc>
                <a:spcPct val="150000"/>
              </a:lnSpc>
              <a:spcBef>
                <a:spcPts val="600"/>
              </a:spcBef>
              <a:spcAft>
                <a:spcPts val="600"/>
              </a:spcAft>
              <a:buNone/>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pic>
        <p:nvPicPr>
          <p:cNvPr id="3" name="Picture 2">
            <a:extLst>
              <a:ext uri="{FF2B5EF4-FFF2-40B4-BE49-F238E27FC236}">
                <a16:creationId xmlns:a16="http://schemas.microsoft.com/office/drawing/2014/main" id="{A8DB81CA-B233-4945-BFF9-8DFA5296C060}"/>
              </a:ext>
            </a:extLst>
          </p:cNvPr>
          <p:cNvPicPr>
            <a:picLocks noChangeAspect="1"/>
          </p:cNvPicPr>
          <p:nvPr/>
        </p:nvPicPr>
        <p:blipFill>
          <a:blip r:embed="rId2"/>
          <a:stretch>
            <a:fillRect/>
          </a:stretch>
        </p:blipFill>
        <p:spPr>
          <a:xfrm>
            <a:off x="1229194" y="2142632"/>
            <a:ext cx="10478124" cy="2572735"/>
          </a:xfrm>
          <a:prstGeom prst="rect">
            <a:avLst/>
          </a:prstGeom>
        </p:spPr>
      </p:pic>
      <p:pic>
        <p:nvPicPr>
          <p:cNvPr id="4" name="Picture 3">
            <a:extLst>
              <a:ext uri="{FF2B5EF4-FFF2-40B4-BE49-F238E27FC236}">
                <a16:creationId xmlns:a16="http://schemas.microsoft.com/office/drawing/2014/main" id="{7AF6106F-8B5A-4426-9563-61D59ECD0EE0}"/>
              </a:ext>
            </a:extLst>
          </p:cNvPr>
          <p:cNvPicPr>
            <a:picLocks noChangeAspect="1"/>
          </p:cNvPicPr>
          <p:nvPr/>
        </p:nvPicPr>
        <p:blipFill>
          <a:blip r:embed="rId3"/>
          <a:stretch>
            <a:fillRect/>
          </a:stretch>
        </p:blipFill>
        <p:spPr>
          <a:xfrm>
            <a:off x="1229194" y="4726373"/>
            <a:ext cx="10478124" cy="1779358"/>
          </a:xfrm>
          <a:prstGeom prst="rect">
            <a:avLst/>
          </a:prstGeom>
        </p:spPr>
      </p:pic>
    </p:spTree>
    <p:extLst>
      <p:ext uri="{BB962C8B-B14F-4D97-AF65-F5344CB8AC3E}">
        <p14:creationId xmlns:p14="http://schemas.microsoft.com/office/powerpoint/2010/main" val="3284370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4707764"/>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WAY FORWARD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 letter dated 23  March 2021 was send to GDID: HOD to recall the Sebokeng and Mabopane DLTC projects due to poor performance,</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Project were formally transferred to GDRT on the 25/08/2021,</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 decision was taken to make use of the services of HATCH for the development of the condition assessment report, and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Appointment of the PSP’s from the GDRT panel of consultants for the review of drawings, finalisation of the tender document and construction supervision.</a:t>
            </a:r>
          </a:p>
        </p:txBody>
      </p:sp>
    </p:spTree>
    <p:extLst>
      <p:ext uri="{BB962C8B-B14F-4D97-AF65-F5344CB8AC3E}">
        <p14:creationId xmlns:p14="http://schemas.microsoft.com/office/powerpoint/2010/main" val="898382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endParaRPr lang="en-ZA" sz="2400" dirty="0"/>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059543" y="1871003"/>
            <a:ext cx="10551886" cy="4534561"/>
          </a:xfrm>
        </p:spPr>
        <p:txBody>
          <a:bodyPr>
            <a:normAutofit/>
          </a:bodyPr>
          <a:lstStyle/>
          <a:p>
            <a:pPr marL="457200" lvl="1" indent="0">
              <a:lnSpc>
                <a:spcPct val="130000"/>
              </a:lnSpc>
              <a:buNone/>
            </a:pPr>
            <a:r>
              <a:rPr lang="en-US" dirty="0">
                <a:latin typeface="Arial" panose="020B0604020202020204" pitchFamily="34" charset="0"/>
                <a:cs typeface="Arial" panose="020B0604020202020204" pitchFamily="34" charset="0"/>
              </a:rPr>
              <a:t> </a:t>
            </a:r>
          </a:p>
          <a:p>
            <a:pPr lvl="1">
              <a:lnSpc>
                <a:spcPct val="130000"/>
              </a:lnSpc>
            </a:pPr>
            <a:endParaRPr lang="en-ZA"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id="{20F8F92F-D132-4479-B60A-8EB2FC3F2A1E}"/>
              </a:ext>
            </a:extLst>
          </p:cNvPr>
          <p:cNvGrpSpPr>
            <a:grpSpLocks noChangeAspect="1"/>
          </p:cNvGrpSpPr>
          <p:nvPr/>
        </p:nvGrpSpPr>
        <p:grpSpPr bwMode="auto">
          <a:xfrm>
            <a:off x="1351016" y="1084628"/>
            <a:ext cx="10716065" cy="5672138"/>
            <a:chOff x="0" y="-8"/>
            <a:chExt cx="7680" cy="4764"/>
          </a:xfrm>
        </p:grpSpPr>
        <p:sp>
          <p:nvSpPr>
            <p:cNvPr id="5" name="AutoShape 3">
              <a:extLst>
                <a:ext uri="{FF2B5EF4-FFF2-40B4-BE49-F238E27FC236}">
                  <a16:creationId xmlns:a16="http://schemas.microsoft.com/office/drawing/2014/main" id="{6B9A4CA0-4086-445A-AA97-31CFD64AFE6C}"/>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ZA" sz="1350" b="0" i="0" u="none" strike="noStrike" kern="0" cap="none" spc="0" normalizeH="0" baseline="0" noProof="0">
                <a:ln>
                  <a:noFill/>
                </a:ln>
                <a:solidFill>
                  <a:prstClr val="black"/>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7AAC945E-3274-4C08-B5DA-0804778B8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
              <a:ext cx="7692" cy="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91748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3538213"/>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WAY FORWARD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condition assessment report was completed which will be followed by the appointment of Professional Service Providers (PSP).</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However, the appointment of PSP’s can only be concluded as soon as SCM has finalised the framework for procurement of PSP through a panel.</a:t>
            </a:r>
          </a:p>
          <a:p>
            <a:pPr marL="0" indent="0" algn="just">
              <a:lnSpc>
                <a:spcPct val="150000"/>
              </a:lnSpc>
              <a:spcBef>
                <a:spcPts val="600"/>
              </a:spcBef>
              <a:spcAft>
                <a:spcPts val="600"/>
              </a:spcAft>
              <a:buNone/>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8984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4159537"/>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Financial Impact of the delays: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Delays result in cost escalations for the affected projects.</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Delays also result in under-expenditure of infrastructure budget of the Department.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Department has mitigated the financial impact of the delays by adjusting the budget downward to avoid gross underspending on the projects.</a:t>
            </a:r>
          </a:p>
          <a:p>
            <a:pPr marL="0" indent="0" algn="just">
              <a:lnSpc>
                <a:spcPct val="150000"/>
              </a:lnSpc>
              <a:spcBef>
                <a:spcPts val="600"/>
              </a:spcBef>
              <a:spcAft>
                <a:spcPts val="600"/>
              </a:spcAft>
              <a:buNone/>
              <a:tabLst>
                <a:tab pos="450215" algn="l"/>
              </a:tabLst>
            </a:pP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00518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109272" y="1600065"/>
            <a:ext cx="10598046" cy="455387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Non-Financial Impact of the delays: </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projects might not be completed on time thus affecting the attainment of planned targets.</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Consideration of </a:t>
            </a:r>
            <a:r>
              <a:rPr lang="en-US" sz="2200" dirty="0" err="1">
                <a:latin typeface="Arial" panose="020B0604020202020204" pitchFamily="34" charset="0"/>
                <a:ea typeface="Times New Roman" panose="02020603050405020304" pitchFamily="18" charset="0"/>
                <a:cs typeface="Arial" panose="020B0604020202020204" pitchFamily="34" charset="0"/>
              </a:rPr>
              <a:t>EoT</a:t>
            </a:r>
            <a:r>
              <a:rPr lang="en-US" sz="2200" dirty="0">
                <a:latin typeface="Arial" panose="020B0604020202020204" pitchFamily="34" charset="0"/>
                <a:ea typeface="Times New Roman" panose="02020603050405020304" pitchFamily="18" charset="0"/>
                <a:cs typeface="Arial" panose="020B0604020202020204" pitchFamily="34" charset="0"/>
              </a:rPr>
              <a:t> and review of the programme of works are some of the measures to prevent late completion of projects.</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introduction of  the recently unveiled Project Management Dashboard and the establishment of the Compliance Office will mitigate against poor performance of infrastructure projects.</a:t>
            </a: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2705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174873" y="1087395"/>
            <a:ext cx="10585326" cy="474119"/>
          </a:xfrm>
        </p:spPr>
        <p:txBody>
          <a:bodyPr>
            <a:normAutofit fontScale="90000"/>
          </a:bodyPr>
          <a:lstStyle/>
          <a:p>
            <a:pPr algn="ctr"/>
            <a:r>
              <a:rPr lang="en-ZA" sz="4400" dirty="0">
                <a:latin typeface="Arial" panose="020B0604020202020204" pitchFamily="34" charset="0"/>
                <a:cs typeface="Arial" panose="020B0604020202020204" pitchFamily="34" charset="0"/>
              </a:rPr>
              <a:t>CLOSURE</a:t>
            </a:r>
          </a:p>
        </p:txBody>
      </p:sp>
      <p:sp>
        <p:nvSpPr>
          <p:cNvPr id="3" name="Content Placeholder 2">
            <a:extLst>
              <a:ext uri="{FF2B5EF4-FFF2-40B4-BE49-F238E27FC236}">
                <a16:creationId xmlns:a16="http://schemas.microsoft.com/office/drawing/2014/main" id="{6F5EE479-AF4B-43E8-A174-D57D640D5CF1}"/>
              </a:ext>
            </a:extLst>
          </p:cNvPr>
          <p:cNvSpPr>
            <a:spLocks noGrp="1"/>
          </p:cNvSpPr>
          <p:nvPr>
            <p:ph idx="1"/>
          </p:nvPr>
        </p:nvSpPr>
        <p:spPr>
          <a:xfrm>
            <a:off x="1334529" y="1768839"/>
            <a:ext cx="10585327" cy="4636725"/>
          </a:xfrm>
        </p:spPr>
        <p:txBody>
          <a:bodyPr>
            <a:normAutofit/>
          </a:bodyPr>
          <a:lstStyle/>
          <a:p>
            <a:pPr marL="0" indent="0">
              <a:buNone/>
            </a:pPr>
            <a:endParaRPr lang="en-US" sz="3600" b="0" dirty="0">
              <a:latin typeface="Baskerville Old Face" panose="02020602080505020303" pitchFamily="18" charset="0"/>
              <a:cs typeface="Calibri" panose="020F0502020204030204" pitchFamily="34" charset="0"/>
            </a:endParaRPr>
          </a:p>
          <a:p>
            <a:pPr marL="0" indent="0" algn="ctr">
              <a:buNone/>
            </a:pPr>
            <a:r>
              <a:rPr lang="en-US" sz="3600" b="1" dirty="0">
                <a:latin typeface="Arial" panose="020B0604020202020204" pitchFamily="34" charset="0"/>
                <a:cs typeface="Arial" panose="020B0604020202020204" pitchFamily="34" charset="0"/>
              </a:rPr>
              <a:t>END OF PRESENTATION </a:t>
            </a:r>
          </a:p>
          <a:p>
            <a:pPr marL="0" indent="0" algn="ctr">
              <a:buNone/>
            </a:pPr>
            <a:endParaRPr lang="en-US" sz="3600" b="1" dirty="0">
              <a:latin typeface="Arial" panose="020B0604020202020204" pitchFamily="34" charset="0"/>
              <a:cs typeface="Arial" panose="020B0604020202020204" pitchFamily="34" charset="0"/>
            </a:endParaRPr>
          </a:p>
          <a:p>
            <a:pPr marL="0" indent="0" algn="ctr">
              <a:buNone/>
            </a:pPr>
            <a:r>
              <a:rPr lang="en-US" sz="3600" b="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441170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600065"/>
            <a:ext cx="10072986" cy="4861652"/>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solidFill>
                  <a:srgbClr val="FF0000"/>
                </a:solidFill>
                <a:latin typeface="Arial" panose="020B0604020202020204" pitchFamily="34" charset="0"/>
                <a:ea typeface="Times New Roman" panose="02020603050405020304" pitchFamily="18" charset="0"/>
                <a:cs typeface="Arial" panose="020B0604020202020204" pitchFamily="34" charset="0"/>
              </a:rPr>
              <a:t>Detailed reports on Delayed infrastructure projects focusing on the work done, as well as financial and non-financial impact of the delays, in resuming the following projects: </a:t>
            </a:r>
          </a:p>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K46 William Nicol</a:t>
            </a:r>
            <a:r>
              <a:rPr lang="en-GB" sz="2200" b="1" dirty="0">
                <a:latin typeface="Arial" panose="020B0604020202020204" pitchFamily="34" charset="0"/>
                <a:ea typeface="Times New Roman" panose="02020603050405020304" pitchFamily="18" charset="0"/>
                <a:cs typeface="Arial" panose="020B0604020202020204" pitchFamily="34" charset="0"/>
              </a:rPr>
              <a:t> progress report</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  awarded to Slim B and D Construction Pty (Ltd)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 Contract amount is R 469 414 877.50 incl. VAT</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Award date was 2 June 2021 and project commencement in February 2022.</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Completion date is 3 December 2022 with contract duration is 16 months.</a:t>
            </a:r>
          </a:p>
        </p:txBody>
      </p:sp>
    </p:spTree>
    <p:extLst>
      <p:ext uri="{BB962C8B-B14F-4D97-AF65-F5344CB8AC3E}">
        <p14:creationId xmlns:p14="http://schemas.microsoft.com/office/powerpoint/2010/main" val="498454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600065"/>
            <a:ext cx="10072986" cy="5015540"/>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K46 William Nicol</a:t>
            </a:r>
            <a:r>
              <a:rPr lang="en-GB" sz="2200" b="1" dirty="0">
                <a:latin typeface="Arial" panose="020B0604020202020204" pitchFamily="34" charset="0"/>
                <a:ea typeface="Times New Roman" panose="02020603050405020304" pitchFamily="18" charset="0"/>
                <a:cs typeface="Arial" panose="020B0604020202020204" pitchFamily="34" charset="0"/>
              </a:rPr>
              <a:t>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Contractor completed 70% of site establishment and re-establishment of missing survey benchmarks with physical progress at 37% of time lapsed.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All Community Liaison Officers  have been appointed.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70 local labourers have been appointed and started work on 01/03/2022.</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Stakeholder consultation completed.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Contracting of  SMMEs is ongoing.</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Construction of the materials lab commenced.</a:t>
            </a:r>
          </a:p>
        </p:txBody>
      </p:sp>
    </p:spTree>
    <p:extLst>
      <p:ext uri="{BB962C8B-B14F-4D97-AF65-F5344CB8AC3E}">
        <p14:creationId xmlns:p14="http://schemas.microsoft.com/office/powerpoint/2010/main" val="391074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600065"/>
            <a:ext cx="10072986" cy="4513480"/>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P39/1 Muldersdrift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Jodan Construction was appointed for an amount of R 141 513 202.45 (Incl. VAT) on the 28th of February 2019 for the rehabilitation of provincial road P39/1 between KM39.90 and KM45.35 near Muldersdrift and the improvement of P39/1 and Cedar road intersection.</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Consultant on the project is Element Consulting Engineers (ECE) appointed for an amount of R16 134 280.35 (incl. VAT).</a:t>
            </a:r>
          </a:p>
          <a:p>
            <a:pPr algn="just">
              <a:lnSpc>
                <a:spcPct val="150000"/>
              </a:lnSpc>
              <a:spcBef>
                <a:spcPts val="600"/>
              </a:spcBef>
              <a:spcAft>
                <a:spcPts val="600"/>
              </a:spcAft>
              <a:tabLst>
                <a:tab pos="450215" algn="l"/>
              </a:tabLst>
            </a:pP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9662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561514"/>
            <a:ext cx="10072986" cy="587731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P39/1 Muldersdrift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Progress to date is 90% and time lapsed 194%.</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Approval of two months extension of time for completion of works and payment for work done for the contractor and consultant was granted.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construction duration was 18 months with a completion due date of 29</a:t>
            </a:r>
            <a:r>
              <a:rPr lang="en-US" sz="2200" baseline="30000" dirty="0">
                <a:latin typeface="Arial" panose="020B0604020202020204" pitchFamily="34" charset="0"/>
                <a:ea typeface="Times New Roman" panose="02020603050405020304" pitchFamily="18" charset="0"/>
                <a:cs typeface="Arial" panose="020B0604020202020204" pitchFamily="34" charset="0"/>
              </a:rPr>
              <a:t>th</a:t>
            </a:r>
            <a:r>
              <a:rPr lang="en-US" sz="2200" dirty="0">
                <a:latin typeface="Arial" panose="020B0604020202020204" pitchFamily="34" charset="0"/>
                <a:ea typeface="Times New Roman" panose="02020603050405020304" pitchFamily="18" charset="0"/>
                <a:cs typeface="Arial" panose="020B0604020202020204" pitchFamily="34" charset="0"/>
              </a:rPr>
              <a:t> September 2020.</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An extension of time of 2.3 months was approved with the revised completion date of 11 December 2020, for an amount of R 2,225, 573.09.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Contractor suspended works on the 30 of October 2021 due to non-payments of work done between July 2021 and end of October 2021.</a:t>
            </a:r>
          </a:p>
        </p:txBody>
      </p:sp>
    </p:spTree>
    <p:extLst>
      <p:ext uri="{BB962C8B-B14F-4D97-AF65-F5344CB8AC3E}">
        <p14:creationId xmlns:p14="http://schemas.microsoft.com/office/powerpoint/2010/main" val="3088604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561514"/>
            <a:ext cx="10072986" cy="521559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P39/1 Muldersdrift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An extension of time of 2.3 months was approved with the revised completion date of 11 December 2020, for an amount of R 2,225, 573.09. </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Contractor suspended works on the 30 of October 2021 due to non-payments of work done between July 2021 and end of October 2021.</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Payment of outstanding invoices to the contractor and consultant which led to the abandoning of site is currently in progress</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Contractor will resume works in April 2022 when payment have been effected.</a:t>
            </a:r>
          </a:p>
        </p:txBody>
      </p:sp>
    </p:spTree>
    <p:extLst>
      <p:ext uri="{BB962C8B-B14F-4D97-AF65-F5344CB8AC3E}">
        <p14:creationId xmlns:p14="http://schemas.microsoft.com/office/powerpoint/2010/main" val="151865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542641"/>
            <a:ext cx="10072986" cy="5215595"/>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Vereeniging Intermodal Facility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GPT advised GDRT by letter dated 14th Feb 22 that the Business Case for Vereeniging is not approved and requires further information.</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Approximately 23 Issues/concerns identified by GPT need to be addressed in “Version 2” of the BC’s and re-submitted for approval</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GDRT response with a request for clarification of a number of issues sent to </a:t>
            </a:r>
            <a:r>
              <a:rPr lang="en-US" sz="2200" dirty="0" err="1">
                <a:latin typeface="Arial" panose="020B0604020202020204" pitchFamily="34" charset="0"/>
                <a:ea typeface="Times New Roman" panose="02020603050405020304" pitchFamily="18" charset="0"/>
                <a:cs typeface="Arial" panose="020B0604020202020204" pitchFamily="34" charset="0"/>
              </a:rPr>
              <a:t>HoD</a:t>
            </a:r>
            <a:r>
              <a:rPr lang="en-US" sz="2200" dirty="0">
                <a:latin typeface="Arial" panose="020B0604020202020204" pitchFamily="34" charset="0"/>
                <a:ea typeface="Times New Roman" panose="02020603050405020304" pitchFamily="18" charset="0"/>
                <a:cs typeface="Arial" panose="020B0604020202020204" pitchFamily="34" charset="0"/>
              </a:rPr>
              <a:t> Provincial Treasury.</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To track the matter, HOD DRT required a meeting with Provincial Treasury to address any other concerns. </a:t>
            </a:r>
          </a:p>
        </p:txBody>
      </p:sp>
    </p:spTree>
    <p:extLst>
      <p:ext uri="{BB962C8B-B14F-4D97-AF65-F5344CB8AC3E}">
        <p14:creationId xmlns:p14="http://schemas.microsoft.com/office/powerpoint/2010/main" val="115906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AC198-1DFC-4A04-B8B5-3CDDEFD0CD3E}"/>
              </a:ext>
            </a:extLst>
          </p:cNvPr>
          <p:cNvSpPr>
            <a:spLocks noGrp="1"/>
          </p:cNvSpPr>
          <p:nvPr>
            <p:ph type="title"/>
          </p:nvPr>
        </p:nvSpPr>
        <p:spPr>
          <a:xfrm>
            <a:off x="1334530" y="1087395"/>
            <a:ext cx="9668250" cy="474119"/>
          </a:xfrm>
        </p:spPr>
        <p:txBody>
          <a:bodyPr>
            <a:noAutofit/>
          </a:bodyPr>
          <a:lstStyle/>
          <a:p>
            <a:pPr algn="ctr"/>
            <a:r>
              <a:rPr lang="en-US" sz="2400" dirty="0">
                <a:latin typeface="Arial" panose="020B0604020202020204" pitchFamily="34" charset="0"/>
                <a:cs typeface="Arial" panose="020B0604020202020204" pitchFamily="34" charset="0"/>
              </a:rPr>
              <a:t>Transport Infrastructure House – Delayed Infrastructure Projects </a:t>
            </a:r>
            <a:endParaRPr lang="en-ZA" sz="2400" dirty="0"/>
          </a:p>
        </p:txBody>
      </p:sp>
      <p:sp>
        <p:nvSpPr>
          <p:cNvPr id="5" name="Content Placeholder 4"/>
          <p:cNvSpPr>
            <a:spLocks noGrp="1"/>
          </p:cNvSpPr>
          <p:nvPr>
            <p:ph idx="1"/>
          </p:nvPr>
        </p:nvSpPr>
        <p:spPr>
          <a:xfrm>
            <a:off x="1334530" y="1542641"/>
            <a:ext cx="10072986" cy="4667368"/>
          </a:xfrm>
          <a:prstGeom prst="rect">
            <a:avLst/>
          </a:prstGeom>
        </p:spPr>
        <p:txBody>
          <a:bodyPr wrap="square">
            <a:spAutoFit/>
          </a:bodyPr>
          <a:lstStyle/>
          <a:p>
            <a:pPr marL="0" indent="0" algn="just">
              <a:lnSpc>
                <a:spcPct val="150000"/>
              </a:lnSpc>
              <a:spcBef>
                <a:spcPts val="600"/>
              </a:spcBef>
              <a:spcAft>
                <a:spcPts val="600"/>
              </a:spcAft>
              <a:buNone/>
              <a:tabLst>
                <a:tab pos="450215" algn="l"/>
              </a:tabLst>
            </a:pPr>
            <a:r>
              <a:rPr lang="en-US" sz="2200" b="1" dirty="0">
                <a:latin typeface="Arial" panose="020B0604020202020204" pitchFamily="34" charset="0"/>
                <a:ea typeface="Times New Roman" panose="02020603050405020304" pitchFamily="18" charset="0"/>
                <a:cs typeface="Arial" panose="020B0604020202020204" pitchFamily="34" charset="0"/>
              </a:rPr>
              <a:t>Vereeniging Intermodal Facility progress report</a:t>
            </a:r>
            <a:endParaRPr lang="en-GB" sz="22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GDRT in the same letter proposed that the Temporary taxi facilities be approved as Phase 1 while the issues for the main facility are addressed.</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draft budget allocations for FY22/23 currently do not allow any funds for the repairs to the temporary facility.</a:t>
            </a:r>
          </a:p>
          <a:p>
            <a:pPr algn="just">
              <a:lnSpc>
                <a:spcPct val="150000"/>
              </a:lnSpc>
              <a:spcBef>
                <a:spcPts val="600"/>
              </a:spcBef>
              <a:spcAft>
                <a:spcPts val="600"/>
              </a:spcAft>
              <a:tabLst>
                <a:tab pos="450215" algn="l"/>
              </a:tabLst>
            </a:pPr>
            <a:r>
              <a:rPr lang="en-US" sz="2200" dirty="0">
                <a:latin typeface="Arial" panose="020B0604020202020204" pitchFamily="34" charset="0"/>
                <a:ea typeface="Times New Roman" panose="02020603050405020304" pitchFamily="18" charset="0"/>
                <a:cs typeface="Arial" panose="020B0604020202020204" pitchFamily="34" charset="0"/>
              </a:rPr>
              <a:t>The current budget allocation for FY22/23 provides for pre-design investigations for the permanent facility.</a:t>
            </a:r>
          </a:p>
          <a:p>
            <a:pPr algn="just">
              <a:lnSpc>
                <a:spcPct val="150000"/>
              </a:lnSpc>
              <a:spcBef>
                <a:spcPts val="600"/>
              </a:spcBef>
              <a:spcAft>
                <a:spcPts val="600"/>
              </a:spcAft>
              <a:tabLst>
                <a:tab pos="450215" algn="l"/>
              </a:tabLst>
            </a:pPr>
            <a:endParaRPr lang="en-US"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53381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1622</Words>
  <Application>Microsoft Office PowerPoint</Application>
  <PresentationFormat>Widescreen</PresentationFormat>
  <Paragraphs>115</Paragraphs>
  <Slides>23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Baskerville Old Face</vt:lpstr>
      <vt:lpstr>Calibri</vt:lpstr>
      <vt:lpstr>Calibri Light</vt:lpstr>
      <vt:lpstr>Office Theme</vt:lpstr>
      <vt:lpstr>1_Office Theme</vt:lpstr>
      <vt:lpstr>Department of Roads and Transport  Presentation to the Roads and Transport Portfolio Committee  on  Transport Infrastructure House – Delayed Infrastructure Projects   </vt:lpstr>
      <vt:lpstr>PowerPoint Presentation</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Transport Infrastructure House – Delayed Infrastructure Projects </vt:lpstr>
      <vt:lpstr>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Mahibila, Russel (GPDRT)</cp:lastModifiedBy>
  <cp:revision>194</cp:revision>
  <cp:lastPrinted>2022-03-08T00:52:13Z</cp:lastPrinted>
  <dcterms:created xsi:type="dcterms:W3CDTF">2020-04-22T09:10:44Z</dcterms:created>
  <dcterms:modified xsi:type="dcterms:W3CDTF">2022-03-09T11:36:12Z</dcterms:modified>
</cp:coreProperties>
</file>