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Lst>
  <p:notesMasterIdLst>
    <p:notesMasterId r:id="rId17"/>
  </p:notesMasterIdLst>
  <p:sldIdLst>
    <p:sldId id="256" r:id="rId3"/>
    <p:sldId id="3705" r:id="rId4"/>
    <p:sldId id="3724" r:id="rId5"/>
    <p:sldId id="3734" r:id="rId6"/>
    <p:sldId id="3735" r:id="rId7"/>
    <p:sldId id="3736" r:id="rId8"/>
    <p:sldId id="3740" r:id="rId9"/>
    <p:sldId id="3742" r:id="rId10"/>
    <p:sldId id="3743" r:id="rId11"/>
    <p:sldId id="3739" r:id="rId12"/>
    <p:sldId id="3731" r:id="rId13"/>
    <p:sldId id="3733" r:id="rId14"/>
    <p:sldId id="3732" r:id="rId15"/>
    <p:sldId id="323"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3" autoAdjust="0"/>
    <p:restoredTop sz="93910" autoAdjust="0"/>
  </p:normalViewPr>
  <p:slideViewPr>
    <p:cSldViewPr snapToGrid="0" snapToObjects="1" showGuides="1">
      <p:cViewPr varScale="1">
        <p:scale>
          <a:sx n="64" d="100"/>
          <a:sy n="64" d="100"/>
        </p:scale>
        <p:origin x="924" y="6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50C1A11-90DA-40D6-B914-4E7DD63326E5}" type="datetimeFigureOut">
              <a:rPr lang="en-US" smtClean="0"/>
              <a:t>3/9/2022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7233139-768D-4E05-92BB-5746E1DDDE5F}" type="slidenum">
              <a:rPr lang="en-US" smtClean="0"/>
              <a:t>‹#›</a:t>
            </a:fld>
            <a:endParaRPr lang="en-US"/>
          </a:p>
        </p:txBody>
      </p:sp>
    </p:spTree>
    <p:extLst>
      <p:ext uri="{BB962C8B-B14F-4D97-AF65-F5344CB8AC3E}">
        <p14:creationId xmlns:p14="http://schemas.microsoft.com/office/powerpoint/2010/main" val="1036083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9380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5175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368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5558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5340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3475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9770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0544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8920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233139-768D-4E05-92BB-5746E1DDDE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4769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2D0C3-A378-4F0B-8D88-FC1B6C6DB145}"/>
              </a:ext>
            </a:extLst>
          </p:cNvPr>
          <p:cNvSpPr>
            <a:spLocks noGrp="1"/>
          </p:cNvSpPr>
          <p:nvPr>
            <p:ph type="dt" sz="half" idx="10"/>
          </p:nvPr>
        </p:nvSpPr>
        <p:spPr/>
        <p:txBody>
          <a:bodyPr/>
          <a:lstStyle/>
          <a:p>
            <a:endParaRPr lang="en-ZA"/>
          </a:p>
        </p:txBody>
      </p:sp>
      <p:sp>
        <p:nvSpPr>
          <p:cNvPr id="3" name="Footer Placeholder 2">
            <a:extLst>
              <a:ext uri="{FF2B5EF4-FFF2-40B4-BE49-F238E27FC236}">
                <a16:creationId xmlns:a16="http://schemas.microsoft.com/office/drawing/2014/main" id="{63D03E53-3422-4081-A050-C6389B42D667}"/>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3D1873C2-7B19-4191-8233-E5C967BAA13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01323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0E03B-C480-4B56-B744-1D5AAB3A8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BB6A5351-7C76-4D79-AC48-E0DB90003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B5096D0-80B5-4661-A8B3-2126B0799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01CA9D-BA02-4AA7-9BA5-2BB087963167}"/>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1A4B7E43-3C7F-4BE5-9338-FC0E99426BE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BD5EBB1-0D4B-4F5B-A5D2-4E9E186DE8C7}"/>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593284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CE8D-0C31-45B6-9252-8D98788809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5BF3BE22-CDDB-46BD-BB35-62F7FECBD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35E7658-025D-432B-BED8-2FEB35A4D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F7E6C8-7EA1-470E-9F8C-86B6ACEBC36B}"/>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32E79962-F1C3-42C7-B8D9-FE2FF964B59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E9971E6-1166-437C-B4F9-11AFA6470E78}"/>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1806555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E8F2-ADE3-405A-81A4-662C3EAEEAE0}"/>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81E3C66A-64F2-4A41-B691-08951B9899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9B44025-5DAD-42BF-8EF3-FA547D842718}"/>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987F81B8-3878-4FFA-A203-B7F7EE6A21C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469E248-DDE3-45CA-B479-7E70267F4EE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48259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78FDD-459C-443E-B626-7F02686BF5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09D46A2-44C3-48E8-810A-5A51CAE6CF3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1A596FD-5014-4805-92EA-3371090065B5}"/>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529649D0-EC27-4507-BD97-E3D311A2B0C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019E95E-EECD-4CBF-A26C-3E25DF0CBC70}"/>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2619202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296057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A6A69-57F2-4925-9AF2-88741EBCDD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915F8920-79D4-4CD6-B3BA-19C0F1BE7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CC793982-287D-4669-BC5D-82A8C76619CB}"/>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E4F46520-AFE2-4916-A9A9-6C7BC181F9B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F7FC948-CA40-490B-BE9B-A3337B8520BD}"/>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1909206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09B6A-9577-47DF-B817-0CD599CFE61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C7D3076E-DC4F-4857-906F-241E755488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99FD0A0-3246-4B64-B2ED-73A5D132F2CA}"/>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58CF99B0-B069-4801-ACF6-253E04CAF958}"/>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810588B-8E63-4EED-B9AC-5BB8D8EF440F}"/>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68847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826E1-2E97-48BA-98D7-FFD365DD26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BE0F0537-7668-4022-A279-01C1D21067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9BEED9-02B3-4549-A936-DD3CE0EE9A27}"/>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4A7F6737-9C97-4493-9925-F80DFA2FB35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4398300-1DC1-4D24-A239-A9E876CFC128}"/>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256414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9B24D-BF82-4A79-B239-864B8E9361E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FBD0CD7E-2DCD-414E-8EDE-0AA944314E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092748C0-9082-4054-900F-122C78A973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49FE3AF4-2BF8-4797-AB9F-0E183FD3BD01}"/>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39B65006-3343-4ED8-963A-1F20D63F600A}"/>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CA47497-DE7F-4A0C-B3A9-69A5119007D5}"/>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5101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9D53-0C26-4EE5-93A3-DD9FDEA7C401}"/>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B79642B1-58CB-447E-887B-8B885F52A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6CEBDC-E85F-40BC-B7C7-46C9933AEA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65247A81-1C35-47DD-A6C4-358FB3A544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06C250-F390-4C0F-B309-43864B70C8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AEDE26D2-D5D1-493A-83D3-4ABA53F11A72}"/>
              </a:ext>
            </a:extLst>
          </p:cNvPr>
          <p:cNvSpPr>
            <a:spLocks noGrp="1"/>
          </p:cNvSpPr>
          <p:nvPr>
            <p:ph type="dt" sz="half" idx="10"/>
          </p:nvPr>
        </p:nvSpPr>
        <p:spPr/>
        <p:txBody>
          <a:bodyPr/>
          <a:lstStyle/>
          <a:p>
            <a:endParaRPr lang="en-ZA"/>
          </a:p>
        </p:txBody>
      </p:sp>
      <p:sp>
        <p:nvSpPr>
          <p:cNvPr id="8" name="Footer Placeholder 7">
            <a:extLst>
              <a:ext uri="{FF2B5EF4-FFF2-40B4-BE49-F238E27FC236}">
                <a16:creationId xmlns:a16="http://schemas.microsoft.com/office/drawing/2014/main" id="{03A4836C-0FB2-4303-8C5A-3D288F1FBBCD}"/>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C84135EC-C952-489F-886E-1F20516A071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54561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0B10-2457-4F66-85BA-08029C402488}"/>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FDB06C42-A85D-469D-8AFD-2D5578BCF8B0}"/>
              </a:ext>
            </a:extLst>
          </p:cNvPr>
          <p:cNvSpPr>
            <a:spLocks noGrp="1"/>
          </p:cNvSpPr>
          <p:nvPr>
            <p:ph type="dt" sz="half" idx="10"/>
          </p:nvPr>
        </p:nvSpPr>
        <p:spPr/>
        <p:txBody>
          <a:bodyPr/>
          <a:lstStyle/>
          <a:p>
            <a:endParaRPr lang="en-ZA"/>
          </a:p>
        </p:txBody>
      </p:sp>
      <p:sp>
        <p:nvSpPr>
          <p:cNvPr id="4" name="Footer Placeholder 3">
            <a:extLst>
              <a:ext uri="{FF2B5EF4-FFF2-40B4-BE49-F238E27FC236}">
                <a16:creationId xmlns:a16="http://schemas.microsoft.com/office/drawing/2014/main" id="{6D03A073-B15D-4C00-8181-3C34D07CC067}"/>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B35103DB-BCE1-466D-9CA7-49980CDB45F7}"/>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4648350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980991-A056-4B42-ACB8-16EE036A8E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8E0CD031-17B5-475A-8CAE-50F39A30E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B774EF0-F40B-4C32-AD4D-D502D374DE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ZA"/>
          </a:p>
        </p:txBody>
      </p:sp>
      <p:sp>
        <p:nvSpPr>
          <p:cNvPr id="5" name="Footer Placeholder 4">
            <a:extLst>
              <a:ext uri="{FF2B5EF4-FFF2-40B4-BE49-F238E27FC236}">
                <a16:creationId xmlns:a16="http://schemas.microsoft.com/office/drawing/2014/main" id="{11DED3D1-E4D6-4A9B-B5A2-2FDB49CEE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F3F80D0-594F-4228-AD6E-D59A71084B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2E1F1-1AE0-4D45-BB67-FD106D8CEBA7}" type="slidenum">
              <a:rPr lang="en-ZA" smtClean="0"/>
              <a:t>‹#›</a:t>
            </a:fld>
            <a:endParaRPr lang="en-ZA"/>
          </a:p>
        </p:txBody>
      </p:sp>
    </p:spTree>
    <p:extLst>
      <p:ext uri="{BB962C8B-B14F-4D97-AF65-F5344CB8AC3E}">
        <p14:creationId xmlns:p14="http://schemas.microsoft.com/office/powerpoint/2010/main" val="968176065"/>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359765" y="1399710"/>
            <a:ext cx="11677338" cy="2571749"/>
          </a:xfrm>
        </p:spPr>
        <p:txBody>
          <a:bodyPr anchor="ctr">
            <a:normAutofit fontScale="90000"/>
          </a:bodyPr>
          <a:lstStyle/>
          <a:p>
            <a:pPr>
              <a:lnSpc>
                <a:spcPct val="150000"/>
              </a:lnSpc>
            </a:pPr>
            <a:r>
              <a:rPr lang="en-US" sz="4400" b="1" dirty="0">
                <a:solidFill>
                  <a:schemeClr val="bg1"/>
                </a:solidFill>
                <a:latin typeface="Arial" panose="020B0604020202020204" pitchFamily="34" charset="0"/>
                <a:cs typeface="Arial" panose="020B0604020202020204" pitchFamily="34" charset="0"/>
              </a:rPr>
              <a:t>Department of Roads and Transport</a:t>
            </a:r>
            <a:br>
              <a:rPr lang="en-US" sz="4000" b="1" dirty="0">
                <a:solidFill>
                  <a:schemeClr val="bg1"/>
                </a:solidFill>
                <a:latin typeface="Arial" panose="020B0604020202020204" pitchFamily="34" charset="0"/>
                <a:cs typeface="Arial" panose="020B0604020202020204" pitchFamily="34" charset="0"/>
              </a:rPr>
            </a:br>
            <a:br>
              <a:rPr lang="en-US" sz="4000" b="1" dirty="0">
                <a:solidFill>
                  <a:schemeClr val="bg1"/>
                </a:solidFill>
                <a:latin typeface="Arial" panose="020B0604020202020204" pitchFamily="34" charset="0"/>
                <a:cs typeface="Arial" panose="020B0604020202020204" pitchFamily="34" charset="0"/>
              </a:rPr>
            </a:br>
            <a:r>
              <a:rPr lang="en-US" sz="3600" b="1" dirty="0">
                <a:solidFill>
                  <a:schemeClr val="bg1"/>
                </a:solidFill>
                <a:latin typeface="Arial" panose="020B0604020202020204" pitchFamily="34" charset="0"/>
                <a:cs typeface="Arial" panose="020B0604020202020204" pitchFamily="34" charset="0"/>
              </a:rPr>
              <a:t>Presentation to the Roads and Transport Portfolio Committee </a:t>
            </a:r>
            <a:br>
              <a:rPr lang="en-US" sz="3600" b="1" dirty="0">
                <a:solidFill>
                  <a:schemeClr val="bg1"/>
                </a:solidFill>
                <a:latin typeface="Arial" panose="020B0604020202020204" pitchFamily="34" charset="0"/>
                <a:cs typeface="Arial" panose="020B0604020202020204" pitchFamily="34" charset="0"/>
              </a:rPr>
            </a:br>
            <a:r>
              <a:rPr lang="en-US" sz="3600" b="1" dirty="0">
                <a:solidFill>
                  <a:schemeClr val="bg1"/>
                </a:solidFill>
                <a:latin typeface="Arial" panose="020B0604020202020204" pitchFamily="34" charset="0"/>
                <a:cs typeface="Arial" panose="020B0604020202020204" pitchFamily="34" charset="0"/>
              </a:rPr>
              <a:t>Responses to Questions on the 3</a:t>
            </a:r>
            <a:r>
              <a:rPr lang="en-US" sz="3600" b="1" baseline="30000" dirty="0">
                <a:solidFill>
                  <a:schemeClr val="bg1"/>
                </a:solidFill>
                <a:latin typeface="Arial" panose="020B0604020202020204" pitchFamily="34" charset="0"/>
                <a:cs typeface="Arial" panose="020B0604020202020204" pitchFamily="34" charset="0"/>
              </a:rPr>
              <a:t>rd</a:t>
            </a:r>
            <a:r>
              <a:rPr lang="en-US" sz="3600" b="1" dirty="0">
                <a:solidFill>
                  <a:schemeClr val="bg1"/>
                </a:solidFill>
                <a:latin typeface="Arial" panose="020B0604020202020204" pitchFamily="34" charset="0"/>
                <a:cs typeface="Arial" panose="020B0604020202020204" pitchFamily="34" charset="0"/>
              </a:rPr>
              <a:t> Quarter for 2021/22 FY</a:t>
            </a:r>
            <a:br>
              <a:rPr lang="en-US" sz="3600" b="1" dirty="0">
                <a:solidFill>
                  <a:schemeClr val="bg1"/>
                </a:solidFill>
                <a:latin typeface="Arial" panose="020B0604020202020204" pitchFamily="34" charset="0"/>
                <a:cs typeface="Arial" panose="020B0604020202020204" pitchFamily="34" charset="0"/>
              </a:rPr>
            </a:br>
            <a:r>
              <a:rPr lang="en-US" sz="3600" b="1" dirty="0">
                <a:solidFill>
                  <a:schemeClr val="bg1"/>
                </a:solidFill>
                <a:latin typeface="Arial" panose="020B0604020202020204" pitchFamily="34" charset="0"/>
                <a:cs typeface="Arial" panose="020B0604020202020204" pitchFamily="34" charset="0"/>
              </a:rPr>
              <a:t> </a:t>
            </a:r>
          </a:p>
        </p:txBody>
      </p:sp>
      <p:sp>
        <p:nvSpPr>
          <p:cNvPr id="3" name="Subtitle 2">
            <a:extLst>
              <a:ext uri="{FF2B5EF4-FFF2-40B4-BE49-F238E27FC236}">
                <a16:creationId xmlns:a16="http://schemas.microsoft.com/office/drawing/2014/main" id="{D0C774AC-01B6-654B-896A-6F5992115CC0}"/>
              </a:ext>
            </a:extLst>
          </p:cNvPr>
          <p:cNvSpPr>
            <a:spLocks noGrp="1"/>
          </p:cNvSpPr>
          <p:nvPr>
            <p:ph type="subTitle" idx="1"/>
          </p:nvPr>
        </p:nvSpPr>
        <p:spPr>
          <a:xfrm>
            <a:off x="884422" y="3971459"/>
            <a:ext cx="10148341" cy="1828800"/>
          </a:xfrm>
        </p:spPr>
        <p:txBody>
          <a:bodyPr>
            <a:normAutofit/>
          </a:bodyPr>
          <a:lstStyle/>
          <a:p>
            <a:pPr lvl="0" defTabSz="457200">
              <a:lnSpc>
                <a:spcPct val="100000"/>
              </a:lnSpc>
              <a:spcBef>
                <a:spcPct val="20000"/>
              </a:spcBef>
              <a:defRPr/>
            </a:pPr>
            <a:endParaRPr lang="en-ZA" sz="3600" b="1" dirty="0">
              <a:solidFill>
                <a:prstClr val="white"/>
              </a:solidFill>
              <a:latin typeface="Arial" panose="020B0604020202020204" pitchFamily="34" charset="0"/>
              <a:ea typeface="+mj-ea"/>
              <a:cs typeface="Arial" panose="020B0604020202020204" pitchFamily="34" charset="0"/>
            </a:endParaRPr>
          </a:p>
          <a:p>
            <a:pPr lvl="0" defTabSz="457200">
              <a:lnSpc>
                <a:spcPct val="100000"/>
              </a:lnSpc>
              <a:spcBef>
                <a:spcPct val="20000"/>
              </a:spcBef>
              <a:defRPr/>
            </a:pPr>
            <a:endParaRPr lang="en-US" sz="900" b="1" dirty="0">
              <a:solidFill>
                <a:prstClr val="white"/>
              </a:solidFill>
              <a:latin typeface="Arial" panose="020B0604020202020204" pitchFamily="34" charset="0"/>
              <a:cs typeface="Arial" panose="020B0604020202020204" pitchFamily="34" charset="0"/>
            </a:endParaRPr>
          </a:p>
          <a:p>
            <a:pPr lvl="0" defTabSz="457200">
              <a:lnSpc>
                <a:spcPct val="100000"/>
              </a:lnSpc>
              <a:spcBef>
                <a:spcPct val="20000"/>
              </a:spcBef>
              <a:defRPr/>
            </a:pPr>
            <a:r>
              <a:rPr lang="en-US" sz="3200" b="1" dirty="0">
                <a:solidFill>
                  <a:prstClr val="white"/>
                </a:solidFill>
                <a:latin typeface="Arial" panose="020B0604020202020204" pitchFamily="34" charset="0"/>
                <a:cs typeface="Arial" panose="020B0604020202020204" pitchFamily="34" charset="0"/>
              </a:rPr>
              <a:t>10 March 2022</a:t>
            </a:r>
            <a:endParaRPr kumimoji="0" lang="en-US"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algn="l"/>
            <a:endParaRPr lang="en-US"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1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3807966"/>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Q4. The Department should also provide measures in place to curb the likely under expenditure in the Transport Operations programme.</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has, through Supervisory Management Firms (SMFs) installed electronic monitoring equipment in subsidised bus fleet</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has seen improvement in the number of buses electronically monitored in Quarter 3.</a:t>
            </a:r>
          </a:p>
          <a:p>
            <a:pPr marL="0" indent="0" algn="just">
              <a:lnSpc>
                <a:spcPct val="150000"/>
              </a:lnSpc>
              <a:spcBef>
                <a:spcPts val="600"/>
              </a:spcBef>
              <a:spcAft>
                <a:spcPts val="600"/>
              </a:spcAft>
              <a:buNone/>
              <a:tabLst>
                <a:tab pos="450215" algn="l"/>
              </a:tabLst>
            </a:pPr>
            <a:endParaRPr lang="en-GB" sz="10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80144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4553875"/>
          </a:xfrm>
          <a:prstGeom prst="rect">
            <a:avLst/>
          </a:prstGeom>
        </p:spPr>
        <p:txBody>
          <a:bodyPr wrap="square">
            <a:spAutoFit/>
          </a:bodyPr>
          <a:lstStyle/>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Meetings between the Department and SMFs take place monthly where reports are presented.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Meetings between the Department, SMFs and underspending subsidised bus operators are arranged for regular tracking and reporting.</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advertised the Bus tender on 15th October 2021 which closed in January 2022.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Through this process the Department will be able to address the issues of non-operational routes by appointing service providers on these routes.</a:t>
            </a:r>
          </a:p>
        </p:txBody>
      </p:sp>
    </p:spTree>
    <p:extLst>
      <p:ext uri="{BB962C8B-B14F-4D97-AF65-F5344CB8AC3E}">
        <p14:creationId xmlns:p14="http://schemas.microsoft.com/office/powerpoint/2010/main" val="131613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4361963"/>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Q5. also respond to the findings of the Public Protector on the “illegally implemented” PUTCO contract.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acknowledges the report from the Public Protector on PUTCO and will not be taking it on review.</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Engagements with the National Department of Transport in respect of IC52/97 (Moloto road contract) which was the subject matter of the investigations are currently taking place.</a:t>
            </a:r>
          </a:p>
          <a:p>
            <a:pPr marL="0" indent="0" algn="just">
              <a:lnSpc>
                <a:spcPct val="150000"/>
              </a:lnSpc>
              <a:spcBef>
                <a:spcPts val="600"/>
              </a:spcBef>
              <a:spcAft>
                <a:spcPts val="600"/>
              </a:spcAft>
              <a:buNone/>
              <a:tabLst>
                <a:tab pos="450215" algn="l"/>
              </a:tabLst>
            </a:pPr>
            <a:endParaRPr lang="en-GB" sz="10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98210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154648" y="1824917"/>
            <a:ext cx="10477719" cy="2684581"/>
          </a:xfrm>
          <a:prstGeom prst="rect">
            <a:avLst/>
          </a:prstGeom>
        </p:spPr>
        <p:txBody>
          <a:bodyPr wrap="square">
            <a:spAutoFit/>
          </a:bodyPr>
          <a:lstStyle/>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has before the findings, advertised the tender for the subsidised bus contracts on the 15</a:t>
            </a:r>
            <a:r>
              <a:rPr lang="en-US" sz="2200" baseline="30000" dirty="0">
                <a:latin typeface="Arial" panose="020B0604020202020204" pitchFamily="34" charset="0"/>
                <a:ea typeface="Times New Roman" panose="02020603050405020304" pitchFamily="18" charset="0"/>
                <a:cs typeface="Arial" panose="020B0604020202020204" pitchFamily="34" charset="0"/>
              </a:rPr>
              <a:t>th</a:t>
            </a:r>
            <a:r>
              <a:rPr lang="en-US" sz="2200" dirty="0">
                <a:latin typeface="Arial" panose="020B0604020202020204" pitchFamily="34" charset="0"/>
                <a:ea typeface="Times New Roman" panose="02020603050405020304" pitchFamily="18" charset="0"/>
                <a:cs typeface="Arial" panose="020B0604020202020204" pitchFamily="34" charset="0"/>
              </a:rPr>
              <a:t> October 2021 with the closing date of 14th January 2022.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This process complies with the relevant legislative and regulatory frameworks</a:t>
            </a:r>
            <a:r>
              <a:rPr lang="en-US" dirty="0">
                <a:latin typeface="Arial" panose="020B0604020202020204" pitchFamily="34" charset="0"/>
                <a:ea typeface="Times New Roman" panose="02020603050405020304" pitchFamily="18" charset="0"/>
                <a:cs typeface="Arial" panose="020B0604020202020204" pitchFamily="34" charset="0"/>
              </a:rPr>
              <a:t>.</a:t>
            </a:r>
          </a:p>
          <a:p>
            <a:pPr marL="0" indent="0" algn="just">
              <a:lnSpc>
                <a:spcPct val="150000"/>
              </a:lnSpc>
              <a:spcBef>
                <a:spcPts val="600"/>
              </a:spcBef>
              <a:spcAft>
                <a:spcPts val="600"/>
              </a:spcAft>
              <a:buNone/>
              <a:tabLst>
                <a:tab pos="450215" algn="l"/>
              </a:tabLst>
            </a:pPr>
            <a:endParaRPr lang="en-GB" sz="10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00965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174873" y="1087395"/>
            <a:ext cx="10585326" cy="474119"/>
          </a:xfrm>
        </p:spPr>
        <p:txBody>
          <a:bodyPr>
            <a:normAutofit fontScale="90000"/>
          </a:bodyPr>
          <a:lstStyle/>
          <a:p>
            <a:pPr algn="ctr"/>
            <a:r>
              <a:rPr lang="en-ZA" sz="4400" dirty="0">
                <a:latin typeface="Arial" panose="020B0604020202020204" pitchFamily="34" charset="0"/>
                <a:cs typeface="Arial" panose="020B0604020202020204" pitchFamily="34" charset="0"/>
              </a:rPr>
              <a:t>CLOSURE</a:t>
            </a:r>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334529" y="1768839"/>
            <a:ext cx="10585327" cy="4636725"/>
          </a:xfrm>
        </p:spPr>
        <p:txBody>
          <a:bodyPr>
            <a:normAutofit/>
          </a:bodyPr>
          <a:lstStyle/>
          <a:p>
            <a:pPr marL="0" indent="0">
              <a:buNone/>
            </a:pPr>
            <a:endParaRPr lang="en-US" sz="3600" b="0" dirty="0">
              <a:latin typeface="Baskerville Old Face" panose="02020602080505020303" pitchFamily="18" charset="0"/>
              <a:cs typeface="Calibri" panose="020F0502020204030204" pitchFamily="34" charset="0"/>
            </a:endParaRPr>
          </a:p>
          <a:p>
            <a:pPr marL="0" indent="0" algn="ctr">
              <a:buNone/>
            </a:pPr>
            <a:r>
              <a:rPr lang="en-US" sz="3600" b="1" dirty="0">
                <a:latin typeface="Arial" panose="020B0604020202020204" pitchFamily="34" charset="0"/>
                <a:cs typeface="Arial" panose="020B0604020202020204" pitchFamily="34" charset="0"/>
              </a:rPr>
              <a:t>END OF PRESENTATION </a:t>
            </a:r>
          </a:p>
          <a:p>
            <a:pPr marL="0" indent="0" algn="ctr">
              <a:buNone/>
            </a:pPr>
            <a:endParaRPr lang="en-US" sz="3600" b="1" dirty="0">
              <a:latin typeface="Arial" panose="020B0604020202020204" pitchFamily="34" charset="0"/>
              <a:cs typeface="Arial" panose="020B0604020202020204" pitchFamily="34" charset="0"/>
            </a:endParaRPr>
          </a:p>
          <a:p>
            <a:pPr marL="0" indent="0" algn="ctr">
              <a:buNone/>
            </a:pPr>
            <a:r>
              <a:rPr lang="en-US" sz="3600" b="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44117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059543" y="1871003"/>
            <a:ext cx="10551886" cy="4534561"/>
          </a:xfrm>
        </p:spPr>
        <p:txBody>
          <a:bodyPr>
            <a:normAutofit/>
          </a:bodyPr>
          <a:lstStyle/>
          <a:p>
            <a:pPr marL="457200" lvl="1" indent="0">
              <a:lnSpc>
                <a:spcPct val="130000"/>
              </a:lnSpc>
              <a:buNone/>
            </a:pPr>
            <a:r>
              <a:rPr lang="en-US" dirty="0">
                <a:latin typeface="Arial" panose="020B0604020202020204" pitchFamily="34" charset="0"/>
                <a:cs typeface="Arial" panose="020B0604020202020204" pitchFamily="34" charset="0"/>
              </a:rPr>
              <a:t> </a:t>
            </a:r>
          </a:p>
          <a:p>
            <a:pPr lvl="1">
              <a:lnSpc>
                <a:spcPct val="130000"/>
              </a:lnSpc>
            </a:pPr>
            <a:endParaRPr lang="en-ZA"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id="{20F8F92F-D132-4479-B60A-8EB2FC3F2A1E}"/>
              </a:ext>
            </a:extLst>
          </p:cNvPr>
          <p:cNvGrpSpPr>
            <a:grpSpLocks noChangeAspect="1"/>
          </p:cNvGrpSpPr>
          <p:nvPr/>
        </p:nvGrpSpPr>
        <p:grpSpPr bwMode="auto">
          <a:xfrm>
            <a:off x="1351016" y="1084628"/>
            <a:ext cx="10716065" cy="5672138"/>
            <a:chOff x="0" y="-8"/>
            <a:chExt cx="7680" cy="4764"/>
          </a:xfrm>
        </p:grpSpPr>
        <p:sp>
          <p:nvSpPr>
            <p:cNvPr id="5" name="AutoShape 3">
              <a:extLst>
                <a:ext uri="{FF2B5EF4-FFF2-40B4-BE49-F238E27FC236}">
                  <a16:creationId xmlns:a16="http://schemas.microsoft.com/office/drawing/2014/main" id="{6B9A4CA0-4086-445A-AA97-31CFD64AFE6C}"/>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ZA" sz="1350" b="0" i="0" u="none" strike="noStrike" kern="0" cap="none" spc="0" normalizeH="0" baseline="0" noProof="0">
                <a:ln>
                  <a:noFill/>
                </a:ln>
                <a:solidFill>
                  <a:prstClr val="black"/>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7AAC945E-3274-4C08-B5DA-0804778B8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
              <a:ext cx="7692" cy="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91748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394864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Q1. The Department should provide progress report on the delayed projects: K54 and K69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has approached City of Tshwane to assist with the relocation and was unsuccessful as the roads are still encroached. These encroachments has made it impossible for the contractors on two projects to have full access to the projects and to complete the works on time</a:t>
            </a:r>
            <a:r>
              <a:rPr lang="en-GB" dirty="0">
                <a:latin typeface="Arial" panose="020B0604020202020204" pitchFamily="34" charset="0"/>
                <a:ea typeface="Times New Roman" panose="02020603050405020304" pitchFamily="18" charset="0"/>
                <a:cs typeface="Arial" panose="020B0604020202020204" pitchFamily="34" charset="0"/>
              </a:rPr>
              <a:t>.</a:t>
            </a:r>
          </a:p>
          <a:p>
            <a:pPr algn="just">
              <a:lnSpc>
                <a:spcPct val="150000"/>
              </a:lnSpc>
              <a:spcBef>
                <a:spcPts val="600"/>
              </a:spcBef>
              <a:spcAft>
                <a:spcPts val="600"/>
              </a:spcAft>
              <a:tabLst>
                <a:tab pos="450215" algn="l"/>
              </a:tabLst>
            </a:pPr>
            <a:endParaRPr lang="en-GB" sz="2200" dirty="0">
              <a:solidFill>
                <a:srgbClr val="00B0F0"/>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9211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lnSpc>
                <a:spcPct val="100000"/>
              </a:lnSpc>
            </a:pP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049313" y="1542641"/>
            <a:ext cx="10717562" cy="5400261"/>
          </a:xfrm>
          <a:prstGeom prst="rect">
            <a:avLst/>
          </a:prstGeom>
        </p:spPr>
        <p:txBody>
          <a:bodyPr wrap="square">
            <a:spAutoFit/>
          </a:bodyPr>
          <a:lstStyle/>
          <a:p>
            <a:pPr marL="0" indent="0" algn="just">
              <a:lnSpc>
                <a:spcPct val="10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K54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Project commencement date was 22 January 2018 with a construction duration of 30 Months. Project has received extension of time to 15 April 2022. Physical progress is at 76% and Time lapsed 88%. Contractor has terminated the contract on 21 January 2022. Reason for termination is that the Department was in breach of contract by continuing to fail to provide full access to site and also reducing the scope of works which is against GCC (General Conditions of Contract).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Contractor de-established the site immediately after termination of project.</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Department considered mutual termination of the project to avoid lengthy court processes.</a:t>
            </a:r>
            <a:endParaRPr lang="en-GB"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44955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162927" cy="338432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K54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Intervention by Office of the Premier has not yielded any progress on speeding up the relocation. Political intervention is required to assist in relocation of the road reserve invaders.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will need to go on-tender to complete the project only after the informal households are removed from the road reserve.</a:t>
            </a: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05256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929796" y="1527651"/>
            <a:ext cx="10717562" cy="4907818"/>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K69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Project commencement date was 17 June 2019 with a construction duration of 24 Months. Project has received extension of time to 28 February 2022. Physical progress is at 63% with time lapsed 100%.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Intervention by Office of the Premier has not yielded any progress on speeding up the relocation. Political intervention is required to assist in relocation of the road reserve invaders. If the informal households and boundary walls encroaching the road reserve are not addressed, K69 has a potential of not being completed like K54 and the contractor terminating the contract. </a:t>
            </a:r>
          </a:p>
        </p:txBody>
      </p:sp>
    </p:spTree>
    <p:extLst>
      <p:ext uri="{BB962C8B-B14F-4D97-AF65-F5344CB8AC3E}">
        <p14:creationId xmlns:p14="http://schemas.microsoft.com/office/powerpoint/2010/main" val="4078880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304070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Q2. The Department should provide a detailed report on how the TIH is constituted and capacitated.</a:t>
            </a:r>
          </a:p>
          <a:p>
            <a:pPr marL="0" indent="0" algn="ctr">
              <a:lnSpc>
                <a:spcPct val="150000"/>
              </a:lnSpc>
              <a:spcBef>
                <a:spcPts val="600"/>
              </a:spcBef>
              <a:spcAft>
                <a:spcPts val="600"/>
              </a:spcAft>
              <a:buNone/>
              <a:tabLst>
                <a:tab pos="450215" algn="l"/>
              </a:tabLst>
            </a:pPr>
            <a:r>
              <a:rPr lang="en-GB" sz="2200" b="1" dirty="0">
                <a:ea typeface="Times New Roman" panose="02020603050405020304" pitchFamily="18" charset="0"/>
                <a:cs typeface="Arial" panose="020B0604020202020204" pitchFamily="34" charset="0"/>
              </a:rPr>
              <a:t>TIH Governance Structure</a:t>
            </a:r>
          </a:p>
          <a:p>
            <a:pPr marL="0" indent="0" algn="just">
              <a:lnSpc>
                <a:spcPct val="150000"/>
              </a:lnSpc>
              <a:spcBef>
                <a:spcPts val="600"/>
              </a:spcBef>
              <a:spcAft>
                <a:spcPts val="600"/>
              </a:spcAft>
              <a:buNone/>
              <a:tabLst>
                <a:tab pos="450215" algn="l"/>
              </a:tabLst>
            </a:pPr>
            <a:endParaRPr lang="en-GB" sz="2200" dirty="0">
              <a:ea typeface="Times New Roman" panose="02020603050405020304" pitchFamily="18" charset="0"/>
              <a:cs typeface="Arial" panose="020B0604020202020204" pitchFamily="34" charset="0"/>
            </a:endParaRPr>
          </a:p>
          <a:p>
            <a:pPr marL="0" indent="0" algn="just">
              <a:lnSpc>
                <a:spcPct val="150000"/>
              </a:lnSpc>
              <a:spcBef>
                <a:spcPts val="600"/>
              </a:spcBef>
              <a:spcAft>
                <a:spcPts val="600"/>
              </a:spcAft>
              <a:buNone/>
              <a:tabLst>
                <a:tab pos="450215" algn="l"/>
              </a:tabLst>
            </a:pPr>
            <a:endParaRPr lang="en-GB" sz="2200" dirty="0">
              <a:ea typeface="Times New Roman" panose="02020603050405020304" pitchFamily="18" charset="0"/>
              <a:cs typeface="Arial" panose="020B0604020202020204" pitchFamily="34" charset="0"/>
            </a:endParaRPr>
          </a:p>
        </p:txBody>
      </p:sp>
      <p:graphicFrame>
        <p:nvGraphicFramePr>
          <p:cNvPr id="3" name="Table 3">
            <a:extLst>
              <a:ext uri="{FF2B5EF4-FFF2-40B4-BE49-F238E27FC236}">
                <a16:creationId xmlns:a16="http://schemas.microsoft.com/office/drawing/2014/main" id="{7DBD6608-A23B-4F1A-ACC5-211BE045B25C}"/>
              </a:ext>
            </a:extLst>
          </p:cNvPr>
          <p:cNvGraphicFramePr>
            <a:graphicFrameLocks noGrp="1"/>
          </p:cNvGraphicFramePr>
          <p:nvPr/>
        </p:nvGraphicFramePr>
        <p:xfrm>
          <a:off x="1334530" y="3267994"/>
          <a:ext cx="9818152" cy="3144536"/>
        </p:xfrm>
        <a:graphic>
          <a:graphicData uri="http://schemas.openxmlformats.org/drawingml/2006/table">
            <a:tbl>
              <a:tblPr firstRow="1" bandRow="1">
                <a:tableStyleId>{5C22544A-7EE6-4342-B048-85BDC9FD1C3A}</a:tableStyleId>
              </a:tblPr>
              <a:tblGrid>
                <a:gridCol w="1528591">
                  <a:extLst>
                    <a:ext uri="{9D8B030D-6E8A-4147-A177-3AD203B41FA5}">
                      <a16:colId xmlns:a16="http://schemas.microsoft.com/office/drawing/2014/main" val="1263311657"/>
                    </a:ext>
                  </a:extLst>
                </a:gridCol>
                <a:gridCol w="3380485">
                  <a:extLst>
                    <a:ext uri="{9D8B030D-6E8A-4147-A177-3AD203B41FA5}">
                      <a16:colId xmlns:a16="http://schemas.microsoft.com/office/drawing/2014/main" val="1835743284"/>
                    </a:ext>
                  </a:extLst>
                </a:gridCol>
                <a:gridCol w="2454538">
                  <a:extLst>
                    <a:ext uri="{9D8B030D-6E8A-4147-A177-3AD203B41FA5}">
                      <a16:colId xmlns:a16="http://schemas.microsoft.com/office/drawing/2014/main" val="498594491"/>
                    </a:ext>
                  </a:extLst>
                </a:gridCol>
                <a:gridCol w="2454538">
                  <a:extLst>
                    <a:ext uri="{9D8B030D-6E8A-4147-A177-3AD203B41FA5}">
                      <a16:colId xmlns:a16="http://schemas.microsoft.com/office/drawing/2014/main" val="3132928166"/>
                    </a:ext>
                  </a:extLst>
                </a:gridCol>
              </a:tblGrid>
              <a:tr h="506784">
                <a:tc gridSpan="2">
                  <a:txBody>
                    <a:bodyPr/>
                    <a:lstStyle/>
                    <a:p>
                      <a:pPr algn="ctr"/>
                      <a:r>
                        <a:rPr lang="en-US" dirty="0"/>
                        <a:t>Governance Structure </a:t>
                      </a:r>
                    </a:p>
                  </a:txBody>
                  <a:tcPr/>
                </a:tc>
                <a:tc hMerge="1">
                  <a:txBody>
                    <a:bodyPr/>
                    <a:lstStyle/>
                    <a:p>
                      <a:endParaRPr lang="en-US" dirty="0"/>
                    </a:p>
                  </a:txBody>
                  <a:tcPr/>
                </a:tc>
                <a:tc gridSpan="2">
                  <a:txBody>
                    <a:bodyPr/>
                    <a:lstStyle/>
                    <a:p>
                      <a:pPr algn="ctr"/>
                      <a:r>
                        <a:rPr lang="en-US" dirty="0"/>
                        <a:t>Engagements</a:t>
                      </a:r>
                    </a:p>
                  </a:txBody>
                  <a:tcPr/>
                </a:tc>
                <a:tc hMerge="1">
                  <a:txBody>
                    <a:bodyPr/>
                    <a:lstStyle/>
                    <a:p>
                      <a:endParaRPr lang="en-US"/>
                    </a:p>
                  </a:txBody>
                  <a:tcPr/>
                </a:tc>
                <a:extLst>
                  <a:ext uri="{0D108BD9-81ED-4DB2-BD59-A6C34878D82A}">
                    <a16:rowId xmlns:a16="http://schemas.microsoft.com/office/drawing/2014/main" val="3284979423"/>
                  </a:ext>
                </a:extLst>
              </a:tr>
              <a:tr h="506784">
                <a:tc gridSpan="4">
                  <a:txBody>
                    <a:bodyPr/>
                    <a:lstStyle/>
                    <a:p>
                      <a:pPr algn="ctr"/>
                      <a:r>
                        <a:rPr lang="en-US" b="1" dirty="0"/>
                        <a:t>MEC TIH Steering Committee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99573798"/>
                  </a:ext>
                </a:extLst>
              </a:tr>
              <a:tr h="506784">
                <a:tc rowSpan="4">
                  <a:txBody>
                    <a:bodyPr/>
                    <a:lstStyle/>
                    <a:p>
                      <a:pPr algn="ctr"/>
                      <a:r>
                        <a:rPr lang="en-US" dirty="0"/>
                        <a:t>Stakeholders</a:t>
                      </a:r>
                    </a:p>
                  </a:txBody>
                  <a:tcPr vert="vert27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MEC: Jacob Mamabolo</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Chairperson</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MEC: Jacob Mamabolo</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18762820"/>
                  </a:ext>
                </a:extLst>
              </a:tr>
              <a:tr h="506784">
                <a:tc vMerge="1">
                  <a:txBody>
                    <a:bodyPr/>
                    <a:lstStyle/>
                    <a:p>
                      <a:endParaRPr lang="en-US" dirty="0"/>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HOD</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Meetings Frequency:</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Weekly (Mondays )</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3835003"/>
                  </a:ext>
                </a:extLst>
              </a:tr>
              <a:tr h="506784">
                <a:tc vMerge="1">
                  <a:txBody>
                    <a:bodyPr/>
                    <a:lstStyle/>
                    <a:p>
                      <a:endParaRPr lang="en-US" dirty="0"/>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TIH Team (Senior managers, project managers, support staff)</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ZA"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Content</a:t>
                      </a:r>
                      <a:endParaRPr lang="en-US" sz="1800" dirty="0">
                        <a:solidFill>
                          <a:schemeClr val="tx1"/>
                        </a:solidFill>
                      </a:endParaRPr>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Progress Feedback</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334127"/>
                  </a:ext>
                </a:extLst>
              </a:tr>
              <a:tr h="506784">
                <a:tc vMerge="1">
                  <a:txBody>
                    <a:bodyPr/>
                    <a:lstStyle/>
                    <a:p>
                      <a:endParaRPr lang="en-US" dirty="0"/>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Other Nominated by MEC</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sz="1800">
                        <a:solidFill>
                          <a:schemeClr val="tx1"/>
                        </a:solidFill>
                      </a:endParaRPr>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Guidance from MEC</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0832997"/>
                  </a:ext>
                </a:extLst>
              </a:tr>
            </a:tbl>
          </a:graphicData>
        </a:graphic>
      </p:graphicFrame>
    </p:spTree>
    <p:extLst>
      <p:ext uri="{BB962C8B-B14F-4D97-AF65-F5344CB8AC3E}">
        <p14:creationId xmlns:p14="http://schemas.microsoft.com/office/powerpoint/2010/main" val="1510991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304070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Q2. The Department should provide a detailed report on how the TIH is constituted and capacitated.</a:t>
            </a:r>
          </a:p>
          <a:p>
            <a:pPr marL="0" indent="0" algn="ctr">
              <a:lnSpc>
                <a:spcPct val="150000"/>
              </a:lnSpc>
              <a:spcBef>
                <a:spcPts val="600"/>
              </a:spcBef>
              <a:spcAft>
                <a:spcPts val="600"/>
              </a:spcAft>
              <a:buNone/>
              <a:tabLst>
                <a:tab pos="450215" algn="l"/>
              </a:tabLst>
            </a:pPr>
            <a:r>
              <a:rPr lang="en-GB" sz="2200" b="1" dirty="0">
                <a:ea typeface="Times New Roman" panose="02020603050405020304" pitchFamily="18" charset="0"/>
                <a:cs typeface="Arial" panose="020B0604020202020204" pitchFamily="34" charset="0"/>
              </a:rPr>
              <a:t>TIH Governance Structure</a:t>
            </a:r>
          </a:p>
          <a:p>
            <a:pPr marL="0" indent="0" algn="just">
              <a:lnSpc>
                <a:spcPct val="150000"/>
              </a:lnSpc>
              <a:spcBef>
                <a:spcPts val="600"/>
              </a:spcBef>
              <a:spcAft>
                <a:spcPts val="600"/>
              </a:spcAft>
              <a:buNone/>
              <a:tabLst>
                <a:tab pos="450215" algn="l"/>
              </a:tabLst>
            </a:pPr>
            <a:endParaRPr lang="en-GB" sz="2200" dirty="0">
              <a:ea typeface="Times New Roman" panose="02020603050405020304" pitchFamily="18" charset="0"/>
              <a:cs typeface="Arial" panose="020B0604020202020204" pitchFamily="34" charset="0"/>
            </a:endParaRPr>
          </a:p>
          <a:p>
            <a:pPr marL="0" indent="0" algn="just">
              <a:lnSpc>
                <a:spcPct val="150000"/>
              </a:lnSpc>
              <a:spcBef>
                <a:spcPts val="600"/>
              </a:spcBef>
              <a:spcAft>
                <a:spcPts val="600"/>
              </a:spcAft>
              <a:buNone/>
              <a:tabLst>
                <a:tab pos="450215" algn="l"/>
              </a:tabLst>
            </a:pPr>
            <a:endParaRPr lang="en-GB" sz="2200" dirty="0">
              <a:ea typeface="Times New Roman" panose="02020603050405020304" pitchFamily="18" charset="0"/>
              <a:cs typeface="Arial" panose="020B0604020202020204" pitchFamily="34" charset="0"/>
            </a:endParaRPr>
          </a:p>
        </p:txBody>
      </p:sp>
      <p:graphicFrame>
        <p:nvGraphicFramePr>
          <p:cNvPr id="3" name="Table 3">
            <a:extLst>
              <a:ext uri="{FF2B5EF4-FFF2-40B4-BE49-F238E27FC236}">
                <a16:creationId xmlns:a16="http://schemas.microsoft.com/office/drawing/2014/main" id="{7DBD6608-A23B-4F1A-ACC5-211BE045B25C}"/>
              </a:ext>
            </a:extLst>
          </p:cNvPr>
          <p:cNvGraphicFramePr>
            <a:graphicFrameLocks noGrp="1"/>
          </p:cNvGraphicFramePr>
          <p:nvPr/>
        </p:nvGraphicFramePr>
        <p:xfrm>
          <a:off x="1334530" y="3267994"/>
          <a:ext cx="9818152" cy="3460004"/>
        </p:xfrm>
        <a:graphic>
          <a:graphicData uri="http://schemas.openxmlformats.org/drawingml/2006/table">
            <a:tbl>
              <a:tblPr firstRow="1" bandRow="1">
                <a:tableStyleId>{5C22544A-7EE6-4342-B048-85BDC9FD1C3A}</a:tableStyleId>
              </a:tblPr>
              <a:tblGrid>
                <a:gridCol w="1528591">
                  <a:extLst>
                    <a:ext uri="{9D8B030D-6E8A-4147-A177-3AD203B41FA5}">
                      <a16:colId xmlns:a16="http://schemas.microsoft.com/office/drawing/2014/main" val="1263311657"/>
                    </a:ext>
                  </a:extLst>
                </a:gridCol>
                <a:gridCol w="3380485">
                  <a:extLst>
                    <a:ext uri="{9D8B030D-6E8A-4147-A177-3AD203B41FA5}">
                      <a16:colId xmlns:a16="http://schemas.microsoft.com/office/drawing/2014/main" val="1835743284"/>
                    </a:ext>
                  </a:extLst>
                </a:gridCol>
                <a:gridCol w="2454538">
                  <a:extLst>
                    <a:ext uri="{9D8B030D-6E8A-4147-A177-3AD203B41FA5}">
                      <a16:colId xmlns:a16="http://schemas.microsoft.com/office/drawing/2014/main" val="498594491"/>
                    </a:ext>
                  </a:extLst>
                </a:gridCol>
                <a:gridCol w="2454538">
                  <a:extLst>
                    <a:ext uri="{9D8B030D-6E8A-4147-A177-3AD203B41FA5}">
                      <a16:colId xmlns:a16="http://schemas.microsoft.com/office/drawing/2014/main" val="3132928166"/>
                    </a:ext>
                  </a:extLst>
                </a:gridCol>
              </a:tblGrid>
              <a:tr h="506784">
                <a:tc gridSpan="2">
                  <a:txBody>
                    <a:bodyPr/>
                    <a:lstStyle/>
                    <a:p>
                      <a:pPr algn="ctr"/>
                      <a:r>
                        <a:rPr lang="en-US" dirty="0"/>
                        <a:t>Governance Structure </a:t>
                      </a:r>
                    </a:p>
                  </a:txBody>
                  <a:tcPr/>
                </a:tc>
                <a:tc hMerge="1">
                  <a:txBody>
                    <a:bodyPr/>
                    <a:lstStyle/>
                    <a:p>
                      <a:endParaRPr lang="en-US" dirty="0"/>
                    </a:p>
                  </a:txBody>
                  <a:tcPr/>
                </a:tc>
                <a:tc gridSpan="2">
                  <a:txBody>
                    <a:bodyPr/>
                    <a:lstStyle/>
                    <a:p>
                      <a:pPr algn="ctr"/>
                      <a:r>
                        <a:rPr lang="en-US" dirty="0"/>
                        <a:t>Engagements</a:t>
                      </a:r>
                    </a:p>
                  </a:txBody>
                  <a:tcPr/>
                </a:tc>
                <a:tc hMerge="1">
                  <a:txBody>
                    <a:bodyPr/>
                    <a:lstStyle/>
                    <a:p>
                      <a:endParaRPr lang="en-US"/>
                    </a:p>
                  </a:txBody>
                  <a:tcPr/>
                </a:tc>
                <a:extLst>
                  <a:ext uri="{0D108BD9-81ED-4DB2-BD59-A6C34878D82A}">
                    <a16:rowId xmlns:a16="http://schemas.microsoft.com/office/drawing/2014/main" val="3284979423"/>
                  </a:ext>
                </a:extLst>
              </a:tr>
              <a:tr h="506784">
                <a:tc gridSpan="4">
                  <a:txBody>
                    <a:bodyPr/>
                    <a:lstStyle/>
                    <a:p>
                      <a:pPr algn="ctr"/>
                      <a:r>
                        <a:rPr lang="en-US" b="1" dirty="0"/>
                        <a:t>HOD TIH Committee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99573798"/>
                  </a:ext>
                </a:extLst>
              </a:tr>
              <a:tr h="506784">
                <a:tc rowSpan="4">
                  <a:txBody>
                    <a:bodyPr/>
                    <a:lstStyle/>
                    <a:p>
                      <a:pPr algn="ctr"/>
                      <a:r>
                        <a:rPr lang="en-US" dirty="0"/>
                        <a:t>Stakeholders</a:t>
                      </a:r>
                    </a:p>
                  </a:txBody>
                  <a:tcPr vert="vert27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HOD: Dr Darion Barclay</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Chairperson</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DDG Roads Infrastructure: </a:t>
                      </a:r>
                      <a:r>
                        <a:rPr lang="en-ZA"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Mmaphuthi</a:t>
                      </a: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Mokobane</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18762820"/>
                  </a:ext>
                </a:extLst>
              </a:tr>
              <a:tr h="506784">
                <a:tc vMerge="1">
                  <a:txBody>
                    <a:bodyPr/>
                    <a:lstStyle/>
                    <a:p>
                      <a:endParaRPr lang="en-US" dirty="0"/>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TIH Team</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Meetings Frequency:</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Weekly (Wednesdays)</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3835003"/>
                  </a:ext>
                </a:extLst>
              </a:tr>
              <a:tr h="506784">
                <a:tc vMerge="1">
                  <a:txBody>
                    <a:bodyPr/>
                    <a:lstStyle/>
                    <a:p>
                      <a:endParaRPr lang="en-US" dirty="0"/>
                    </a:p>
                  </a:txBody>
                  <a:tcPr/>
                </a:tc>
                <a:tc rowSpan="2">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Other Nominated by HOD</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ZA"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Content</a:t>
                      </a:r>
                      <a:endParaRPr lang="en-US" sz="1800" dirty="0">
                        <a:solidFill>
                          <a:schemeClr val="tx1"/>
                        </a:solidFill>
                      </a:endParaRPr>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Progress Feedback</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334127"/>
                  </a:ext>
                </a:extLst>
              </a:tr>
              <a:tr h="506784">
                <a:tc vMerge="1">
                  <a:txBody>
                    <a:bodyPr/>
                    <a:lstStyle/>
                    <a:p>
                      <a:endParaRPr lang="en-US" dirty="0"/>
                    </a:p>
                  </a:txBody>
                  <a:tcPr/>
                </a:tc>
                <a:tc vMerge="1">
                  <a:txBody>
                    <a:bodyPr/>
                    <a:lstStyle/>
                    <a:p>
                      <a:pPr marL="0" marR="0" algn="ctr">
                        <a:lnSpc>
                          <a:spcPct val="115000"/>
                        </a:lnSpc>
                        <a:spcBef>
                          <a:spcPts val="0"/>
                        </a:spcBef>
                        <a:spcAft>
                          <a:spcPts val="1000"/>
                        </a:spcAft>
                      </a:pP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sz="1800">
                        <a:solidFill>
                          <a:schemeClr val="tx1"/>
                        </a:solidFill>
                      </a:endParaRPr>
                    </a:p>
                  </a:txBody>
                  <a:tcPr/>
                </a:tc>
                <a:tc>
                  <a:txBody>
                    <a:bodyPr/>
                    <a:lstStyle/>
                    <a:p>
                      <a:pPr marL="0" marR="0" algn="ctr">
                        <a:lnSpc>
                          <a:spcPct val="115000"/>
                        </a:lnSpc>
                        <a:spcBef>
                          <a:spcPts val="0"/>
                        </a:spcBef>
                        <a:spcAft>
                          <a:spcPts val="1000"/>
                        </a:spcAft>
                      </a:pPr>
                      <a:r>
                        <a:rPr lang="en-Z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Guidance from HOD</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0832997"/>
                  </a:ext>
                </a:extLst>
              </a:tr>
            </a:tbl>
          </a:graphicData>
        </a:graphic>
      </p:graphicFrame>
    </p:spTree>
    <p:extLst>
      <p:ext uri="{BB962C8B-B14F-4D97-AF65-F5344CB8AC3E}">
        <p14:creationId xmlns:p14="http://schemas.microsoft.com/office/powerpoint/2010/main" val="99395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10717562" cy="474119"/>
          </a:xfrm>
        </p:spPr>
        <p:txBody>
          <a:bodyPr>
            <a:noAutofit/>
          </a:bodyPr>
          <a:lstStyle/>
          <a:p>
            <a:pPr algn="ctr"/>
            <a:r>
              <a:rPr lang="en-US" sz="2400" dirty="0">
                <a:solidFill>
                  <a:prstClr val="white"/>
                </a:solidFill>
                <a:latin typeface="Arial" panose="020B0604020202020204" pitchFamily="34" charset="0"/>
                <a:cs typeface="Arial" panose="020B0604020202020204" pitchFamily="34" charset="0"/>
              </a:rPr>
              <a:t>Responses to Committee Questions on the 3</a:t>
            </a:r>
            <a:r>
              <a:rPr lang="en-US" sz="2400" baseline="30000" dirty="0">
                <a:solidFill>
                  <a:prstClr val="white"/>
                </a:solidFill>
                <a:latin typeface="Arial" panose="020B0604020202020204" pitchFamily="34" charset="0"/>
                <a:cs typeface="Arial" panose="020B0604020202020204" pitchFamily="34" charset="0"/>
              </a:rPr>
              <a:t>rd</a:t>
            </a:r>
            <a:r>
              <a:rPr lang="en-US" sz="2400" dirty="0">
                <a:solidFill>
                  <a:prstClr val="white"/>
                </a:solidFill>
                <a:latin typeface="Arial" panose="020B0604020202020204" pitchFamily="34" charset="0"/>
                <a:cs typeface="Arial" panose="020B0604020202020204" pitchFamily="34" charset="0"/>
              </a:rPr>
              <a:t> Quarter Report 2021/22FY</a:t>
            </a:r>
            <a:endParaRPr lang="en-ZA" sz="2400" dirty="0"/>
          </a:p>
        </p:txBody>
      </p:sp>
      <p:sp>
        <p:nvSpPr>
          <p:cNvPr id="5" name="Content Placeholder 4"/>
          <p:cNvSpPr>
            <a:spLocks noGrp="1"/>
          </p:cNvSpPr>
          <p:nvPr>
            <p:ph idx="1"/>
          </p:nvPr>
        </p:nvSpPr>
        <p:spPr>
          <a:xfrm>
            <a:off x="1334529" y="1600065"/>
            <a:ext cx="10477719" cy="171508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Q3. The Department should indicate whether the TIH is supported by an independent structure of experts in delivering on its mandate.</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TIH advisory service is provided by Hatch (PSP) through an SLA with GMA</a:t>
            </a:r>
            <a:r>
              <a:rPr lang="en-GB" sz="2200" dirty="0">
                <a:latin typeface="Arial" panose="020B0604020202020204" pitchFamily="34" charset="0"/>
                <a:ea typeface="Times New Roman" panose="02020603050405020304" pitchFamily="18" charset="0"/>
                <a:cs typeface="Arial" panose="020B0604020202020204" pitchFamily="34" charset="0"/>
              </a:rPr>
              <a:t>.</a:t>
            </a:r>
            <a:endParaRPr lang="en-GB" sz="22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39496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896</Words>
  <Application>Microsoft Office PowerPoint</Application>
  <PresentationFormat>Widescreen</PresentationFormat>
  <Paragraphs>91</Paragraphs>
  <Slides>14</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Baskerville Old Face</vt:lpstr>
      <vt:lpstr>Calibri</vt:lpstr>
      <vt:lpstr>Calibri Light</vt:lpstr>
      <vt:lpstr>Office Theme</vt:lpstr>
      <vt:lpstr>1_Office Theme</vt:lpstr>
      <vt:lpstr>Department of Roads and Transport  Presentation to the Roads and Transport Portfolio Committee  Responses to Questions on the 3rd Quarter for 2021/22 FY  </vt:lpstr>
      <vt:lpstr>PowerPoint Presentation</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Responses to Committee Questions on the 3rd Quarter Report 2021/22FY</vt:lpstr>
      <vt:lpstr>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Mahibila, Russel (GPDRT)</cp:lastModifiedBy>
  <cp:revision>158</cp:revision>
  <cp:lastPrinted>2022-02-21T09:49:50Z</cp:lastPrinted>
  <dcterms:created xsi:type="dcterms:W3CDTF">2020-04-22T09:10:44Z</dcterms:created>
  <dcterms:modified xsi:type="dcterms:W3CDTF">2022-03-09T10:13:14Z</dcterms:modified>
</cp:coreProperties>
</file>