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2" r:id="rId2"/>
  </p:sldMasterIdLst>
  <p:notesMasterIdLst>
    <p:notesMasterId r:id="rId20"/>
  </p:notesMasterIdLst>
  <p:sldIdLst>
    <p:sldId id="256" r:id="rId3"/>
    <p:sldId id="3705" r:id="rId4"/>
    <p:sldId id="3721" r:id="rId5"/>
    <p:sldId id="3722" r:id="rId6"/>
    <p:sldId id="3714" r:id="rId7"/>
    <p:sldId id="3729" r:id="rId8"/>
    <p:sldId id="3730" r:id="rId9"/>
    <p:sldId id="3731" r:id="rId10"/>
    <p:sldId id="3732" r:id="rId11"/>
    <p:sldId id="3733" r:id="rId12"/>
    <p:sldId id="3734" r:id="rId13"/>
    <p:sldId id="3736" r:id="rId14"/>
    <p:sldId id="3737" r:id="rId15"/>
    <p:sldId id="3738" r:id="rId16"/>
    <p:sldId id="3739" r:id="rId17"/>
    <p:sldId id="3740" r:id="rId18"/>
    <p:sldId id="323" r:id="rId1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3" autoAdjust="0"/>
    <p:restoredTop sz="93910" autoAdjust="0"/>
  </p:normalViewPr>
  <p:slideViewPr>
    <p:cSldViewPr snapToGrid="0" snapToObjects="1" showGuides="1">
      <p:cViewPr varScale="1">
        <p:scale>
          <a:sx n="64" d="100"/>
          <a:sy n="64" d="100"/>
        </p:scale>
        <p:origin x="924" y="6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7105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093" y="0"/>
            <a:ext cx="3077739" cy="471054"/>
          </a:xfrm>
          <a:prstGeom prst="rect">
            <a:avLst/>
          </a:prstGeom>
        </p:spPr>
        <p:txBody>
          <a:bodyPr vert="horz" lIns="91440" tIns="45720" rIns="91440" bIns="45720" rtlCol="0"/>
          <a:lstStyle>
            <a:lvl1pPr algn="r">
              <a:defRPr sz="1200"/>
            </a:lvl1pPr>
          </a:lstStyle>
          <a:p>
            <a:fld id="{350C1A11-90DA-40D6-B914-4E7DD63326E5}" type="datetimeFigureOut">
              <a:rPr lang="en-US" smtClean="0"/>
              <a:t>3/9/2022</a:t>
            </a:fld>
            <a:endParaRPr lang="en-US"/>
          </a:p>
        </p:txBody>
      </p:sp>
      <p:sp>
        <p:nvSpPr>
          <p:cNvPr id="4" name="Slide Image Placeholder 3"/>
          <p:cNvSpPr>
            <a:spLocks noGrp="1" noRot="1" noChangeAspect="1"/>
          </p:cNvSpPr>
          <p:nvPr>
            <p:ph type="sldImg" idx="2"/>
          </p:nvPr>
        </p:nvSpPr>
        <p:spPr>
          <a:xfrm>
            <a:off x="736600" y="1174750"/>
            <a:ext cx="5629275" cy="31670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248" y="4518203"/>
            <a:ext cx="5681980" cy="36967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7105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3"/>
            <a:ext cx="3077739" cy="471053"/>
          </a:xfrm>
          <a:prstGeom prst="rect">
            <a:avLst/>
          </a:prstGeom>
        </p:spPr>
        <p:txBody>
          <a:bodyPr vert="horz" lIns="91440" tIns="45720" rIns="91440" bIns="45720" rtlCol="0" anchor="b"/>
          <a:lstStyle>
            <a:lvl1pPr algn="r">
              <a:defRPr sz="1200"/>
            </a:lvl1pPr>
          </a:lstStyle>
          <a:p>
            <a:fld id="{E7233139-768D-4E05-92BB-5746E1DDDE5F}" type="slidenum">
              <a:rPr lang="en-US" smtClean="0"/>
              <a:t>‹#›</a:t>
            </a:fld>
            <a:endParaRPr lang="en-US"/>
          </a:p>
        </p:txBody>
      </p:sp>
    </p:spTree>
    <p:extLst>
      <p:ext uri="{BB962C8B-B14F-4D97-AF65-F5344CB8AC3E}">
        <p14:creationId xmlns:p14="http://schemas.microsoft.com/office/powerpoint/2010/main" val="1036083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391440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D2D0C3-A378-4F0B-8D88-FC1B6C6DB145}"/>
              </a:ext>
            </a:extLst>
          </p:cNvPr>
          <p:cNvSpPr>
            <a:spLocks noGrp="1"/>
          </p:cNvSpPr>
          <p:nvPr>
            <p:ph type="dt" sz="half" idx="10"/>
          </p:nvPr>
        </p:nvSpPr>
        <p:spPr/>
        <p:txBody>
          <a:bodyPr/>
          <a:lstStyle/>
          <a:p>
            <a:endParaRPr lang="en-ZA"/>
          </a:p>
        </p:txBody>
      </p:sp>
      <p:sp>
        <p:nvSpPr>
          <p:cNvPr id="3" name="Footer Placeholder 2">
            <a:extLst>
              <a:ext uri="{FF2B5EF4-FFF2-40B4-BE49-F238E27FC236}">
                <a16:creationId xmlns:a16="http://schemas.microsoft.com/office/drawing/2014/main" id="{63D03E53-3422-4081-A050-C6389B42D667}"/>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3D1873C2-7B19-4191-8233-E5C967BAA139}"/>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013237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0E03B-C480-4B56-B744-1D5AAB3A88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BB6A5351-7C76-4D79-AC48-E0DB900037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1B5096D0-80B5-4661-A8B3-2126B0799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01CA9D-BA02-4AA7-9BA5-2BB087963167}"/>
              </a:ext>
            </a:extLst>
          </p:cNvPr>
          <p:cNvSpPr>
            <a:spLocks noGrp="1"/>
          </p:cNvSpPr>
          <p:nvPr>
            <p:ph type="dt" sz="half" idx="10"/>
          </p:nvPr>
        </p:nvSpPr>
        <p:spPr/>
        <p:txBody>
          <a:bodyPr/>
          <a:lstStyle/>
          <a:p>
            <a:endParaRPr lang="en-ZA"/>
          </a:p>
        </p:txBody>
      </p:sp>
      <p:sp>
        <p:nvSpPr>
          <p:cNvPr id="6" name="Footer Placeholder 5">
            <a:extLst>
              <a:ext uri="{FF2B5EF4-FFF2-40B4-BE49-F238E27FC236}">
                <a16:creationId xmlns:a16="http://schemas.microsoft.com/office/drawing/2014/main" id="{1A4B7E43-3C7F-4BE5-9338-FC0E99426BE4}"/>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8BD5EBB1-0D4B-4F5B-A5D2-4E9E186DE8C7}"/>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593284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CE8D-0C31-45B6-9252-8D98788809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5BF3BE22-CDDB-46BD-BB35-62F7FECBD6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D35E7658-025D-432B-BED8-2FEB35A4D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DF7E6C8-7EA1-470E-9F8C-86B6ACEBC36B}"/>
              </a:ext>
            </a:extLst>
          </p:cNvPr>
          <p:cNvSpPr>
            <a:spLocks noGrp="1"/>
          </p:cNvSpPr>
          <p:nvPr>
            <p:ph type="dt" sz="half" idx="10"/>
          </p:nvPr>
        </p:nvSpPr>
        <p:spPr/>
        <p:txBody>
          <a:bodyPr/>
          <a:lstStyle/>
          <a:p>
            <a:endParaRPr lang="en-ZA"/>
          </a:p>
        </p:txBody>
      </p:sp>
      <p:sp>
        <p:nvSpPr>
          <p:cNvPr id="6" name="Footer Placeholder 5">
            <a:extLst>
              <a:ext uri="{FF2B5EF4-FFF2-40B4-BE49-F238E27FC236}">
                <a16:creationId xmlns:a16="http://schemas.microsoft.com/office/drawing/2014/main" id="{32E79962-F1C3-42C7-B8D9-FE2FF964B591}"/>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2E9971E6-1166-437C-B4F9-11AFA6470E78}"/>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1806555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7E8F2-ADE3-405A-81A4-662C3EAEEAE0}"/>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81E3C66A-64F2-4A41-B691-08951B9899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B9B44025-5DAD-42BF-8EF3-FA547D842718}"/>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987F81B8-3878-4FFA-A203-B7F7EE6A21C1}"/>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469E248-DDE3-45CA-B479-7E70267F4EE9}"/>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48259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C78FDD-459C-443E-B626-7F02686BF5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609D46A2-44C3-48E8-810A-5A51CAE6CF3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51A596FD-5014-4805-92EA-3371090065B5}"/>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529649D0-EC27-4507-BD97-E3D311A2B0C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019E95E-EECD-4CBF-A26C-3E25DF0CBC70}"/>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2619202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29" y="1567547"/>
            <a:ext cx="10585327" cy="4838018"/>
          </a:xfrm>
        </p:spPr>
        <p:txBody>
          <a:bodyPr>
            <a:normAutofit/>
          </a:bodyPr>
          <a:lstStyle>
            <a:lvl1pPr marL="342900" indent="-342900" algn="l">
              <a:buFont typeface="Arial" panose="020B0604020202020204" pitchFamily="34" charset="0"/>
              <a:buChar char="•"/>
              <a:defRPr sz="24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2960574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431495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524000" y="1122363"/>
            <a:ext cx="4572000" cy="477837"/>
          </a:xfrm>
        </p:spPr>
        <p:txBody>
          <a:bodyPr anchor="b">
            <a:normAutofit/>
          </a:bodyPr>
          <a:lstStyle>
            <a:lvl1pPr algn="ctr">
              <a:defRPr sz="2500" b="1" i="0" baseline="0">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Tree>
    <p:extLst>
      <p:ext uri="{BB962C8B-B14F-4D97-AF65-F5344CB8AC3E}">
        <p14:creationId xmlns:p14="http://schemas.microsoft.com/office/powerpoint/2010/main" val="298376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A6A69-57F2-4925-9AF2-88741EBCDD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915F8920-79D4-4CD6-B3BA-19C0F1BE7B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CC793982-287D-4669-BC5D-82A8C76619CB}"/>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E4F46520-AFE2-4916-A9A9-6C7BC181F9B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BF7FC948-CA40-490B-BE9B-A3337B8520BD}"/>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1909206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09B6A-9577-47DF-B817-0CD599CFE616}"/>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C7D3076E-DC4F-4857-906F-241E755488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299FD0A0-3246-4B64-B2ED-73A5D132F2CA}"/>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58CF99B0-B069-4801-ACF6-253E04CAF958}"/>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2810588B-8E63-4EED-B9AC-5BB8D8EF440F}"/>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688470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826E1-2E97-48BA-98D7-FFD365DD26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BE0F0537-7668-4022-A279-01C1D21067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E9BEED9-02B3-4549-A936-DD3CE0EE9A27}"/>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4A7F6737-9C97-4493-9925-F80DFA2FB35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14398300-1DC1-4D24-A239-A9E876CFC128}"/>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2564140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9B24D-BF82-4A79-B239-864B8E9361EB}"/>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FBD0CD7E-2DCD-414E-8EDE-0AA944314E1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092748C0-9082-4054-900F-122C78A973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49FE3AF4-2BF8-4797-AB9F-0E183FD3BD01}"/>
              </a:ext>
            </a:extLst>
          </p:cNvPr>
          <p:cNvSpPr>
            <a:spLocks noGrp="1"/>
          </p:cNvSpPr>
          <p:nvPr>
            <p:ph type="dt" sz="half" idx="10"/>
          </p:nvPr>
        </p:nvSpPr>
        <p:spPr/>
        <p:txBody>
          <a:bodyPr/>
          <a:lstStyle/>
          <a:p>
            <a:endParaRPr lang="en-ZA"/>
          </a:p>
        </p:txBody>
      </p:sp>
      <p:sp>
        <p:nvSpPr>
          <p:cNvPr id="6" name="Footer Placeholder 5">
            <a:extLst>
              <a:ext uri="{FF2B5EF4-FFF2-40B4-BE49-F238E27FC236}">
                <a16:creationId xmlns:a16="http://schemas.microsoft.com/office/drawing/2014/main" id="{39B65006-3343-4ED8-963A-1F20D63F600A}"/>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ACA47497-DE7F-4A0C-B3A9-69A5119007D5}"/>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5101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A9D53-0C26-4EE5-93A3-DD9FDEA7C401}"/>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B79642B1-58CB-447E-887B-8B885F52A5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76CEBDC-E85F-40BC-B7C7-46C9933AEAA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65247A81-1C35-47DD-A6C4-358FB3A544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A06C250-F390-4C0F-B309-43864B70C86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AEDE26D2-D5D1-493A-83D3-4ABA53F11A72}"/>
              </a:ext>
            </a:extLst>
          </p:cNvPr>
          <p:cNvSpPr>
            <a:spLocks noGrp="1"/>
          </p:cNvSpPr>
          <p:nvPr>
            <p:ph type="dt" sz="half" idx="10"/>
          </p:nvPr>
        </p:nvSpPr>
        <p:spPr/>
        <p:txBody>
          <a:bodyPr/>
          <a:lstStyle/>
          <a:p>
            <a:endParaRPr lang="en-ZA"/>
          </a:p>
        </p:txBody>
      </p:sp>
      <p:sp>
        <p:nvSpPr>
          <p:cNvPr id="8" name="Footer Placeholder 7">
            <a:extLst>
              <a:ext uri="{FF2B5EF4-FFF2-40B4-BE49-F238E27FC236}">
                <a16:creationId xmlns:a16="http://schemas.microsoft.com/office/drawing/2014/main" id="{03A4836C-0FB2-4303-8C5A-3D288F1FBBCD}"/>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C84135EC-C952-489F-886E-1F20516A0719}"/>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545616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00B10-2457-4F66-85BA-08029C402488}"/>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FDB06C42-A85D-469D-8AFD-2D5578BCF8B0}"/>
              </a:ext>
            </a:extLst>
          </p:cNvPr>
          <p:cNvSpPr>
            <a:spLocks noGrp="1"/>
          </p:cNvSpPr>
          <p:nvPr>
            <p:ph type="dt" sz="half" idx="10"/>
          </p:nvPr>
        </p:nvSpPr>
        <p:spPr/>
        <p:txBody>
          <a:bodyPr/>
          <a:lstStyle/>
          <a:p>
            <a:endParaRPr lang="en-ZA"/>
          </a:p>
        </p:txBody>
      </p:sp>
      <p:sp>
        <p:nvSpPr>
          <p:cNvPr id="4" name="Footer Placeholder 3">
            <a:extLst>
              <a:ext uri="{FF2B5EF4-FFF2-40B4-BE49-F238E27FC236}">
                <a16:creationId xmlns:a16="http://schemas.microsoft.com/office/drawing/2014/main" id="{6D03A073-B15D-4C00-8181-3C34D07CC067}"/>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B35103DB-BCE1-466D-9CA7-49980CDB45F7}"/>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4648350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27625526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980991-A056-4B42-ACB8-16EE036A8E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8E0CD031-17B5-475A-8CAE-50F39A30E4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BB774EF0-F40B-4C32-AD4D-D502D374DE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ZA"/>
          </a:p>
        </p:txBody>
      </p:sp>
      <p:sp>
        <p:nvSpPr>
          <p:cNvPr id="5" name="Footer Placeholder 4">
            <a:extLst>
              <a:ext uri="{FF2B5EF4-FFF2-40B4-BE49-F238E27FC236}">
                <a16:creationId xmlns:a16="http://schemas.microsoft.com/office/drawing/2014/main" id="{11DED3D1-E4D6-4A9B-B5A2-2FDB49CEE2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CF3F80D0-594F-4228-AD6E-D59A71084B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32E1F1-1AE0-4D45-BB67-FD106D8CEBA7}" type="slidenum">
              <a:rPr lang="en-ZA" smtClean="0"/>
              <a:t>‹#›</a:t>
            </a:fld>
            <a:endParaRPr lang="en-ZA"/>
          </a:p>
        </p:txBody>
      </p:sp>
    </p:spTree>
    <p:extLst>
      <p:ext uri="{BB962C8B-B14F-4D97-AF65-F5344CB8AC3E}">
        <p14:creationId xmlns:p14="http://schemas.microsoft.com/office/powerpoint/2010/main" val="968176065"/>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1C0-4C1F-B74B-80AF-40A02043A7A8}"/>
              </a:ext>
            </a:extLst>
          </p:cNvPr>
          <p:cNvSpPr>
            <a:spLocks noGrp="1"/>
          </p:cNvSpPr>
          <p:nvPr>
            <p:ph type="ctrTitle"/>
          </p:nvPr>
        </p:nvSpPr>
        <p:spPr>
          <a:xfrm>
            <a:off x="689549" y="1039946"/>
            <a:ext cx="10148341" cy="2571749"/>
          </a:xfrm>
        </p:spPr>
        <p:txBody>
          <a:bodyPr anchor="ctr">
            <a:normAutofit fontScale="90000"/>
          </a:bodyPr>
          <a:lstStyle/>
          <a:p>
            <a:pPr>
              <a:lnSpc>
                <a:spcPct val="150000"/>
              </a:lnSpc>
            </a:pPr>
            <a:r>
              <a:rPr lang="en-US" sz="4400" b="1" dirty="0">
                <a:solidFill>
                  <a:schemeClr val="bg1"/>
                </a:solidFill>
                <a:latin typeface="Arial" panose="020B0604020202020204" pitchFamily="34" charset="0"/>
                <a:cs typeface="Arial" panose="020B0604020202020204" pitchFamily="34" charset="0"/>
              </a:rPr>
              <a:t>Department of Roads and Transport</a:t>
            </a:r>
            <a:br>
              <a:rPr lang="en-US" sz="4000" b="1" dirty="0">
                <a:solidFill>
                  <a:schemeClr val="bg1"/>
                </a:solidFill>
                <a:latin typeface="Arial" panose="020B0604020202020204" pitchFamily="34" charset="0"/>
                <a:cs typeface="Arial" panose="020B0604020202020204" pitchFamily="34" charset="0"/>
              </a:rPr>
            </a:br>
            <a:br>
              <a:rPr lang="en-US" sz="4000" b="1" dirty="0">
                <a:solidFill>
                  <a:schemeClr val="bg1"/>
                </a:solidFill>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Presentation to the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Roads and Transport Portfolio Committee on </a:t>
            </a:r>
            <a:r>
              <a:rPr lang="en-US" sz="3600">
                <a:latin typeface="Arial" panose="020B0604020202020204" pitchFamily="34" charset="0"/>
                <a:cs typeface="Arial" panose="020B0604020202020204" pitchFamily="34" charset="0"/>
              </a:rPr>
              <a:t>the Provincial Appropriation </a:t>
            </a:r>
            <a:r>
              <a:rPr lang="en-US" sz="3600" dirty="0">
                <a:latin typeface="Arial" panose="020B0604020202020204" pitchFamily="34" charset="0"/>
                <a:cs typeface="Arial" panose="020B0604020202020204" pitchFamily="34" charset="0"/>
              </a:rPr>
              <a:t>Bill for 2021/22FY</a:t>
            </a:r>
            <a:endParaRPr lang="en-US" sz="3600" b="1" dirty="0">
              <a:solidFill>
                <a:schemeClr val="bg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0C774AC-01B6-654B-896A-6F5992115CC0}"/>
              </a:ext>
            </a:extLst>
          </p:cNvPr>
          <p:cNvSpPr>
            <a:spLocks noGrp="1"/>
          </p:cNvSpPr>
          <p:nvPr>
            <p:ph type="subTitle" idx="1"/>
          </p:nvPr>
        </p:nvSpPr>
        <p:spPr>
          <a:xfrm>
            <a:off x="689549" y="3859501"/>
            <a:ext cx="10148341" cy="1828800"/>
          </a:xfrm>
        </p:spPr>
        <p:txBody>
          <a:bodyPr>
            <a:normAutofit/>
          </a:bodyPr>
          <a:lstStyle/>
          <a:p>
            <a:pPr lvl="0" defTabSz="457200">
              <a:lnSpc>
                <a:spcPct val="100000"/>
              </a:lnSpc>
              <a:spcBef>
                <a:spcPct val="20000"/>
              </a:spcBef>
              <a:defRPr/>
            </a:pPr>
            <a:r>
              <a:rPr lang="en-ZA" sz="3600" b="1" dirty="0">
                <a:solidFill>
                  <a:prstClr val="white"/>
                </a:solidFill>
                <a:latin typeface="Arial" panose="020B0604020202020204" pitchFamily="34" charset="0"/>
                <a:ea typeface="+mj-ea"/>
                <a:cs typeface="Arial" panose="020B0604020202020204" pitchFamily="34" charset="0"/>
              </a:rPr>
              <a:t> </a:t>
            </a:r>
          </a:p>
          <a:p>
            <a:pPr lvl="0" defTabSz="457200">
              <a:lnSpc>
                <a:spcPct val="100000"/>
              </a:lnSpc>
              <a:spcBef>
                <a:spcPct val="20000"/>
              </a:spcBef>
              <a:defRPr/>
            </a:pPr>
            <a:endParaRPr lang="en-US" sz="900" b="1" dirty="0">
              <a:solidFill>
                <a:prstClr val="white"/>
              </a:solidFill>
              <a:latin typeface="Arial" panose="020B0604020202020204" pitchFamily="34" charset="0"/>
              <a:cs typeface="Arial" panose="020B0604020202020204" pitchFamily="34" charset="0"/>
            </a:endParaRPr>
          </a:p>
          <a:p>
            <a:pPr lvl="0" defTabSz="457200">
              <a:lnSpc>
                <a:spcPct val="100000"/>
              </a:lnSpc>
              <a:spcBef>
                <a:spcPct val="20000"/>
              </a:spcBef>
              <a:defRPr/>
            </a:pPr>
            <a:r>
              <a:rPr lang="en-US" sz="3200" b="1" dirty="0">
                <a:solidFill>
                  <a:prstClr val="white"/>
                </a:solidFill>
                <a:latin typeface="Arial" panose="020B0604020202020204" pitchFamily="34" charset="0"/>
                <a:cs typeface="Arial" panose="020B0604020202020204" pitchFamily="34" charset="0"/>
              </a:rPr>
              <a:t>10 March 2022</a:t>
            </a:r>
            <a:endParaRPr kumimoji="0" lang="en-US"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algn="l"/>
            <a:endParaRPr lang="en-US" sz="1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7111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8"/>
            <a:ext cx="10538085" cy="4992714"/>
          </a:xfrm>
        </p:spPr>
        <p:txBody>
          <a:bodyPr>
            <a:noAutofit/>
          </a:bodyPr>
          <a:lstStyle/>
          <a:p>
            <a:pPr marL="0" indent="0" algn="just" defTabSz="457200">
              <a:lnSpc>
                <a:spcPct val="150000"/>
              </a:lnSpc>
              <a:spcBef>
                <a:spcPct val="20000"/>
              </a:spcBef>
              <a:spcAft>
                <a:spcPts val="1000"/>
              </a:spcAft>
              <a:buNone/>
              <a:defRPr/>
            </a:pPr>
            <a:r>
              <a:rPr lang="en-US" sz="2000" b="1" dirty="0">
                <a:solidFill>
                  <a:srgbClr val="FF0000"/>
                </a:solidFill>
                <a:latin typeface="Arial" panose="020B0604020202020204" pitchFamily="34" charset="0"/>
                <a:cs typeface="Arial" panose="020B0604020202020204" pitchFamily="34" charset="0"/>
              </a:rPr>
              <a:t>Q4.	The Department should explain the roll-over amounting to R94 million in the subsidised bus in relation to the under expenditure which was recorded in the previous financial year.</a:t>
            </a:r>
            <a:endParaRPr lang="en-US" altLang="en-US" sz="2000" dirty="0">
              <a:solidFill>
                <a:srgbClr val="FF0000"/>
              </a:solidFill>
              <a:latin typeface="Arial" panose="020B0604020202020204" pitchFamily="34" charset="0"/>
              <a:cs typeface="Arial" panose="020B0604020202020204" pitchFamily="34" charset="0"/>
            </a:endParaRPr>
          </a:p>
          <a:p>
            <a:pPr marL="0" lvl="0" indent="0" algn="just">
              <a:lnSpc>
                <a:spcPct val="100000"/>
              </a:lnSpc>
              <a:buNone/>
            </a:pPr>
            <a:r>
              <a:rPr lang="en-US" sz="2000" b="1" dirty="0">
                <a:solidFill>
                  <a:prstClr val="black"/>
                </a:solidFill>
                <a:latin typeface="Arial" panose="020B0604020202020204" pitchFamily="34" charset="0"/>
                <a:cs typeface="Arial" panose="020B0604020202020204" pitchFamily="34" charset="0"/>
              </a:rPr>
              <a:t>RESPONSE:</a:t>
            </a:r>
          </a:p>
          <a:p>
            <a:pPr algn="just" defTabSz="457200">
              <a:lnSpc>
                <a:spcPct val="150000"/>
              </a:lnSpc>
              <a:spcBef>
                <a:spcPct val="20000"/>
              </a:spcBef>
              <a:spcAft>
                <a:spcPts val="1000"/>
              </a:spcAft>
              <a:defRPr/>
            </a:pPr>
            <a:r>
              <a:rPr lang="en-US" altLang="en-US" sz="2000" dirty="0">
                <a:solidFill>
                  <a:prstClr val="black"/>
                </a:solidFill>
                <a:latin typeface="Arial" panose="020B0604020202020204" pitchFamily="34" charset="0"/>
                <a:cs typeface="Arial" panose="020B0604020202020204" pitchFamily="34" charset="0"/>
              </a:rPr>
              <a:t>The State of Emergency in terms of the Disaster Management Act placed heavy restrictions on public transport services, with low to no operations during April 2020. This resulted in minimal claims on the subsidy allocations by the operators, and in continuous underspending for the rest of the 2020/21 financial year.</a:t>
            </a:r>
            <a:endParaRPr lang="en-US" altLang="en-US" sz="2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407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8"/>
            <a:ext cx="10538085" cy="4992714"/>
          </a:xfrm>
        </p:spPr>
        <p:txBody>
          <a:bodyPr>
            <a:noAutofit/>
          </a:bodyPr>
          <a:lstStyle/>
          <a:p>
            <a:pPr lvl="0" algn="just">
              <a:lnSpc>
                <a:spcPct val="150000"/>
              </a:lnSpc>
              <a:buFontTx/>
              <a:buChar char="-"/>
            </a:pPr>
            <a:r>
              <a:rPr lang="en-US" altLang="en-US" sz="2000" dirty="0">
                <a:solidFill>
                  <a:prstClr val="black"/>
                </a:solidFill>
                <a:latin typeface="Arial" panose="020B0604020202020204" pitchFamily="34" charset="0"/>
                <a:cs typeface="Arial" panose="020B0604020202020204" pitchFamily="34" charset="0"/>
              </a:rPr>
              <a:t>Some of the services operated for the period 16</a:t>
            </a:r>
            <a:r>
              <a:rPr lang="en-US" altLang="en-US" sz="2000" baseline="30000" dirty="0">
                <a:solidFill>
                  <a:prstClr val="black"/>
                </a:solidFill>
                <a:latin typeface="Arial" panose="020B0604020202020204" pitchFamily="34" charset="0"/>
                <a:cs typeface="Arial" panose="020B0604020202020204" pitchFamily="34" charset="0"/>
              </a:rPr>
              <a:t>th</a:t>
            </a:r>
            <a:r>
              <a:rPr lang="en-US" altLang="en-US" sz="2000" dirty="0">
                <a:solidFill>
                  <a:prstClr val="black"/>
                </a:solidFill>
                <a:latin typeface="Arial" panose="020B0604020202020204" pitchFamily="34" charset="0"/>
                <a:cs typeface="Arial" panose="020B0604020202020204" pitchFamily="34" charset="0"/>
              </a:rPr>
              <a:t> to 31</a:t>
            </a:r>
            <a:r>
              <a:rPr lang="en-US" altLang="en-US" sz="2000" baseline="30000" dirty="0">
                <a:solidFill>
                  <a:prstClr val="black"/>
                </a:solidFill>
                <a:latin typeface="Arial" panose="020B0604020202020204" pitchFamily="34" charset="0"/>
                <a:cs typeface="Arial" panose="020B0604020202020204" pitchFamily="34" charset="0"/>
              </a:rPr>
              <a:t>st</a:t>
            </a:r>
            <a:r>
              <a:rPr lang="en-US" altLang="en-US" sz="2000" dirty="0">
                <a:solidFill>
                  <a:prstClr val="black"/>
                </a:solidFill>
                <a:latin typeface="Arial" panose="020B0604020202020204" pitchFamily="34" charset="0"/>
                <a:cs typeface="Arial" panose="020B0604020202020204" pitchFamily="34" charset="0"/>
              </a:rPr>
              <a:t> March 2021, which could</a:t>
            </a:r>
          </a:p>
          <a:p>
            <a:pPr marL="0" lvl="0" indent="0" algn="just">
              <a:lnSpc>
                <a:spcPct val="150000"/>
              </a:lnSpc>
              <a:buNone/>
            </a:pPr>
            <a:r>
              <a:rPr lang="en-US" altLang="en-US" sz="2000" dirty="0">
                <a:solidFill>
                  <a:prstClr val="black"/>
                </a:solidFill>
                <a:latin typeface="Arial" panose="020B0604020202020204" pitchFamily="34" charset="0"/>
                <a:cs typeface="Arial" panose="020B0604020202020204" pitchFamily="34" charset="0"/>
              </a:rPr>
              <a:t>    only be submitted in April 2021 in line with the provisions of the subsidized bus contracts</a:t>
            </a:r>
          </a:p>
          <a:p>
            <a:pPr marL="0" lvl="0" indent="0" algn="just">
              <a:lnSpc>
                <a:spcPct val="150000"/>
              </a:lnSpc>
              <a:buNone/>
            </a:pPr>
            <a:r>
              <a:rPr lang="en-US" altLang="en-US" sz="2000" dirty="0">
                <a:solidFill>
                  <a:prstClr val="black"/>
                </a:solidFill>
                <a:latin typeface="Arial" panose="020B0604020202020204" pitchFamily="34" charset="0"/>
                <a:cs typeface="Arial" panose="020B0604020202020204" pitchFamily="34" charset="0"/>
              </a:rPr>
              <a:t>   (within 7 days of the end of the month being claimed for). This arrangement was effected </a:t>
            </a:r>
          </a:p>
          <a:p>
            <a:pPr marL="0" lvl="0" indent="0" algn="just">
              <a:lnSpc>
                <a:spcPct val="150000"/>
              </a:lnSpc>
              <a:buNone/>
            </a:pPr>
            <a:r>
              <a:rPr lang="en-US" altLang="en-US" sz="2000" dirty="0">
                <a:solidFill>
                  <a:prstClr val="black"/>
                </a:solidFill>
                <a:latin typeface="Arial" panose="020B0604020202020204" pitchFamily="34" charset="0"/>
                <a:cs typeface="Arial" panose="020B0604020202020204" pitchFamily="34" charset="0"/>
              </a:rPr>
              <a:t>   in line with the relevant provisions of the PFMA, which prescribes that payment can only </a:t>
            </a:r>
          </a:p>
          <a:p>
            <a:pPr marL="0" lvl="0" indent="0" algn="just">
              <a:lnSpc>
                <a:spcPct val="150000"/>
              </a:lnSpc>
              <a:buNone/>
            </a:pPr>
            <a:r>
              <a:rPr lang="en-US" altLang="en-US" sz="2000" dirty="0">
                <a:solidFill>
                  <a:prstClr val="black"/>
                </a:solidFill>
                <a:latin typeface="Arial" panose="020B0604020202020204" pitchFamily="34" charset="0"/>
                <a:cs typeface="Arial" panose="020B0604020202020204" pitchFamily="34" charset="0"/>
              </a:rPr>
              <a:t>   be made for services rendered.</a:t>
            </a:r>
          </a:p>
          <a:p>
            <a:pPr lvl="0" algn="just">
              <a:lnSpc>
                <a:spcPct val="150000"/>
              </a:lnSpc>
            </a:pPr>
            <a:r>
              <a:rPr lang="en-US" altLang="en-US" sz="2000" dirty="0">
                <a:solidFill>
                  <a:prstClr val="black"/>
                </a:solidFill>
                <a:latin typeface="Arial" panose="020B0604020202020204" pitchFamily="34" charset="0"/>
                <a:cs typeface="Arial" panose="020B0604020202020204" pitchFamily="34" charset="0"/>
              </a:rPr>
              <a:t>Since the second claim could therefore only be settled using the resources from the 2021/22 financial year, a rollover was requested within the PTOG to settle this second set of claims. Attached please find </a:t>
            </a:r>
            <a:r>
              <a:rPr lang="en-US" altLang="en-US" sz="2000" b="1" i="1" dirty="0">
                <a:solidFill>
                  <a:prstClr val="black"/>
                </a:solidFill>
                <a:latin typeface="Arial" panose="020B0604020202020204" pitchFamily="34" charset="0"/>
                <a:cs typeface="Arial" panose="020B0604020202020204" pitchFamily="34" charset="0"/>
              </a:rPr>
              <a:t>Annexure A</a:t>
            </a:r>
            <a:r>
              <a:rPr lang="en-US" altLang="en-US" sz="2000" dirty="0">
                <a:solidFill>
                  <a:prstClr val="black"/>
                </a:solidFill>
                <a:latin typeface="Arial" panose="020B0604020202020204" pitchFamily="34" charset="0"/>
                <a:cs typeface="Arial" panose="020B0604020202020204" pitchFamily="34" charset="0"/>
              </a:rPr>
              <a:t> with the table indicating the said claims per operator:</a:t>
            </a:r>
          </a:p>
          <a:p>
            <a:pPr marL="0" lvl="0" indent="0" algn="just">
              <a:lnSpc>
                <a:spcPct val="150000"/>
              </a:lnSpc>
              <a:buNone/>
            </a:pPr>
            <a:endParaRPr lang="en-US" altLang="en-US"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978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8"/>
            <a:ext cx="10538085" cy="4992714"/>
          </a:xfrm>
        </p:spPr>
        <p:txBody>
          <a:bodyPr>
            <a:noAutofit/>
          </a:bodyPr>
          <a:lstStyle/>
          <a:p>
            <a:pPr marL="0" indent="0" algn="just" defTabSz="457200">
              <a:lnSpc>
                <a:spcPct val="150000"/>
              </a:lnSpc>
              <a:spcBef>
                <a:spcPct val="20000"/>
              </a:spcBef>
              <a:spcAft>
                <a:spcPts val="1000"/>
              </a:spcAft>
              <a:buNone/>
              <a:defRPr/>
            </a:pPr>
            <a:r>
              <a:rPr lang="en-US" sz="2000" b="1" dirty="0">
                <a:solidFill>
                  <a:srgbClr val="FF0000"/>
                </a:solidFill>
                <a:latin typeface="Arial" panose="020B0604020202020204" pitchFamily="34" charset="0"/>
                <a:cs typeface="Arial" panose="020B0604020202020204" pitchFamily="34" charset="0"/>
              </a:rPr>
              <a:t>Q5.	The Department should also explain an increase of Transport Operations’ budget in the Compensation of employees.</a:t>
            </a:r>
            <a:endParaRPr lang="en-US" altLang="en-US" sz="2000" dirty="0">
              <a:solidFill>
                <a:srgbClr val="FF0000"/>
              </a:solidFill>
              <a:latin typeface="Arial" panose="020B0604020202020204" pitchFamily="34" charset="0"/>
              <a:cs typeface="Arial" panose="020B0604020202020204" pitchFamily="34" charset="0"/>
            </a:endParaRPr>
          </a:p>
          <a:p>
            <a:pPr marL="0" lvl="0" indent="0" algn="just">
              <a:lnSpc>
                <a:spcPct val="100000"/>
              </a:lnSpc>
              <a:buNone/>
            </a:pPr>
            <a:r>
              <a:rPr lang="en-US" sz="2000" b="1" dirty="0">
                <a:solidFill>
                  <a:prstClr val="black"/>
                </a:solidFill>
                <a:latin typeface="Arial" panose="020B0604020202020204" pitchFamily="34" charset="0"/>
                <a:cs typeface="Arial" panose="020B0604020202020204" pitchFamily="34" charset="0"/>
              </a:rPr>
              <a:t>RESPONSE:</a:t>
            </a:r>
          </a:p>
          <a:p>
            <a:pPr algn="just">
              <a:lnSpc>
                <a:spcPct val="150000"/>
              </a:lnSpc>
            </a:pPr>
            <a:r>
              <a:rPr lang="en-US" altLang="en-US" sz="2000" dirty="0">
                <a:solidFill>
                  <a:prstClr val="black"/>
                </a:solidFill>
                <a:latin typeface="Arial" panose="020B0604020202020204" pitchFamily="34" charset="0"/>
                <a:cs typeface="Arial" panose="020B0604020202020204" pitchFamily="34" charset="0"/>
              </a:rPr>
              <a:t>The increase in the budget for compensation of employees within this programme was solely to avail resources for the CADET and Military Veterans (MV) programme that was the cornerstone of the Department’s response to the COVID-19 pandemic.</a:t>
            </a:r>
          </a:p>
        </p:txBody>
      </p:sp>
    </p:spTree>
    <p:extLst>
      <p:ext uri="{BB962C8B-B14F-4D97-AF65-F5344CB8AC3E}">
        <p14:creationId xmlns:p14="http://schemas.microsoft.com/office/powerpoint/2010/main" val="3768951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8"/>
            <a:ext cx="10538085" cy="4992714"/>
          </a:xfrm>
        </p:spPr>
        <p:txBody>
          <a:bodyPr>
            <a:noAutofit/>
          </a:bodyPr>
          <a:lstStyle/>
          <a:p>
            <a:pPr marL="0" indent="0" algn="just" defTabSz="457200">
              <a:lnSpc>
                <a:spcPct val="100000"/>
              </a:lnSpc>
              <a:spcBef>
                <a:spcPct val="20000"/>
              </a:spcBef>
              <a:spcAft>
                <a:spcPts val="1000"/>
              </a:spcAft>
              <a:buNone/>
              <a:defRPr/>
            </a:pPr>
            <a:r>
              <a:rPr lang="en-US" sz="2000" b="1" dirty="0">
                <a:solidFill>
                  <a:srgbClr val="FF0000"/>
                </a:solidFill>
                <a:latin typeface="Arial" panose="020B0604020202020204" pitchFamily="34" charset="0"/>
                <a:cs typeface="Arial" panose="020B0604020202020204" pitchFamily="34" charset="0"/>
              </a:rPr>
              <a:t>Q6.	The Department should explain the budget cut in the Compensation of Employees and Goods and Services in the Transport Regulation programme.</a:t>
            </a:r>
            <a:endParaRPr lang="en-US" altLang="en-US" sz="2000" dirty="0">
              <a:solidFill>
                <a:srgbClr val="FF0000"/>
              </a:solidFill>
              <a:latin typeface="Arial" panose="020B0604020202020204" pitchFamily="34" charset="0"/>
              <a:cs typeface="Arial" panose="020B0604020202020204" pitchFamily="34" charset="0"/>
            </a:endParaRPr>
          </a:p>
          <a:p>
            <a:pPr marL="0" lvl="0" indent="0" algn="just">
              <a:lnSpc>
                <a:spcPct val="100000"/>
              </a:lnSpc>
              <a:buNone/>
            </a:pPr>
            <a:r>
              <a:rPr lang="en-US" sz="2000" b="1" dirty="0">
                <a:solidFill>
                  <a:prstClr val="black"/>
                </a:solidFill>
                <a:latin typeface="Arial" panose="020B0604020202020204" pitchFamily="34" charset="0"/>
                <a:cs typeface="Arial" panose="020B0604020202020204" pitchFamily="34" charset="0"/>
              </a:rPr>
              <a:t>RESPONSE:</a:t>
            </a:r>
          </a:p>
          <a:p>
            <a:pPr marL="0" lvl="0" indent="0" algn="just">
              <a:lnSpc>
                <a:spcPct val="100000"/>
              </a:lnSpc>
              <a:buNone/>
            </a:pPr>
            <a:r>
              <a:rPr lang="en-US" sz="2000" dirty="0">
                <a:solidFill>
                  <a:prstClr val="black"/>
                </a:solidFill>
                <a:latin typeface="Arial" panose="020B0604020202020204" pitchFamily="34" charset="0"/>
                <a:cs typeface="Arial" panose="020B0604020202020204" pitchFamily="34" charset="0"/>
              </a:rPr>
              <a:t>The explanations are provided below:</a:t>
            </a:r>
          </a:p>
          <a:p>
            <a:pPr marL="0" indent="0" algn="just" defTabSz="457200">
              <a:lnSpc>
                <a:spcPct val="150000"/>
              </a:lnSpc>
              <a:spcBef>
                <a:spcPct val="20000"/>
              </a:spcBef>
              <a:spcAft>
                <a:spcPts val="1000"/>
              </a:spcAft>
              <a:buNone/>
              <a:defRPr/>
            </a:pPr>
            <a:endParaRPr lang="en-US" altLang="en-US" sz="2000" b="1" dirty="0">
              <a:solidFill>
                <a:srgbClr val="FF0000"/>
              </a:solidFill>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CD1912AF-937F-480E-8927-0660F38CE57D}"/>
              </a:ext>
            </a:extLst>
          </p:cNvPr>
          <p:cNvGraphicFramePr>
            <a:graphicFrameLocks noGrp="1"/>
          </p:cNvGraphicFramePr>
          <p:nvPr>
            <p:extLst>
              <p:ext uri="{D42A27DB-BD31-4B8C-83A1-F6EECF244321}">
                <p14:modId xmlns:p14="http://schemas.microsoft.com/office/powerpoint/2010/main" val="283287169"/>
              </p:ext>
            </p:extLst>
          </p:nvPr>
        </p:nvGraphicFramePr>
        <p:xfrm>
          <a:off x="1169233" y="3169719"/>
          <a:ext cx="10687987" cy="3408881"/>
        </p:xfrm>
        <a:graphic>
          <a:graphicData uri="http://schemas.openxmlformats.org/drawingml/2006/table">
            <a:tbl>
              <a:tblPr firstRow="1" bandRow="1">
                <a:tableStyleId>{5C22544A-7EE6-4342-B048-85BDC9FD1C3A}</a:tableStyleId>
              </a:tblPr>
              <a:tblGrid>
                <a:gridCol w="1768839">
                  <a:extLst>
                    <a:ext uri="{9D8B030D-6E8A-4147-A177-3AD203B41FA5}">
                      <a16:colId xmlns:a16="http://schemas.microsoft.com/office/drawing/2014/main" val="2366806229"/>
                    </a:ext>
                  </a:extLst>
                </a:gridCol>
                <a:gridCol w="1648918">
                  <a:extLst>
                    <a:ext uri="{9D8B030D-6E8A-4147-A177-3AD203B41FA5}">
                      <a16:colId xmlns:a16="http://schemas.microsoft.com/office/drawing/2014/main" val="138295463"/>
                    </a:ext>
                  </a:extLst>
                </a:gridCol>
                <a:gridCol w="7270230">
                  <a:extLst>
                    <a:ext uri="{9D8B030D-6E8A-4147-A177-3AD203B41FA5}">
                      <a16:colId xmlns:a16="http://schemas.microsoft.com/office/drawing/2014/main" val="779423670"/>
                    </a:ext>
                  </a:extLst>
                </a:gridCol>
              </a:tblGrid>
              <a:tr h="909869">
                <a:tc>
                  <a:txBody>
                    <a:bodyPr/>
                    <a:lstStyle/>
                    <a:p>
                      <a:pPr algn="ctr"/>
                      <a:r>
                        <a:rPr lang="en-US" sz="2000" dirty="0">
                          <a:latin typeface="Arial" panose="020B0604020202020204" pitchFamily="34" charset="0"/>
                          <a:cs typeface="Arial" panose="020B0604020202020204" pitchFamily="34" charset="0"/>
                        </a:rPr>
                        <a:t>ITEM </a:t>
                      </a:r>
                    </a:p>
                  </a:txBody>
                  <a:tcPr/>
                </a:tc>
                <a:tc>
                  <a:txBody>
                    <a:bodyPr/>
                    <a:lstStyle/>
                    <a:p>
                      <a:pPr algn="ctr"/>
                      <a:r>
                        <a:rPr lang="en-US" sz="2000" dirty="0">
                          <a:latin typeface="Arial" panose="020B0604020202020204" pitchFamily="34" charset="0"/>
                          <a:cs typeface="Arial" panose="020B0604020202020204" pitchFamily="34" charset="0"/>
                        </a:rPr>
                        <a:t>AMOUNTS</a:t>
                      </a:r>
                    </a:p>
                    <a:p>
                      <a:pPr algn="ctr"/>
                      <a:r>
                        <a:rPr lang="en-US" sz="1600" b="1" dirty="0">
                          <a:latin typeface="Arial" panose="020B0604020202020204" pitchFamily="34" charset="0"/>
                          <a:cs typeface="Arial" panose="020B0604020202020204" pitchFamily="34" charset="0"/>
                        </a:rPr>
                        <a:t>(R’000)</a:t>
                      </a:r>
                    </a:p>
                  </a:txBody>
                  <a:tcPr/>
                </a:tc>
                <a:tc>
                  <a:txBody>
                    <a:bodyPr/>
                    <a:lstStyle/>
                    <a:p>
                      <a:pPr algn="ctr"/>
                      <a:r>
                        <a:rPr lang="en-US" sz="2000" dirty="0">
                          <a:latin typeface="Arial" panose="020B0604020202020204" pitchFamily="34" charset="0"/>
                          <a:cs typeface="Arial" panose="020B0604020202020204" pitchFamily="34" charset="0"/>
                        </a:rPr>
                        <a:t>COMMENTS</a:t>
                      </a:r>
                    </a:p>
                  </a:txBody>
                  <a:tcPr/>
                </a:tc>
                <a:extLst>
                  <a:ext uri="{0D108BD9-81ED-4DB2-BD59-A6C34878D82A}">
                    <a16:rowId xmlns:a16="http://schemas.microsoft.com/office/drawing/2014/main" val="1352462632"/>
                  </a:ext>
                </a:extLst>
              </a:tr>
              <a:tr h="1035972">
                <a:tc>
                  <a:txBody>
                    <a:bodyPr/>
                    <a:lstStyle/>
                    <a:p>
                      <a:pPr algn="just"/>
                      <a:endParaRPr lang="en-US" sz="1800" dirty="0">
                        <a:latin typeface="Arial" panose="020B0604020202020204" pitchFamily="34" charset="0"/>
                        <a:cs typeface="Arial" panose="020B0604020202020204" pitchFamily="34" charset="0"/>
                      </a:endParaRPr>
                    </a:p>
                    <a:p>
                      <a:pPr algn="just"/>
                      <a:r>
                        <a:rPr lang="en-US" sz="1800" dirty="0">
                          <a:latin typeface="Arial" panose="020B0604020202020204" pitchFamily="34" charset="0"/>
                          <a:cs typeface="Arial" panose="020B0604020202020204" pitchFamily="34" charset="0"/>
                        </a:rPr>
                        <a:t>Compensation of employees</a:t>
                      </a:r>
                    </a:p>
                  </a:txBody>
                  <a:tcPr/>
                </a:tc>
                <a:tc>
                  <a:txBody>
                    <a:bodyPr/>
                    <a:lstStyle/>
                    <a:p>
                      <a:pPr algn="just"/>
                      <a:endParaRPr lang="en-US" sz="1800" dirty="0">
                        <a:latin typeface="Arial" panose="020B0604020202020204" pitchFamily="34" charset="0"/>
                        <a:cs typeface="Arial" panose="020B0604020202020204" pitchFamily="34" charset="0"/>
                      </a:endParaRPr>
                    </a:p>
                    <a:p>
                      <a:pPr algn="just"/>
                      <a:endParaRPr lang="en-US" sz="1800" dirty="0">
                        <a:latin typeface="Arial" panose="020B0604020202020204" pitchFamily="34" charset="0"/>
                        <a:cs typeface="Arial" panose="020B0604020202020204" pitchFamily="34" charset="0"/>
                      </a:endParaRPr>
                    </a:p>
                    <a:p>
                      <a:pPr algn="r"/>
                      <a:r>
                        <a:rPr lang="en-US" sz="1800" dirty="0">
                          <a:latin typeface="Arial" panose="020B0604020202020204" pitchFamily="34" charset="0"/>
                          <a:cs typeface="Arial" panose="020B0604020202020204" pitchFamily="34" charset="0"/>
                        </a:rPr>
                        <a:t>(5 000)</a:t>
                      </a:r>
                    </a:p>
                  </a:txBody>
                  <a:tcPr/>
                </a:tc>
                <a:tc>
                  <a:txBody>
                    <a:bodyPr/>
                    <a:lstStyle/>
                    <a:p>
                      <a:pPr algn="just"/>
                      <a:r>
                        <a:rPr lang="en-US" sz="1800" dirty="0">
                          <a:latin typeface="Arial" panose="020B0604020202020204" pitchFamily="34" charset="0"/>
                          <a:cs typeface="Arial" panose="020B0604020202020204" pitchFamily="34" charset="0"/>
                        </a:rPr>
                        <a:t>As explained in Question 2 above, the amount was shifted after the reprioritization process to shift funds to Programme 3: Transport Operations for the CADET and MV programme.</a:t>
                      </a:r>
                    </a:p>
                  </a:txBody>
                  <a:tcPr/>
                </a:tc>
                <a:extLst>
                  <a:ext uri="{0D108BD9-81ED-4DB2-BD59-A6C34878D82A}">
                    <a16:rowId xmlns:a16="http://schemas.microsoft.com/office/drawing/2014/main" val="1249790225"/>
                  </a:ext>
                </a:extLst>
              </a:tr>
              <a:tr h="1435142">
                <a:tc>
                  <a:txBody>
                    <a:bodyPr/>
                    <a:lstStyle/>
                    <a:p>
                      <a:pPr algn="just"/>
                      <a:endParaRPr lang="en-US" sz="1800" dirty="0">
                        <a:latin typeface="Arial" panose="020B0604020202020204" pitchFamily="34" charset="0"/>
                        <a:cs typeface="Arial" panose="020B0604020202020204" pitchFamily="34" charset="0"/>
                      </a:endParaRPr>
                    </a:p>
                    <a:p>
                      <a:pPr algn="just"/>
                      <a:endParaRPr lang="en-US" sz="1800" dirty="0">
                        <a:latin typeface="Arial" panose="020B0604020202020204" pitchFamily="34" charset="0"/>
                        <a:cs typeface="Arial" panose="020B0604020202020204" pitchFamily="34" charset="0"/>
                      </a:endParaRPr>
                    </a:p>
                    <a:p>
                      <a:pPr algn="l"/>
                      <a:r>
                        <a:rPr lang="en-US" sz="1800" dirty="0">
                          <a:latin typeface="Arial" panose="020B0604020202020204" pitchFamily="34" charset="0"/>
                          <a:cs typeface="Arial" panose="020B0604020202020204" pitchFamily="34" charset="0"/>
                        </a:rPr>
                        <a:t>Goods and services </a:t>
                      </a:r>
                    </a:p>
                  </a:txBody>
                  <a:tcPr/>
                </a:tc>
                <a:tc>
                  <a:txBody>
                    <a:bodyPr/>
                    <a:lstStyle/>
                    <a:p>
                      <a:pPr algn="just"/>
                      <a:endParaRPr lang="en-US" sz="1800" dirty="0">
                        <a:latin typeface="Arial" panose="020B0604020202020204" pitchFamily="34" charset="0"/>
                        <a:cs typeface="Arial" panose="020B0604020202020204" pitchFamily="34" charset="0"/>
                      </a:endParaRPr>
                    </a:p>
                    <a:p>
                      <a:pPr algn="r"/>
                      <a:endParaRPr lang="en-US" sz="1800" dirty="0">
                        <a:latin typeface="Arial" panose="020B0604020202020204" pitchFamily="34" charset="0"/>
                        <a:cs typeface="Arial" panose="020B0604020202020204" pitchFamily="34" charset="0"/>
                      </a:endParaRPr>
                    </a:p>
                    <a:p>
                      <a:pPr algn="r"/>
                      <a:endParaRPr lang="en-US" sz="1800" dirty="0">
                        <a:latin typeface="Arial" panose="020B0604020202020204" pitchFamily="34" charset="0"/>
                        <a:cs typeface="Arial" panose="020B0604020202020204" pitchFamily="34" charset="0"/>
                      </a:endParaRPr>
                    </a:p>
                    <a:p>
                      <a:pPr algn="r"/>
                      <a:r>
                        <a:rPr lang="en-US" sz="1800" dirty="0">
                          <a:latin typeface="Arial" panose="020B0604020202020204" pitchFamily="34" charset="0"/>
                          <a:cs typeface="Arial" panose="020B0604020202020204" pitchFamily="34" charset="0"/>
                        </a:rPr>
                        <a:t>(20 500)</a:t>
                      </a:r>
                    </a:p>
                  </a:txBody>
                  <a:tcPr/>
                </a:tc>
                <a:tc>
                  <a:txBody>
                    <a:bodyPr/>
                    <a:lstStyle/>
                    <a:p>
                      <a:pPr algn="just"/>
                      <a:r>
                        <a:rPr lang="en-US" sz="1800" dirty="0">
                          <a:latin typeface="Arial" panose="020B0604020202020204" pitchFamily="34" charset="0"/>
                          <a:cs typeface="Arial" panose="020B0604020202020204" pitchFamily="34" charset="0"/>
                        </a:rPr>
                        <a:t>There was a shift of R19 800 000 from this item to transfers and subsidies that was mainly a correction of the classification of the taxi support budget that will be transferred to the Taxi Trust. Furthermore, there were other minor (R700 000) budget shifts within the programme to clear possible overspending.</a:t>
                      </a:r>
                    </a:p>
                  </a:txBody>
                  <a:tcPr/>
                </a:tc>
                <a:extLst>
                  <a:ext uri="{0D108BD9-81ED-4DB2-BD59-A6C34878D82A}">
                    <a16:rowId xmlns:a16="http://schemas.microsoft.com/office/drawing/2014/main" val="626465069"/>
                  </a:ext>
                </a:extLst>
              </a:tr>
            </a:tbl>
          </a:graphicData>
        </a:graphic>
      </p:graphicFrame>
    </p:spTree>
    <p:extLst>
      <p:ext uri="{BB962C8B-B14F-4D97-AF65-F5344CB8AC3E}">
        <p14:creationId xmlns:p14="http://schemas.microsoft.com/office/powerpoint/2010/main" val="85666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8"/>
            <a:ext cx="10538085" cy="4992714"/>
          </a:xfrm>
        </p:spPr>
        <p:txBody>
          <a:bodyPr>
            <a:noAutofit/>
          </a:bodyPr>
          <a:lstStyle/>
          <a:p>
            <a:pPr marL="0" indent="0" algn="just" defTabSz="457200">
              <a:lnSpc>
                <a:spcPct val="100000"/>
              </a:lnSpc>
              <a:spcBef>
                <a:spcPct val="20000"/>
              </a:spcBef>
              <a:spcAft>
                <a:spcPts val="1000"/>
              </a:spcAft>
              <a:buNone/>
              <a:defRPr/>
            </a:pPr>
            <a:r>
              <a:rPr lang="en-US" sz="2000" b="1" dirty="0">
                <a:solidFill>
                  <a:srgbClr val="FF0000"/>
                </a:solidFill>
                <a:latin typeface="Arial" panose="020B0604020202020204" pitchFamily="34" charset="0"/>
                <a:cs typeface="Arial" panose="020B0604020202020204" pitchFamily="34" charset="0"/>
              </a:rPr>
              <a:t>Q7.	The Department should explain the additional budget in the Transfers and Subsidies and Payments for Capital assets in the Transport Regulation programme.</a:t>
            </a:r>
            <a:endParaRPr lang="en-US" altLang="en-US" sz="2000" dirty="0">
              <a:solidFill>
                <a:srgbClr val="FF0000"/>
              </a:solidFill>
              <a:latin typeface="Arial" panose="020B0604020202020204" pitchFamily="34" charset="0"/>
              <a:cs typeface="Arial" panose="020B0604020202020204" pitchFamily="34" charset="0"/>
            </a:endParaRPr>
          </a:p>
          <a:p>
            <a:pPr marL="0" lvl="0" indent="0" algn="just">
              <a:lnSpc>
                <a:spcPct val="100000"/>
              </a:lnSpc>
              <a:buNone/>
            </a:pPr>
            <a:r>
              <a:rPr lang="en-US" sz="2000" b="1" dirty="0">
                <a:solidFill>
                  <a:prstClr val="black"/>
                </a:solidFill>
                <a:latin typeface="Arial" panose="020B0604020202020204" pitchFamily="34" charset="0"/>
                <a:cs typeface="Arial" panose="020B0604020202020204" pitchFamily="34" charset="0"/>
              </a:rPr>
              <a:t>RESPONSE:</a:t>
            </a:r>
          </a:p>
          <a:p>
            <a:pPr marL="0" lvl="0" indent="0" algn="just">
              <a:lnSpc>
                <a:spcPct val="100000"/>
              </a:lnSpc>
              <a:buNone/>
            </a:pPr>
            <a:r>
              <a:rPr lang="en-US" sz="2000" dirty="0">
                <a:solidFill>
                  <a:prstClr val="black"/>
                </a:solidFill>
                <a:latin typeface="Arial" panose="020B0604020202020204" pitchFamily="34" charset="0"/>
                <a:cs typeface="Arial" panose="020B0604020202020204" pitchFamily="34" charset="0"/>
              </a:rPr>
              <a:t>The explanations are provided below:</a:t>
            </a:r>
          </a:p>
          <a:p>
            <a:pPr marL="0" indent="0" algn="just" defTabSz="457200">
              <a:lnSpc>
                <a:spcPct val="150000"/>
              </a:lnSpc>
              <a:spcBef>
                <a:spcPct val="20000"/>
              </a:spcBef>
              <a:spcAft>
                <a:spcPts val="1000"/>
              </a:spcAft>
              <a:buNone/>
              <a:defRPr/>
            </a:pPr>
            <a:endParaRPr lang="en-US" altLang="en-US" sz="2000" b="1" dirty="0">
              <a:solidFill>
                <a:srgbClr val="FF0000"/>
              </a:solidFill>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CD1912AF-937F-480E-8927-0660F38CE57D}"/>
              </a:ext>
            </a:extLst>
          </p:cNvPr>
          <p:cNvGraphicFramePr>
            <a:graphicFrameLocks noGrp="1"/>
          </p:cNvGraphicFramePr>
          <p:nvPr>
            <p:extLst>
              <p:ext uri="{D42A27DB-BD31-4B8C-83A1-F6EECF244321}">
                <p14:modId xmlns:p14="http://schemas.microsoft.com/office/powerpoint/2010/main" val="1876239342"/>
              </p:ext>
            </p:extLst>
          </p:nvPr>
        </p:nvGraphicFramePr>
        <p:xfrm>
          <a:off x="1169233" y="3169719"/>
          <a:ext cx="10687987" cy="3683201"/>
        </p:xfrm>
        <a:graphic>
          <a:graphicData uri="http://schemas.openxmlformats.org/drawingml/2006/table">
            <a:tbl>
              <a:tblPr firstRow="1" bandRow="1">
                <a:tableStyleId>{5C22544A-7EE6-4342-B048-85BDC9FD1C3A}</a:tableStyleId>
              </a:tblPr>
              <a:tblGrid>
                <a:gridCol w="1768839">
                  <a:extLst>
                    <a:ext uri="{9D8B030D-6E8A-4147-A177-3AD203B41FA5}">
                      <a16:colId xmlns:a16="http://schemas.microsoft.com/office/drawing/2014/main" val="2366806229"/>
                    </a:ext>
                  </a:extLst>
                </a:gridCol>
                <a:gridCol w="1648918">
                  <a:extLst>
                    <a:ext uri="{9D8B030D-6E8A-4147-A177-3AD203B41FA5}">
                      <a16:colId xmlns:a16="http://schemas.microsoft.com/office/drawing/2014/main" val="138295463"/>
                    </a:ext>
                  </a:extLst>
                </a:gridCol>
                <a:gridCol w="7270230">
                  <a:extLst>
                    <a:ext uri="{9D8B030D-6E8A-4147-A177-3AD203B41FA5}">
                      <a16:colId xmlns:a16="http://schemas.microsoft.com/office/drawing/2014/main" val="779423670"/>
                    </a:ext>
                  </a:extLst>
                </a:gridCol>
              </a:tblGrid>
              <a:tr h="909869">
                <a:tc>
                  <a:txBody>
                    <a:bodyPr/>
                    <a:lstStyle/>
                    <a:p>
                      <a:pPr algn="ctr"/>
                      <a:r>
                        <a:rPr lang="en-US" sz="2000" dirty="0">
                          <a:latin typeface="Arial" panose="020B0604020202020204" pitchFamily="34" charset="0"/>
                          <a:cs typeface="Arial" panose="020B0604020202020204" pitchFamily="34" charset="0"/>
                        </a:rPr>
                        <a:t>ITEM </a:t>
                      </a:r>
                    </a:p>
                  </a:txBody>
                  <a:tcPr/>
                </a:tc>
                <a:tc>
                  <a:txBody>
                    <a:bodyPr/>
                    <a:lstStyle/>
                    <a:p>
                      <a:pPr algn="ctr"/>
                      <a:r>
                        <a:rPr lang="en-US" sz="2000" dirty="0">
                          <a:latin typeface="Arial" panose="020B0604020202020204" pitchFamily="34" charset="0"/>
                          <a:cs typeface="Arial" panose="020B0604020202020204" pitchFamily="34" charset="0"/>
                        </a:rPr>
                        <a:t>AMOUNTS</a:t>
                      </a:r>
                    </a:p>
                    <a:p>
                      <a:pPr algn="ctr"/>
                      <a:r>
                        <a:rPr lang="en-US" sz="1600" b="1" dirty="0">
                          <a:latin typeface="Arial" panose="020B0604020202020204" pitchFamily="34" charset="0"/>
                          <a:cs typeface="Arial" panose="020B0604020202020204" pitchFamily="34" charset="0"/>
                        </a:rPr>
                        <a:t>(R’000)</a:t>
                      </a:r>
                    </a:p>
                  </a:txBody>
                  <a:tcPr/>
                </a:tc>
                <a:tc>
                  <a:txBody>
                    <a:bodyPr/>
                    <a:lstStyle/>
                    <a:p>
                      <a:pPr algn="ctr"/>
                      <a:r>
                        <a:rPr lang="en-US" sz="2000" dirty="0">
                          <a:latin typeface="Arial" panose="020B0604020202020204" pitchFamily="34" charset="0"/>
                          <a:cs typeface="Arial" panose="020B0604020202020204" pitchFamily="34" charset="0"/>
                        </a:rPr>
                        <a:t>COMMENTS</a:t>
                      </a:r>
                    </a:p>
                  </a:txBody>
                  <a:tcPr/>
                </a:tc>
                <a:extLst>
                  <a:ext uri="{0D108BD9-81ED-4DB2-BD59-A6C34878D82A}">
                    <a16:rowId xmlns:a16="http://schemas.microsoft.com/office/drawing/2014/main" val="1352462632"/>
                  </a:ext>
                </a:extLst>
              </a:tr>
              <a:tr h="1035972">
                <a:tc>
                  <a:txBody>
                    <a:bodyPr/>
                    <a:lstStyle/>
                    <a:p>
                      <a:pPr algn="just"/>
                      <a:endParaRPr lang="en-US" sz="1800" dirty="0">
                        <a:latin typeface="Arial" panose="020B0604020202020204" pitchFamily="34" charset="0"/>
                        <a:cs typeface="Arial" panose="020B0604020202020204" pitchFamily="34" charset="0"/>
                      </a:endParaRPr>
                    </a:p>
                    <a:p>
                      <a:pPr algn="just"/>
                      <a:r>
                        <a:rPr lang="en-US" sz="1800" dirty="0">
                          <a:latin typeface="Arial" panose="020B0604020202020204" pitchFamily="34" charset="0"/>
                          <a:cs typeface="Arial" panose="020B0604020202020204" pitchFamily="34" charset="0"/>
                        </a:rPr>
                        <a:t>Transfers and subsidies</a:t>
                      </a:r>
                    </a:p>
                  </a:txBody>
                  <a:tcPr/>
                </a:tc>
                <a:tc>
                  <a:txBody>
                    <a:bodyPr/>
                    <a:lstStyle/>
                    <a:p>
                      <a:pPr algn="just"/>
                      <a:endParaRPr lang="en-US" sz="1800" dirty="0">
                        <a:latin typeface="Arial" panose="020B0604020202020204" pitchFamily="34" charset="0"/>
                        <a:cs typeface="Arial" panose="020B0604020202020204" pitchFamily="34" charset="0"/>
                      </a:endParaRPr>
                    </a:p>
                    <a:p>
                      <a:pPr algn="just"/>
                      <a:endParaRPr lang="en-US" sz="1800" dirty="0">
                        <a:latin typeface="Arial" panose="020B0604020202020204" pitchFamily="34" charset="0"/>
                        <a:cs typeface="Arial" panose="020B0604020202020204" pitchFamily="34" charset="0"/>
                      </a:endParaRPr>
                    </a:p>
                    <a:p>
                      <a:pPr algn="r"/>
                      <a:r>
                        <a:rPr lang="en-US" sz="1800" dirty="0">
                          <a:latin typeface="Arial" panose="020B0604020202020204" pitchFamily="34" charset="0"/>
                          <a:cs typeface="Arial" panose="020B0604020202020204" pitchFamily="34" charset="0"/>
                        </a:rPr>
                        <a:t>(19 800)</a:t>
                      </a:r>
                    </a:p>
                  </a:txBody>
                  <a:tcPr/>
                </a:tc>
                <a:tc>
                  <a:txBody>
                    <a:bodyPr/>
                    <a:lstStyle/>
                    <a:p>
                      <a:pPr algn="just"/>
                      <a:r>
                        <a:rPr lang="en-US" sz="1800" dirty="0">
                          <a:latin typeface="Arial" panose="020B0604020202020204" pitchFamily="34" charset="0"/>
                          <a:cs typeface="Arial" panose="020B0604020202020204" pitchFamily="34" charset="0"/>
                        </a:rPr>
                        <a:t>This shift was to ensure that the transfer of the taxi support budget to the Taxi Trust can be duly processed from the correct item. </a:t>
                      </a:r>
                    </a:p>
                  </a:txBody>
                  <a:tcPr/>
                </a:tc>
                <a:extLst>
                  <a:ext uri="{0D108BD9-81ED-4DB2-BD59-A6C34878D82A}">
                    <a16:rowId xmlns:a16="http://schemas.microsoft.com/office/drawing/2014/main" val="1249790225"/>
                  </a:ext>
                </a:extLst>
              </a:tr>
              <a:tr h="1435142">
                <a:tc>
                  <a:txBody>
                    <a:bodyPr/>
                    <a:lstStyle/>
                    <a:p>
                      <a:pPr algn="just"/>
                      <a:endParaRPr lang="en-US" sz="1800" dirty="0">
                        <a:latin typeface="Arial" panose="020B0604020202020204" pitchFamily="34" charset="0"/>
                        <a:cs typeface="Arial" panose="020B0604020202020204" pitchFamily="34" charset="0"/>
                      </a:endParaRPr>
                    </a:p>
                    <a:p>
                      <a:pPr algn="just"/>
                      <a:endParaRPr lang="en-US" sz="1800" dirty="0">
                        <a:latin typeface="Arial" panose="020B0604020202020204" pitchFamily="34" charset="0"/>
                        <a:cs typeface="Arial" panose="020B0604020202020204" pitchFamily="34" charset="0"/>
                      </a:endParaRPr>
                    </a:p>
                    <a:p>
                      <a:pPr algn="just"/>
                      <a:endParaRPr lang="en-US" sz="1800" dirty="0">
                        <a:latin typeface="Arial" panose="020B0604020202020204" pitchFamily="34" charset="0"/>
                        <a:cs typeface="Arial" panose="020B0604020202020204" pitchFamily="34" charset="0"/>
                      </a:endParaRPr>
                    </a:p>
                    <a:p>
                      <a:pPr algn="just"/>
                      <a:r>
                        <a:rPr lang="en-US" sz="1800" dirty="0">
                          <a:latin typeface="Arial" panose="020B0604020202020204" pitchFamily="34" charset="0"/>
                          <a:cs typeface="Arial" panose="020B0604020202020204" pitchFamily="34" charset="0"/>
                        </a:rPr>
                        <a:t>Capital assets </a:t>
                      </a:r>
                    </a:p>
                  </a:txBody>
                  <a:tcPr/>
                </a:tc>
                <a:tc>
                  <a:txBody>
                    <a:bodyPr/>
                    <a:lstStyle/>
                    <a:p>
                      <a:pPr algn="just"/>
                      <a:endParaRPr lang="en-US" sz="1800" dirty="0">
                        <a:latin typeface="Arial" panose="020B0604020202020204" pitchFamily="34" charset="0"/>
                        <a:cs typeface="Arial" panose="020B0604020202020204" pitchFamily="34" charset="0"/>
                      </a:endParaRPr>
                    </a:p>
                    <a:p>
                      <a:pPr algn="just"/>
                      <a:endParaRPr lang="en-US" sz="1800" dirty="0">
                        <a:latin typeface="Arial" panose="020B0604020202020204" pitchFamily="34" charset="0"/>
                        <a:cs typeface="Arial" panose="020B0604020202020204" pitchFamily="34" charset="0"/>
                      </a:endParaRPr>
                    </a:p>
                    <a:p>
                      <a:pPr algn="just"/>
                      <a:endParaRPr lang="en-US" sz="1800" dirty="0">
                        <a:latin typeface="Arial" panose="020B0604020202020204" pitchFamily="34" charset="0"/>
                        <a:cs typeface="Arial" panose="020B0604020202020204" pitchFamily="34" charset="0"/>
                      </a:endParaRPr>
                    </a:p>
                    <a:p>
                      <a:pPr algn="r"/>
                      <a:r>
                        <a:rPr lang="en-US" sz="1800" dirty="0">
                          <a:latin typeface="Arial" panose="020B0604020202020204" pitchFamily="34" charset="0"/>
                          <a:cs typeface="Arial" panose="020B0604020202020204" pitchFamily="34" charset="0"/>
                        </a:rPr>
                        <a:t>(1 800)</a:t>
                      </a:r>
                    </a:p>
                  </a:txBody>
                  <a:tcPr/>
                </a:tc>
                <a:tc>
                  <a:txBody>
                    <a:bodyPr/>
                    <a:lstStyle/>
                    <a:p>
                      <a:pPr marL="0" marR="0">
                        <a:spcBef>
                          <a:spcPts val="0"/>
                        </a:spcBef>
                        <a:spcAft>
                          <a:spcPts val="0"/>
                        </a:spcAft>
                      </a:pPr>
                      <a:r>
                        <a:rPr lang="en-US" sz="1800" dirty="0">
                          <a:solidFill>
                            <a:schemeClr val="tx1"/>
                          </a:solidFill>
                          <a:effectLst/>
                          <a:latin typeface="Arial" panose="020B0604020202020204" pitchFamily="34" charset="0"/>
                          <a:ea typeface="Times New Roman" panose="02020603050405020304" pitchFamily="18" charset="0"/>
                        </a:rPr>
                        <a:t>The two shifts that contributed to this are:</a:t>
                      </a:r>
                      <a:endParaRPr lang="en-US" sz="28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ZA"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R700 000 for the procurement of note counting machines at the DLTCs as well as small furniture items that were requested for the TOLAB;</a:t>
                      </a:r>
                      <a:endParaRPr lang="en-US" sz="2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Tx/>
                        <a:buChar char="-"/>
                      </a:pPr>
                      <a:r>
                        <a:rPr lang="en-US" sz="1800" dirty="0">
                          <a:solidFill>
                            <a:schemeClr val="tx1"/>
                          </a:solidFill>
                          <a:effectLst/>
                          <a:latin typeface="Arial" panose="020B0604020202020204" pitchFamily="34" charset="0"/>
                          <a:ea typeface="Times New Roman" panose="02020603050405020304" pitchFamily="18" charset="0"/>
                        </a:rPr>
                        <a:t>The budget for the Sebokeng DLTC was increased by R1 100 000</a:t>
                      </a:r>
                    </a:p>
                    <a:p>
                      <a:pPr marL="0" indent="0">
                        <a:buFontTx/>
                        <a:buNone/>
                      </a:pPr>
                      <a:r>
                        <a:rPr lang="en-US" sz="1800" dirty="0">
                          <a:solidFill>
                            <a:schemeClr val="tx1"/>
                          </a:solidFill>
                          <a:effectLst/>
                          <a:latin typeface="Arial" panose="020B0604020202020204" pitchFamily="34" charset="0"/>
                          <a:ea typeface="Times New Roman" panose="02020603050405020304" pitchFamily="18" charset="0"/>
                        </a:rPr>
                        <a:t>     to settle an invoice that was anticipated by the project managers</a:t>
                      </a:r>
                      <a:r>
                        <a:rPr lang="en-US" sz="1800" dirty="0">
                          <a:solidFill>
                            <a:schemeClr val="tx1"/>
                          </a:solidFill>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626465069"/>
                  </a:ext>
                </a:extLst>
              </a:tr>
            </a:tbl>
          </a:graphicData>
        </a:graphic>
      </p:graphicFrame>
    </p:spTree>
    <p:extLst>
      <p:ext uri="{BB962C8B-B14F-4D97-AF65-F5344CB8AC3E}">
        <p14:creationId xmlns:p14="http://schemas.microsoft.com/office/powerpoint/2010/main" val="719494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8"/>
            <a:ext cx="10538085" cy="4992714"/>
          </a:xfrm>
        </p:spPr>
        <p:txBody>
          <a:bodyPr>
            <a:noAutofit/>
          </a:bodyPr>
          <a:lstStyle/>
          <a:p>
            <a:pPr marL="0" indent="0" algn="just" defTabSz="457200">
              <a:lnSpc>
                <a:spcPct val="150000"/>
              </a:lnSpc>
              <a:spcBef>
                <a:spcPct val="20000"/>
              </a:spcBef>
              <a:spcAft>
                <a:spcPts val="1000"/>
              </a:spcAft>
              <a:buNone/>
              <a:defRPr/>
            </a:pPr>
            <a:r>
              <a:rPr lang="en-US" sz="2000" b="1" dirty="0">
                <a:solidFill>
                  <a:srgbClr val="FF0000"/>
                </a:solidFill>
                <a:latin typeface="Arial" panose="020B0604020202020204" pitchFamily="34" charset="0"/>
                <a:cs typeface="Arial" panose="020B0604020202020204" pitchFamily="34" charset="0"/>
              </a:rPr>
              <a:t>Q8.	The entity should explain the significant upward adjustment amounting to R366 000 000 per cost drivers.</a:t>
            </a:r>
            <a:endParaRPr lang="en-US" altLang="en-US" sz="2000" dirty="0">
              <a:solidFill>
                <a:srgbClr val="FF0000"/>
              </a:solidFill>
              <a:latin typeface="Arial" panose="020B0604020202020204" pitchFamily="34" charset="0"/>
              <a:cs typeface="Arial" panose="020B0604020202020204" pitchFamily="34" charset="0"/>
            </a:endParaRPr>
          </a:p>
          <a:p>
            <a:pPr marL="0" lvl="0" indent="0" algn="just">
              <a:lnSpc>
                <a:spcPct val="100000"/>
              </a:lnSpc>
              <a:buNone/>
            </a:pPr>
            <a:r>
              <a:rPr lang="en-US" sz="2000" b="1" dirty="0">
                <a:solidFill>
                  <a:prstClr val="black"/>
                </a:solidFill>
                <a:latin typeface="Arial" panose="020B0604020202020204" pitchFamily="34" charset="0"/>
                <a:cs typeface="Arial" panose="020B0604020202020204" pitchFamily="34" charset="0"/>
              </a:rPr>
              <a:t>RESPONSE:</a:t>
            </a:r>
            <a:endParaRPr lang="en-US" altLang="en-US" sz="2000" dirty="0">
              <a:solidFill>
                <a:prstClr val="black"/>
              </a:solidFill>
              <a:latin typeface="Arial" panose="020B0604020202020204" pitchFamily="34" charset="0"/>
              <a:cs typeface="Arial" panose="020B0604020202020204" pitchFamily="34" charset="0"/>
            </a:endParaRPr>
          </a:p>
          <a:p>
            <a:pPr algn="just">
              <a:lnSpc>
                <a:spcPct val="150000"/>
              </a:lnSpc>
            </a:pPr>
            <a:r>
              <a:rPr lang="en-US" altLang="en-US" sz="2000" dirty="0">
                <a:solidFill>
                  <a:prstClr val="black"/>
                </a:solidFill>
                <a:latin typeface="Arial" panose="020B0604020202020204" pitchFamily="34" charset="0"/>
                <a:cs typeface="Arial" panose="020B0604020202020204" pitchFamily="34" charset="0"/>
              </a:rPr>
              <a:t>A sudden drop in passengers using the Gautrain through the Covid 19 impact caused the PG to increase up to the maximum limit payable by the Province to the Concessionaire in terms of the Concession Agreement (CA). The GMA did not carry any passenger through the hard lock down and had to carry reduced passengers at various stages of the lockdown which resulted in reduced revenue being collected and thereby increasing the Patronage Guarantee over the MTEF period. </a:t>
            </a:r>
          </a:p>
        </p:txBody>
      </p:sp>
    </p:spTree>
    <p:extLst>
      <p:ext uri="{BB962C8B-B14F-4D97-AF65-F5344CB8AC3E}">
        <p14:creationId xmlns:p14="http://schemas.microsoft.com/office/powerpoint/2010/main" val="64452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8"/>
            <a:ext cx="10538085" cy="4992714"/>
          </a:xfrm>
        </p:spPr>
        <p:txBody>
          <a:bodyPr>
            <a:noAutofit/>
          </a:bodyPr>
          <a:lstStyle/>
          <a:p>
            <a:pPr algn="just">
              <a:lnSpc>
                <a:spcPct val="150000"/>
              </a:lnSpc>
            </a:pPr>
            <a:r>
              <a:rPr lang="en-US" altLang="en-US" sz="2000" dirty="0">
                <a:solidFill>
                  <a:prstClr val="black"/>
                </a:solidFill>
                <a:latin typeface="Arial" panose="020B0604020202020204" pitchFamily="34" charset="0"/>
                <a:cs typeface="Arial" panose="020B0604020202020204" pitchFamily="34" charset="0"/>
              </a:rPr>
              <a:t>In the current financial year an additional R366 million budget was allocated through the adjustment budget process to ensure the immediate sustainability of the Gautrain.</a:t>
            </a:r>
          </a:p>
          <a:p>
            <a:pPr algn="just">
              <a:lnSpc>
                <a:spcPct val="150000"/>
              </a:lnSpc>
            </a:pPr>
            <a:endParaRPr lang="en-US" altLang="en-US" sz="2000" dirty="0">
              <a:solidFill>
                <a:prstClr val="black"/>
              </a:solidFill>
              <a:latin typeface="Arial" panose="020B0604020202020204" pitchFamily="34" charset="0"/>
              <a:cs typeface="Arial" panose="020B0604020202020204" pitchFamily="34" charset="0"/>
            </a:endParaRPr>
          </a:p>
          <a:p>
            <a:pPr algn="just">
              <a:lnSpc>
                <a:spcPct val="150000"/>
              </a:lnSpc>
            </a:pPr>
            <a:r>
              <a:rPr lang="en-US" altLang="en-US" sz="2000" dirty="0">
                <a:solidFill>
                  <a:prstClr val="black"/>
                </a:solidFill>
                <a:latin typeface="Arial" panose="020B0604020202020204" pitchFamily="34" charset="0"/>
                <a:cs typeface="Arial" panose="020B0604020202020204" pitchFamily="34" charset="0"/>
              </a:rPr>
              <a:t>The adjustment budget was only used to cover the cost of the </a:t>
            </a:r>
            <a:r>
              <a:rPr lang="en-US" altLang="en-US" sz="2000">
                <a:solidFill>
                  <a:prstClr val="black"/>
                </a:solidFill>
                <a:latin typeface="Arial" panose="020B0604020202020204" pitchFamily="34" charset="0"/>
                <a:cs typeface="Arial" panose="020B0604020202020204" pitchFamily="34" charset="0"/>
              </a:rPr>
              <a:t>Patronage Guarantee.</a:t>
            </a:r>
            <a:endParaRPr lang="en-US" altLang="en-US" sz="2000" dirty="0">
              <a:solidFill>
                <a:prstClr val="black"/>
              </a:solidFill>
              <a:latin typeface="Arial" panose="020B0604020202020204" pitchFamily="34" charset="0"/>
              <a:cs typeface="Arial" panose="020B0604020202020204" pitchFamily="34" charset="0"/>
            </a:endParaRPr>
          </a:p>
          <a:p>
            <a:pPr marL="0" indent="0" algn="just">
              <a:lnSpc>
                <a:spcPct val="150000"/>
              </a:lnSpc>
              <a:buNone/>
            </a:pPr>
            <a:r>
              <a:rPr lang="en-US" altLang="en-US" sz="2000" dirty="0">
                <a:solidFill>
                  <a:prstClr val="black"/>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646599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174873" y="1087395"/>
            <a:ext cx="10585326" cy="474119"/>
          </a:xfrm>
        </p:spPr>
        <p:txBody>
          <a:bodyPr>
            <a:normAutofit fontScale="90000"/>
          </a:bodyPr>
          <a:lstStyle/>
          <a:p>
            <a:pPr algn="ctr"/>
            <a:r>
              <a:rPr lang="en-ZA" sz="4400" dirty="0">
                <a:latin typeface="Arial" panose="020B0604020202020204" pitchFamily="34" charset="0"/>
                <a:cs typeface="Arial" panose="020B0604020202020204" pitchFamily="34" charset="0"/>
              </a:rPr>
              <a:t>CLOSURE</a:t>
            </a:r>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334529" y="1768839"/>
            <a:ext cx="10585327" cy="4636725"/>
          </a:xfrm>
        </p:spPr>
        <p:txBody>
          <a:bodyPr>
            <a:normAutofit/>
          </a:bodyPr>
          <a:lstStyle/>
          <a:p>
            <a:pPr marL="0" indent="0">
              <a:buNone/>
            </a:pPr>
            <a:endParaRPr lang="en-US" sz="3600" b="0" dirty="0">
              <a:latin typeface="Baskerville Old Face" panose="02020602080505020303" pitchFamily="18" charset="0"/>
              <a:cs typeface="Calibri" panose="020F0502020204030204" pitchFamily="34" charset="0"/>
            </a:endParaRPr>
          </a:p>
          <a:p>
            <a:pPr marL="0" indent="0" algn="ctr">
              <a:buNone/>
            </a:pPr>
            <a:r>
              <a:rPr lang="en-US" sz="3600" b="1" dirty="0">
                <a:latin typeface="Arial" panose="020B0604020202020204" pitchFamily="34" charset="0"/>
                <a:cs typeface="Arial" panose="020B0604020202020204" pitchFamily="34" charset="0"/>
              </a:rPr>
              <a:t>END OF PRESENTATION </a:t>
            </a:r>
          </a:p>
          <a:p>
            <a:pPr marL="0" indent="0" algn="ctr">
              <a:buNone/>
            </a:pPr>
            <a:endParaRPr lang="en-US" sz="3600" b="1" dirty="0">
              <a:latin typeface="Arial" panose="020B0604020202020204" pitchFamily="34" charset="0"/>
              <a:cs typeface="Arial" panose="020B0604020202020204" pitchFamily="34" charset="0"/>
            </a:endParaRPr>
          </a:p>
          <a:p>
            <a:pPr marL="0" indent="0" algn="ctr">
              <a:buNone/>
            </a:pPr>
            <a:r>
              <a:rPr lang="en-US" sz="3600" b="1"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441170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059543" y="1871003"/>
            <a:ext cx="10551886" cy="4534561"/>
          </a:xfrm>
        </p:spPr>
        <p:txBody>
          <a:bodyPr>
            <a:normAutofit/>
          </a:bodyPr>
          <a:lstStyle/>
          <a:p>
            <a:pPr marL="457200" lvl="1" indent="0">
              <a:lnSpc>
                <a:spcPct val="130000"/>
              </a:lnSpc>
              <a:buNone/>
            </a:pPr>
            <a:r>
              <a:rPr lang="en-US" dirty="0">
                <a:latin typeface="Arial" panose="020B0604020202020204" pitchFamily="34" charset="0"/>
                <a:cs typeface="Arial" panose="020B0604020202020204" pitchFamily="34" charset="0"/>
              </a:rPr>
              <a:t> </a:t>
            </a:r>
          </a:p>
          <a:p>
            <a:pPr lvl="1">
              <a:lnSpc>
                <a:spcPct val="130000"/>
              </a:lnSpc>
            </a:pPr>
            <a:endParaRPr lang="en-ZA"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a16="http://schemas.microsoft.com/office/drawing/2014/main" id="{20F8F92F-D132-4479-B60A-8EB2FC3F2A1E}"/>
              </a:ext>
            </a:extLst>
          </p:cNvPr>
          <p:cNvGrpSpPr>
            <a:grpSpLocks noChangeAspect="1"/>
          </p:cNvGrpSpPr>
          <p:nvPr/>
        </p:nvGrpSpPr>
        <p:grpSpPr bwMode="auto">
          <a:xfrm>
            <a:off x="1351016" y="1084628"/>
            <a:ext cx="10716065" cy="5672138"/>
            <a:chOff x="0" y="-8"/>
            <a:chExt cx="7680" cy="4764"/>
          </a:xfrm>
        </p:grpSpPr>
        <p:sp>
          <p:nvSpPr>
            <p:cNvPr id="5" name="AutoShape 3">
              <a:extLst>
                <a:ext uri="{FF2B5EF4-FFF2-40B4-BE49-F238E27FC236}">
                  <a16:creationId xmlns:a16="http://schemas.microsoft.com/office/drawing/2014/main" id="{6B9A4CA0-4086-445A-AA97-31CFD64AFE6C}"/>
                </a:ext>
              </a:extLst>
            </p:cNvPr>
            <p:cNvSpPr>
              <a:spLocks noChangeAspect="1" noChangeArrowheads="1" noTextEdit="1"/>
            </p:cNvSpPr>
            <p:nvPr/>
          </p:nvSpPr>
          <p:spPr bwMode="auto">
            <a:xfrm>
              <a:off x="0" y="-8"/>
              <a:ext cx="7680" cy="4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685800" eaLnBrk="1" fontAlgn="auto" latinLnBrk="0" hangingPunct="1">
                <a:lnSpc>
                  <a:spcPct val="100000"/>
                </a:lnSpc>
                <a:spcBef>
                  <a:spcPts val="0"/>
                </a:spcBef>
                <a:spcAft>
                  <a:spcPts val="0"/>
                </a:spcAft>
                <a:buClrTx/>
                <a:buSzTx/>
                <a:buFontTx/>
                <a:buNone/>
                <a:tabLst/>
                <a:defRPr/>
              </a:pPr>
              <a:endParaRPr kumimoji="0" lang="en-ZA" sz="1350" b="0" i="0" u="none" strike="noStrike" kern="0" cap="none" spc="0" normalizeH="0" baseline="0" noProof="0">
                <a:ln>
                  <a:noFill/>
                </a:ln>
                <a:solidFill>
                  <a:prstClr val="black"/>
                </a:solidFill>
                <a:effectLst/>
                <a:uLnTx/>
                <a:uFillTx/>
              </a:endParaRPr>
            </a:p>
          </p:txBody>
        </p:sp>
        <p:pic>
          <p:nvPicPr>
            <p:cNvPr id="6" name="Picture 5">
              <a:extLst>
                <a:ext uri="{FF2B5EF4-FFF2-40B4-BE49-F238E27FC236}">
                  <a16:creationId xmlns:a16="http://schemas.microsoft.com/office/drawing/2014/main" id="{7AAC945E-3274-4C08-B5DA-0804778B81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
              <a:ext cx="7692" cy="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591748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ZA" altLang="en-US" sz="2000" dirty="0">
                <a:solidFill>
                  <a:srgbClr val="FFFFFF"/>
                </a:solidFill>
                <a:latin typeface="Arial" panose="020B0604020202020204" pitchFamily="34" charset="0"/>
                <a:cs typeface="Arial" panose="020B0604020202020204" pitchFamily="34" charset="0"/>
              </a:rPr>
              <a:t>INTRODUCTION OF THE 2021-22 APPROPRIATION BILL</a:t>
            </a:r>
            <a:endParaRPr lang="en-ZA" sz="2400" dirty="0"/>
          </a:p>
        </p:txBody>
      </p:sp>
      <p:sp>
        <p:nvSpPr>
          <p:cNvPr id="5" name="Content Placeholder 4"/>
          <p:cNvSpPr>
            <a:spLocks noGrp="1"/>
          </p:cNvSpPr>
          <p:nvPr>
            <p:ph idx="1"/>
          </p:nvPr>
        </p:nvSpPr>
        <p:spPr>
          <a:xfrm>
            <a:off x="1334530" y="1567547"/>
            <a:ext cx="10072986" cy="1207254"/>
          </a:xfrm>
          <a:prstGeom prst="rect">
            <a:avLst/>
          </a:prstGeom>
        </p:spPr>
        <p:txBody>
          <a:bodyPr wrap="square">
            <a:spAutoFit/>
          </a:bodyPr>
          <a:lstStyle/>
          <a:p>
            <a:pPr marL="0" indent="0" algn="just">
              <a:lnSpc>
                <a:spcPct val="100000"/>
              </a:lnSpc>
              <a:spcBef>
                <a:spcPts val="600"/>
              </a:spcBef>
              <a:spcAft>
                <a:spcPts val="600"/>
              </a:spcAft>
              <a:buNone/>
              <a:tabLst>
                <a:tab pos="450215" algn="l"/>
              </a:tabLst>
            </a:pPr>
            <a:r>
              <a:rPr lang="en-US" sz="2000" dirty="0">
                <a:latin typeface="Arial" panose="020B0604020202020204" pitchFamily="34" charset="0"/>
                <a:ea typeface="Times New Roman" panose="02020603050405020304" pitchFamily="18" charset="0"/>
                <a:cs typeface="Arial" panose="020B0604020202020204" pitchFamily="34" charset="0"/>
              </a:rPr>
              <a:t>The Appropriation Bill 2021-22 is premised on the seven priorities in the GGT2030</a:t>
            </a:r>
            <a:r>
              <a:rPr lang="en-US" dirty="0">
                <a:latin typeface="Arial" panose="020B0604020202020204" pitchFamily="34" charset="0"/>
                <a:ea typeface="Times New Roman" panose="02020603050405020304" pitchFamily="18" charset="0"/>
                <a:cs typeface="Arial" panose="020B0604020202020204" pitchFamily="34" charset="0"/>
              </a:rPr>
              <a:t>:</a:t>
            </a:r>
          </a:p>
          <a:p>
            <a:pPr algn="just">
              <a:lnSpc>
                <a:spcPct val="150000"/>
              </a:lnSpc>
              <a:spcBef>
                <a:spcPts val="600"/>
              </a:spcBef>
              <a:spcAft>
                <a:spcPts val="600"/>
              </a:spcAft>
              <a:tabLst>
                <a:tab pos="450215" algn="l"/>
              </a:tabLst>
            </a:pPr>
            <a:endParaRPr lang="en-GB" sz="1000" dirty="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endParaRPr lang="en-ZA" sz="1000" dirty="0">
              <a:ea typeface="Times New Roman" panose="02020603050405020304" pitchFamily="18" charset="0"/>
              <a:cs typeface="Times New Roman" panose="02020603050405020304" pitchFamily="18" charset="0"/>
            </a:endParaRPr>
          </a:p>
        </p:txBody>
      </p:sp>
      <p:pic>
        <p:nvPicPr>
          <p:cNvPr id="4" name="Content Placeholder 4">
            <a:extLst>
              <a:ext uri="{FF2B5EF4-FFF2-40B4-BE49-F238E27FC236}">
                <a16:creationId xmlns:a16="http://schemas.microsoft.com/office/drawing/2014/main" id="{0F6E6634-C52F-4C9B-B1B4-81DA498E64E9}"/>
              </a:ext>
            </a:extLst>
          </p:cNvPr>
          <p:cNvPicPr>
            <a:picLocks/>
          </p:cNvPicPr>
          <p:nvPr/>
        </p:nvPicPr>
        <p:blipFill>
          <a:blip r:embed="rId2" cstate="email">
            <a:extLst>
              <a:ext uri="{28A0092B-C50C-407E-A947-70E740481C1C}">
                <a14:useLocalDpi xmlns:a14="http://schemas.microsoft.com/office/drawing/2010/main"/>
              </a:ext>
            </a:extLst>
          </a:blip>
          <a:srcRect/>
          <a:stretch>
            <a:fillRect/>
          </a:stretch>
        </p:blipFill>
        <p:spPr bwMode="auto">
          <a:xfrm>
            <a:off x="1334530" y="2078538"/>
            <a:ext cx="10207896" cy="3671989"/>
          </a:xfrm>
          <a:prstGeom prst="rect">
            <a:avLst/>
          </a:prstGeom>
          <a:noFill/>
        </p:spPr>
      </p:pic>
    </p:spTree>
    <p:extLst>
      <p:ext uri="{BB962C8B-B14F-4D97-AF65-F5344CB8AC3E}">
        <p14:creationId xmlns:p14="http://schemas.microsoft.com/office/powerpoint/2010/main" val="498454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500" dirty="0">
                <a:solidFill>
                  <a:srgbClr val="FFFFFF"/>
                </a:solidFill>
                <a:latin typeface="Arial" charset="0"/>
                <a:cs typeface="Arial" charset="0"/>
              </a:rPr>
              <a:t>THE PROVINCIAL ADJUSTMENT FOR 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89219" y="1561514"/>
            <a:ext cx="10682991" cy="5169069"/>
          </a:xfrm>
        </p:spPr>
        <p:txBody>
          <a:bodyPr>
            <a:normAutofit/>
          </a:bodyPr>
          <a:lstStyle/>
          <a:p>
            <a:pPr marL="0" indent="0" algn="just">
              <a:lnSpc>
                <a:spcPct val="150000"/>
              </a:lnSpc>
              <a:buNone/>
            </a:pPr>
            <a:r>
              <a:rPr lang="en-US" sz="2000" b="1" dirty="0">
                <a:solidFill>
                  <a:srgbClr val="FF0000"/>
                </a:solidFill>
                <a:latin typeface="Arial" panose="020B0604020202020204" pitchFamily="34" charset="0"/>
                <a:cs typeface="Arial" panose="020B0604020202020204" pitchFamily="34" charset="0"/>
              </a:rPr>
              <a:t>Q1. The Department should reconcile the adjustment that was reported in the third  quarter report (R207 396 000) and adjustment budget tabled by the provincial government (R112 920 000).</a:t>
            </a:r>
          </a:p>
          <a:p>
            <a:pPr marL="0" indent="0" algn="just">
              <a:lnSpc>
                <a:spcPct val="100000"/>
              </a:lnSpc>
              <a:buNone/>
            </a:pPr>
            <a:r>
              <a:rPr lang="en-US" sz="2000" b="1" dirty="0">
                <a:latin typeface="Arial" panose="020B0604020202020204" pitchFamily="34" charset="0"/>
                <a:cs typeface="Arial" panose="020B0604020202020204" pitchFamily="34" charset="0"/>
              </a:rPr>
              <a:t>RESPONSE:</a:t>
            </a:r>
          </a:p>
          <a:p>
            <a:pPr marL="0" indent="0" algn="just">
              <a:lnSpc>
                <a:spcPct val="150000"/>
              </a:lnSpc>
              <a:buNone/>
            </a:pPr>
            <a:r>
              <a:rPr lang="en-US" sz="2000" dirty="0">
                <a:latin typeface="Arial" panose="020B0604020202020204" pitchFamily="34" charset="0"/>
                <a:cs typeface="Arial" panose="020B0604020202020204" pitchFamily="34" charset="0"/>
              </a:rPr>
              <a:t>The DRT’s adjustments were as follows:</a:t>
            </a:r>
            <a:endParaRPr lang="en-ZA" sz="2000" dirty="0">
              <a:latin typeface="Arial" panose="020B0604020202020204" pitchFamily="34" charset="0"/>
              <a:cs typeface="Arial" panose="020B0604020202020204" pitchFamily="34" charset="0"/>
            </a:endParaRPr>
          </a:p>
          <a:p>
            <a:pPr marL="0" indent="0" algn="just">
              <a:lnSpc>
                <a:spcPct val="150000"/>
              </a:lnSpc>
              <a:buNone/>
            </a:pPr>
            <a:endParaRPr lang="en-US" sz="2000" dirty="0">
              <a:latin typeface="Arial" panose="020B0604020202020204" pitchFamily="34" charset="0"/>
              <a:cs typeface="Arial" panose="020B0604020202020204" pitchFamily="34" charset="0"/>
            </a:endParaRPr>
          </a:p>
        </p:txBody>
      </p:sp>
      <p:graphicFrame>
        <p:nvGraphicFramePr>
          <p:cNvPr id="5" name="Table 5">
            <a:extLst>
              <a:ext uri="{FF2B5EF4-FFF2-40B4-BE49-F238E27FC236}">
                <a16:creationId xmlns:a16="http://schemas.microsoft.com/office/drawing/2014/main" id="{C7E480CB-9808-4C22-8518-14064C9244E7}"/>
              </a:ext>
            </a:extLst>
          </p:cNvPr>
          <p:cNvGraphicFramePr>
            <a:graphicFrameLocks noGrp="1"/>
          </p:cNvGraphicFramePr>
          <p:nvPr>
            <p:extLst>
              <p:ext uri="{D42A27DB-BD31-4B8C-83A1-F6EECF244321}">
                <p14:modId xmlns:p14="http://schemas.microsoft.com/office/powerpoint/2010/main" val="1356482432"/>
              </p:ext>
            </p:extLst>
          </p:nvPr>
        </p:nvGraphicFramePr>
        <p:xfrm>
          <a:off x="1334529" y="4121830"/>
          <a:ext cx="9883110" cy="2407653"/>
        </p:xfrm>
        <a:graphic>
          <a:graphicData uri="http://schemas.openxmlformats.org/drawingml/2006/table">
            <a:tbl>
              <a:tblPr firstRow="1" bandRow="1">
                <a:tableStyleId>{5C22544A-7EE6-4342-B048-85BDC9FD1C3A}</a:tableStyleId>
              </a:tblPr>
              <a:tblGrid>
                <a:gridCol w="4941555">
                  <a:extLst>
                    <a:ext uri="{9D8B030D-6E8A-4147-A177-3AD203B41FA5}">
                      <a16:colId xmlns:a16="http://schemas.microsoft.com/office/drawing/2014/main" val="2909826408"/>
                    </a:ext>
                  </a:extLst>
                </a:gridCol>
                <a:gridCol w="4941555">
                  <a:extLst>
                    <a:ext uri="{9D8B030D-6E8A-4147-A177-3AD203B41FA5}">
                      <a16:colId xmlns:a16="http://schemas.microsoft.com/office/drawing/2014/main" val="1865853672"/>
                    </a:ext>
                  </a:extLst>
                </a:gridCol>
              </a:tblGrid>
              <a:tr h="842679">
                <a:tc>
                  <a:txBody>
                    <a:bodyPr/>
                    <a:lstStyle/>
                    <a:p>
                      <a:pPr algn="ctr"/>
                      <a:r>
                        <a:rPr lang="en-US" sz="2000" dirty="0">
                          <a:latin typeface="Arial" panose="020B0604020202020204" pitchFamily="34" charset="0"/>
                          <a:cs typeface="Arial" panose="020B0604020202020204" pitchFamily="34" charset="0"/>
                        </a:rPr>
                        <a:t>ITEM </a:t>
                      </a:r>
                    </a:p>
                  </a:txBody>
                  <a:tcPr/>
                </a:tc>
                <a:tc>
                  <a:txBody>
                    <a:bodyPr/>
                    <a:lstStyle/>
                    <a:p>
                      <a:pPr algn="ctr"/>
                      <a:r>
                        <a:rPr lang="en-US" sz="2000" dirty="0">
                          <a:latin typeface="Arial" panose="020B0604020202020204" pitchFamily="34" charset="0"/>
                          <a:cs typeface="Arial" panose="020B0604020202020204" pitchFamily="34" charset="0"/>
                        </a:rPr>
                        <a:t>AMOUNTS</a:t>
                      </a:r>
                    </a:p>
                    <a:p>
                      <a:pPr algn="ctr"/>
                      <a:r>
                        <a:rPr lang="en-US" sz="1600" b="1" dirty="0">
                          <a:latin typeface="Arial" panose="020B0604020202020204" pitchFamily="34" charset="0"/>
                          <a:cs typeface="Arial" panose="020B0604020202020204" pitchFamily="34" charset="0"/>
                        </a:rPr>
                        <a:t>(R’000)</a:t>
                      </a:r>
                    </a:p>
                  </a:txBody>
                  <a:tcPr/>
                </a:tc>
                <a:extLst>
                  <a:ext uri="{0D108BD9-81ED-4DB2-BD59-A6C34878D82A}">
                    <a16:rowId xmlns:a16="http://schemas.microsoft.com/office/drawing/2014/main" val="381268582"/>
                  </a:ext>
                </a:extLst>
              </a:tr>
              <a:tr h="521658">
                <a:tc>
                  <a:txBody>
                    <a:bodyPr/>
                    <a:lstStyle/>
                    <a:p>
                      <a:r>
                        <a:rPr lang="en-US" sz="2000" dirty="0">
                          <a:latin typeface="Arial" panose="020B0604020202020204" pitchFamily="34" charset="0"/>
                          <a:cs typeface="Arial" panose="020B0604020202020204" pitchFamily="34" charset="0"/>
                        </a:rPr>
                        <a:t>Surrender </a:t>
                      </a:r>
                    </a:p>
                  </a:txBody>
                  <a:tcPr/>
                </a:tc>
                <a:tc>
                  <a:txBody>
                    <a:bodyPr/>
                    <a:lstStyle/>
                    <a:p>
                      <a:pPr algn="r"/>
                      <a:r>
                        <a:rPr lang="en-US" sz="2000" dirty="0">
                          <a:latin typeface="Arial" panose="020B0604020202020204" pitchFamily="34" charset="0"/>
                          <a:cs typeface="Arial" panose="020B0604020202020204" pitchFamily="34" charset="0"/>
                        </a:rPr>
                        <a:t>(R207 396)</a:t>
                      </a:r>
                    </a:p>
                  </a:txBody>
                  <a:tcPr/>
                </a:tc>
                <a:extLst>
                  <a:ext uri="{0D108BD9-81ED-4DB2-BD59-A6C34878D82A}">
                    <a16:rowId xmlns:a16="http://schemas.microsoft.com/office/drawing/2014/main" val="4107608158"/>
                  </a:ext>
                </a:extLst>
              </a:tr>
              <a:tr h="521658">
                <a:tc>
                  <a:txBody>
                    <a:bodyPr/>
                    <a:lstStyle/>
                    <a:p>
                      <a:r>
                        <a:rPr lang="en-US" sz="2000" dirty="0">
                          <a:latin typeface="Arial" panose="020B0604020202020204" pitchFamily="34" charset="0"/>
                          <a:cs typeface="Arial" panose="020B0604020202020204" pitchFamily="34" charset="0"/>
                        </a:rPr>
                        <a:t>Rollover – PTOG</a:t>
                      </a:r>
                    </a:p>
                  </a:txBody>
                  <a:tcPr/>
                </a:tc>
                <a:tc>
                  <a:txBody>
                    <a:bodyPr/>
                    <a:lstStyle/>
                    <a:p>
                      <a:pPr algn="r"/>
                      <a:r>
                        <a:rPr lang="en-US" sz="2000" dirty="0">
                          <a:latin typeface="Arial" panose="020B0604020202020204" pitchFamily="34" charset="0"/>
                          <a:cs typeface="Arial" panose="020B0604020202020204" pitchFamily="34" charset="0"/>
                        </a:rPr>
                        <a:t>94 476</a:t>
                      </a:r>
                    </a:p>
                  </a:txBody>
                  <a:tcPr/>
                </a:tc>
                <a:extLst>
                  <a:ext uri="{0D108BD9-81ED-4DB2-BD59-A6C34878D82A}">
                    <a16:rowId xmlns:a16="http://schemas.microsoft.com/office/drawing/2014/main" val="2227196112"/>
                  </a:ext>
                </a:extLst>
              </a:tr>
              <a:tr h="521658">
                <a:tc>
                  <a:txBody>
                    <a:bodyPr/>
                    <a:lstStyle/>
                    <a:p>
                      <a:r>
                        <a:rPr lang="en-US" sz="2000" b="1" dirty="0">
                          <a:latin typeface="Arial" panose="020B0604020202020204" pitchFamily="34" charset="0"/>
                          <a:cs typeface="Arial" panose="020B0604020202020204" pitchFamily="34" charset="0"/>
                        </a:rPr>
                        <a:t>TOTAL - RECON</a:t>
                      </a:r>
                    </a:p>
                  </a:txBody>
                  <a:tcPr/>
                </a:tc>
                <a:tc>
                  <a:txBody>
                    <a:bodyPr/>
                    <a:lstStyle/>
                    <a:p>
                      <a:pPr algn="r"/>
                      <a:r>
                        <a:rPr lang="en-US" sz="2000" b="1" dirty="0">
                          <a:latin typeface="Arial" panose="020B0604020202020204" pitchFamily="34" charset="0"/>
                          <a:cs typeface="Arial" panose="020B0604020202020204" pitchFamily="34" charset="0"/>
                        </a:rPr>
                        <a:t>(112 920)</a:t>
                      </a:r>
                    </a:p>
                  </a:txBody>
                  <a:tcPr/>
                </a:tc>
                <a:extLst>
                  <a:ext uri="{0D108BD9-81ED-4DB2-BD59-A6C34878D82A}">
                    <a16:rowId xmlns:a16="http://schemas.microsoft.com/office/drawing/2014/main" val="2249301644"/>
                  </a:ext>
                </a:extLst>
              </a:tr>
            </a:tbl>
          </a:graphicData>
        </a:graphic>
      </p:graphicFrame>
    </p:spTree>
    <p:extLst>
      <p:ext uri="{BB962C8B-B14F-4D97-AF65-F5344CB8AC3E}">
        <p14:creationId xmlns:p14="http://schemas.microsoft.com/office/powerpoint/2010/main" val="1795691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8"/>
            <a:ext cx="10538085" cy="4018353"/>
          </a:xfrm>
        </p:spPr>
        <p:txBody>
          <a:bodyPr>
            <a:noAutofit/>
          </a:bodyPr>
          <a:lstStyle/>
          <a:p>
            <a:pPr marL="0" indent="0" algn="just" defTabSz="457200">
              <a:lnSpc>
                <a:spcPct val="150000"/>
              </a:lnSpc>
              <a:spcBef>
                <a:spcPct val="20000"/>
              </a:spcBef>
              <a:spcAft>
                <a:spcPts val="1000"/>
              </a:spcAft>
              <a:buNone/>
              <a:defRPr/>
            </a:pPr>
            <a:r>
              <a:rPr lang="en-US" sz="2000" b="1" dirty="0">
                <a:solidFill>
                  <a:srgbClr val="FF0000"/>
                </a:solidFill>
                <a:latin typeface="Arial" panose="020B0604020202020204" pitchFamily="34" charset="0"/>
                <a:cs typeface="Arial" panose="020B0604020202020204" pitchFamily="34" charset="0"/>
              </a:rPr>
              <a:t>Q1. The Department should reconcile the adjustment that was reported in the third  quarter report (R207 396 000) and adjustment budget tabled by the provincial government (R112 920 000).</a:t>
            </a:r>
            <a:endParaRPr lang="en-US" altLang="en-US" sz="2000" dirty="0">
              <a:solidFill>
                <a:srgbClr val="FF0000"/>
              </a:solidFill>
              <a:latin typeface="Arial" panose="020B0604020202020204" pitchFamily="34" charset="0"/>
              <a:cs typeface="Arial" panose="020B0604020202020204" pitchFamily="34" charset="0"/>
            </a:endParaRPr>
          </a:p>
          <a:p>
            <a:pPr marL="0" lvl="0" indent="0" algn="just">
              <a:lnSpc>
                <a:spcPct val="100000"/>
              </a:lnSpc>
              <a:buNone/>
            </a:pPr>
            <a:r>
              <a:rPr lang="en-US" sz="2000" b="1" dirty="0">
                <a:solidFill>
                  <a:prstClr val="black"/>
                </a:solidFill>
                <a:latin typeface="Arial" panose="020B0604020202020204" pitchFamily="34" charset="0"/>
                <a:cs typeface="Arial" panose="020B0604020202020204" pitchFamily="34" charset="0"/>
              </a:rPr>
              <a:t>RESPONSE:</a:t>
            </a:r>
          </a:p>
          <a:p>
            <a:pPr algn="just" defTabSz="457200">
              <a:lnSpc>
                <a:spcPct val="150000"/>
              </a:lnSpc>
              <a:spcBef>
                <a:spcPct val="20000"/>
              </a:spcBef>
              <a:spcAft>
                <a:spcPts val="1000"/>
              </a:spcAft>
              <a:defRPr/>
            </a:pPr>
            <a:r>
              <a:rPr lang="en-US" altLang="en-US" sz="2000" dirty="0">
                <a:solidFill>
                  <a:prstClr val="black"/>
                </a:solidFill>
                <a:latin typeface="Arial" panose="020B0604020202020204" pitchFamily="34" charset="0"/>
                <a:cs typeface="Arial" panose="020B0604020202020204" pitchFamily="34" charset="0"/>
              </a:rPr>
              <a:t>The Department was informed through the allocation letter that the Rollover that was applied for in April had been approved by the National Department of Transport (NDoT), which meant that the adjustments totaled a reduction of R112 920 million from the original allocation.</a:t>
            </a:r>
            <a:endParaRPr lang="en-US" altLang="en-US" sz="2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9450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8"/>
            <a:ext cx="10538085" cy="4992714"/>
          </a:xfrm>
        </p:spPr>
        <p:txBody>
          <a:bodyPr>
            <a:noAutofit/>
          </a:bodyPr>
          <a:lstStyle/>
          <a:p>
            <a:pPr marL="0" indent="0" algn="just" defTabSz="457200">
              <a:lnSpc>
                <a:spcPct val="150000"/>
              </a:lnSpc>
              <a:spcBef>
                <a:spcPct val="20000"/>
              </a:spcBef>
              <a:spcAft>
                <a:spcPts val="1000"/>
              </a:spcAft>
              <a:buNone/>
              <a:defRPr/>
            </a:pPr>
            <a:r>
              <a:rPr lang="en-US" sz="2000" b="1" dirty="0">
                <a:solidFill>
                  <a:srgbClr val="FF0000"/>
                </a:solidFill>
                <a:latin typeface="Arial" panose="020B0604020202020204" pitchFamily="34" charset="0"/>
                <a:cs typeface="Arial" panose="020B0604020202020204" pitchFamily="34" charset="0"/>
              </a:rPr>
              <a:t>Q2.	The Department should explain the downward adjustment of budget in the Administration programme in relation to Compensation of employees, Goods and Services and Payments for Capital assets.</a:t>
            </a:r>
            <a:endParaRPr lang="en-US" altLang="en-US" sz="2000" dirty="0">
              <a:solidFill>
                <a:srgbClr val="FF0000"/>
              </a:solidFill>
              <a:latin typeface="Arial" panose="020B0604020202020204" pitchFamily="34" charset="0"/>
              <a:cs typeface="Arial" panose="020B0604020202020204" pitchFamily="34" charset="0"/>
            </a:endParaRPr>
          </a:p>
          <a:p>
            <a:pPr marL="0" lvl="0" indent="0" algn="just">
              <a:lnSpc>
                <a:spcPct val="100000"/>
              </a:lnSpc>
              <a:buNone/>
            </a:pPr>
            <a:r>
              <a:rPr lang="en-US" sz="2000" b="1" dirty="0">
                <a:solidFill>
                  <a:prstClr val="black"/>
                </a:solidFill>
                <a:latin typeface="Arial" panose="020B0604020202020204" pitchFamily="34" charset="0"/>
                <a:cs typeface="Arial" panose="020B0604020202020204" pitchFamily="34" charset="0"/>
              </a:rPr>
              <a:t>RESPONSE:</a:t>
            </a:r>
          </a:p>
          <a:p>
            <a:pPr algn="just" defTabSz="457200">
              <a:lnSpc>
                <a:spcPct val="150000"/>
              </a:lnSpc>
              <a:spcBef>
                <a:spcPct val="20000"/>
              </a:spcBef>
              <a:spcAft>
                <a:spcPts val="1000"/>
              </a:spcAft>
              <a:defRPr/>
            </a:pPr>
            <a:r>
              <a:rPr lang="en-US" altLang="en-US" sz="2000" dirty="0">
                <a:solidFill>
                  <a:prstClr val="black"/>
                </a:solidFill>
                <a:latin typeface="Arial" panose="020B0604020202020204" pitchFamily="34" charset="0"/>
                <a:cs typeface="Arial" panose="020B0604020202020204" pitchFamily="34" charset="0"/>
              </a:rPr>
              <a:t>The CADET and Military Veterans (MV) programme was the cornerstone of the Department’s response to the COVID-19 pandemic.  This programme was not initially allocated with budget, however the Department engaged in a rigorous reprioritization process to ensure that savings could be realized to shift to Programme 3: Transport Operations where the programme was managed from. The amounts below were all the savings that were identified and shifted to fund the CADET and MV programme.</a:t>
            </a:r>
            <a:endParaRPr lang="en-US" altLang="en-US" sz="2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7085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8"/>
            <a:ext cx="10538085" cy="4992714"/>
          </a:xfrm>
        </p:spPr>
        <p:txBody>
          <a:bodyPr>
            <a:noAutofit/>
          </a:bodyPr>
          <a:lstStyle/>
          <a:p>
            <a:pPr marL="0" lvl="0" indent="0" algn="just">
              <a:lnSpc>
                <a:spcPct val="100000"/>
              </a:lnSpc>
              <a:buNone/>
            </a:pPr>
            <a:endParaRPr lang="en-US" sz="2000" b="1" dirty="0">
              <a:solidFill>
                <a:prstClr val="black"/>
              </a:solidFill>
              <a:latin typeface="Arial" panose="020B0604020202020204" pitchFamily="34" charset="0"/>
              <a:cs typeface="Arial" panose="020B0604020202020204" pitchFamily="34" charset="0"/>
            </a:endParaRPr>
          </a:p>
          <a:p>
            <a:pPr marL="0" indent="0" algn="just" defTabSz="457200">
              <a:lnSpc>
                <a:spcPct val="150000"/>
              </a:lnSpc>
              <a:spcBef>
                <a:spcPct val="20000"/>
              </a:spcBef>
              <a:spcAft>
                <a:spcPts val="1000"/>
              </a:spcAft>
              <a:buNone/>
              <a:defRPr/>
            </a:pPr>
            <a:endParaRPr lang="en-US" altLang="en-US" sz="2000" b="1" dirty="0">
              <a:solidFill>
                <a:srgbClr val="FF0000"/>
              </a:solidFill>
              <a:latin typeface="Arial" panose="020B0604020202020204" pitchFamily="34" charset="0"/>
              <a:cs typeface="Arial" panose="020B0604020202020204" pitchFamily="34" charset="0"/>
            </a:endParaRPr>
          </a:p>
        </p:txBody>
      </p:sp>
      <p:graphicFrame>
        <p:nvGraphicFramePr>
          <p:cNvPr id="6" name="Table 6">
            <a:extLst>
              <a:ext uri="{FF2B5EF4-FFF2-40B4-BE49-F238E27FC236}">
                <a16:creationId xmlns:a16="http://schemas.microsoft.com/office/drawing/2014/main" id="{38CBC352-F70E-4018-A591-2CAA7FD44C0B}"/>
              </a:ext>
            </a:extLst>
          </p:cNvPr>
          <p:cNvGraphicFramePr>
            <a:graphicFrameLocks noGrp="1"/>
          </p:cNvGraphicFramePr>
          <p:nvPr>
            <p:extLst>
              <p:ext uri="{D42A27DB-BD31-4B8C-83A1-F6EECF244321}">
                <p14:modId xmlns:p14="http://schemas.microsoft.com/office/powerpoint/2010/main" val="2742446992"/>
              </p:ext>
            </p:extLst>
          </p:nvPr>
        </p:nvGraphicFramePr>
        <p:xfrm>
          <a:off x="1334529" y="2524783"/>
          <a:ext cx="9953064" cy="3081536"/>
        </p:xfrm>
        <a:graphic>
          <a:graphicData uri="http://schemas.openxmlformats.org/drawingml/2006/table">
            <a:tbl>
              <a:tblPr firstRow="1" bandRow="1">
                <a:tableStyleId>{5C22544A-7EE6-4342-B048-85BDC9FD1C3A}</a:tableStyleId>
              </a:tblPr>
              <a:tblGrid>
                <a:gridCol w="4976532">
                  <a:extLst>
                    <a:ext uri="{9D8B030D-6E8A-4147-A177-3AD203B41FA5}">
                      <a16:colId xmlns:a16="http://schemas.microsoft.com/office/drawing/2014/main" val="3454311332"/>
                    </a:ext>
                  </a:extLst>
                </a:gridCol>
                <a:gridCol w="4976532">
                  <a:extLst>
                    <a:ext uri="{9D8B030D-6E8A-4147-A177-3AD203B41FA5}">
                      <a16:colId xmlns:a16="http://schemas.microsoft.com/office/drawing/2014/main" val="2511346448"/>
                    </a:ext>
                  </a:extLst>
                </a:gridCol>
              </a:tblGrid>
              <a:tr h="770384">
                <a:tc>
                  <a:txBody>
                    <a:bodyPr/>
                    <a:lstStyle/>
                    <a:p>
                      <a:pPr algn="ctr"/>
                      <a:r>
                        <a:rPr lang="en-US" sz="2000" dirty="0">
                          <a:latin typeface="Arial" panose="020B0604020202020204" pitchFamily="34" charset="0"/>
                          <a:cs typeface="Arial" panose="020B0604020202020204" pitchFamily="34" charset="0"/>
                        </a:rPr>
                        <a:t>ITEM </a:t>
                      </a:r>
                    </a:p>
                  </a:txBody>
                  <a:tcPr/>
                </a:tc>
                <a:tc>
                  <a:txBody>
                    <a:bodyPr/>
                    <a:lstStyle/>
                    <a:p>
                      <a:pPr algn="ctr"/>
                      <a:r>
                        <a:rPr lang="en-US" sz="2000" dirty="0">
                          <a:latin typeface="Arial" panose="020B0604020202020204" pitchFamily="34" charset="0"/>
                          <a:cs typeface="Arial" panose="020B0604020202020204" pitchFamily="34" charset="0"/>
                        </a:rPr>
                        <a:t>AMOUNTS</a:t>
                      </a:r>
                    </a:p>
                    <a:p>
                      <a:pPr algn="ctr"/>
                      <a:r>
                        <a:rPr lang="en-US" sz="1600" b="1" dirty="0">
                          <a:latin typeface="Arial" panose="020B0604020202020204" pitchFamily="34" charset="0"/>
                          <a:cs typeface="Arial" panose="020B0604020202020204" pitchFamily="34" charset="0"/>
                        </a:rPr>
                        <a:t>(R’000)</a:t>
                      </a:r>
                    </a:p>
                  </a:txBody>
                  <a:tcPr/>
                </a:tc>
                <a:extLst>
                  <a:ext uri="{0D108BD9-81ED-4DB2-BD59-A6C34878D82A}">
                    <a16:rowId xmlns:a16="http://schemas.microsoft.com/office/drawing/2014/main" val="1534619634"/>
                  </a:ext>
                </a:extLst>
              </a:tr>
              <a:tr h="770384">
                <a:tc>
                  <a:txBody>
                    <a:bodyPr/>
                    <a:lstStyle/>
                    <a:p>
                      <a:r>
                        <a:rPr lang="en-US" sz="2000" dirty="0">
                          <a:latin typeface="Arial" panose="020B0604020202020204" pitchFamily="34" charset="0"/>
                          <a:cs typeface="Arial" panose="020B0604020202020204" pitchFamily="34" charset="0"/>
                        </a:rPr>
                        <a:t>Compensation of employees </a:t>
                      </a:r>
                    </a:p>
                  </a:txBody>
                  <a:tcPr/>
                </a:tc>
                <a:tc>
                  <a:txBody>
                    <a:bodyPr/>
                    <a:lstStyle/>
                    <a:p>
                      <a:pPr algn="r"/>
                      <a:r>
                        <a:rPr lang="en-US" sz="2000" dirty="0">
                          <a:latin typeface="Arial" panose="020B0604020202020204" pitchFamily="34" charset="0"/>
                          <a:cs typeface="Arial" panose="020B0604020202020204" pitchFamily="34" charset="0"/>
                        </a:rPr>
                        <a:t>(5 000)</a:t>
                      </a:r>
                    </a:p>
                  </a:txBody>
                  <a:tcPr/>
                </a:tc>
                <a:extLst>
                  <a:ext uri="{0D108BD9-81ED-4DB2-BD59-A6C34878D82A}">
                    <a16:rowId xmlns:a16="http://schemas.microsoft.com/office/drawing/2014/main" val="2668518754"/>
                  </a:ext>
                </a:extLst>
              </a:tr>
              <a:tr h="770384">
                <a:tc>
                  <a:txBody>
                    <a:bodyPr/>
                    <a:lstStyle/>
                    <a:p>
                      <a:r>
                        <a:rPr lang="en-US" sz="2000" dirty="0">
                          <a:latin typeface="Arial" panose="020B0604020202020204" pitchFamily="34" charset="0"/>
                          <a:cs typeface="Arial" panose="020B0604020202020204" pitchFamily="34" charset="0"/>
                        </a:rPr>
                        <a:t>Goods and services</a:t>
                      </a:r>
                    </a:p>
                  </a:txBody>
                  <a:tcPr/>
                </a:tc>
                <a:tc>
                  <a:txBody>
                    <a:bodyPr/>
                    <a:lstStyle/>
                    <a:p>
                      <a:pPr algn="r"/>
                      <a:r>
                        <a:rPr lang="en-US" sz="2000" dirty="0">
                          <a:latin typeface="Arial" panose="020B0604020202020204" pitchFamily="34" charset="0"/>
                          <a:cs typeface="Arial" panose="020B0604020202020204" pitchFamily="34" charset="0"/>
                        </a:rPr>
                        <a:t>(15 500)</a:t>
                      </a:r>
                    </a:p>
                  </a:txBody>
                  <a:tcPr/>
                </a:tc>
                <a:extLst>
                  <a:ext uri="{0D108BD9-81ED-4DB2-BD59-A6C34878D82A}">
                    <a16:rowId xmlns:a16="http://schemas.microsoft.com/office/drawing/2014/main" val="4030475768"/>
                  </a:ext>
                </a:extLst>
              </a:tr>
              <a:tr h="770384">
                <a:tc>
                  <a:txBody>
                    <a:bodyPr/>
                    <a:lstStyle/>
                    <a:p>
                      <a:r>
                        <a:rPr lang="en-US" sz="2000" dirty="0">
                          <a:latin typeface="Arial" panose="020B0604020202020204" pitchFamily="34" charset="0"/>
                          <a:cs typeface="Arial" panose="020B0604020202020204" pitchFamily="34" charset="0"/>
                        </a:rPr>
                        <a:t>Capital assets </a:t>
                      </a:r>
                    </a:p>
                  </a:txBody>
                  <a:tcPr/>
                </a:tc>
                <a:tc>
                  <a:txBody>
                    <a:bodyPr/>
                    <a:lstStyle/>
                    <a:p>
                      <a:pPr algn="r"/>
                      <a:r>
                        <a:rPr lang="en-US" sz="2000" dirty="0">
                          <a:latin typeface="Arial" panose="020B0604020202020204" pitchFamily="34" charset="0"/>
                          <a:cs typeface="Arial" panose="020B0604020202020204" pitchFamily="34" charset="0"/>
                        </a:rPr>
                        <a:t>(2 500)</a:t>
                      </a:r>
                    </a:p>
                  </a:txBody>
                  <a:tcPr/>
                </a:tc>
                <a:extLst>
                  <a:ext uri="{0D108BD9-81ED-4DB2-BD59-A6C34878D82A}">
                    <a16:rowId xmlns:a16="http://schemas.microsoft.com/office/drawing/2014/main" val="439280136"/>
                  </a:ext>
                </a:extLst>
              </a:tr>
            </a:tbl>
          </a:graphicData>
        </a:graphic>
      </p:graphicFrame>
    </p:spTree>
    <p:extLst>
      <p:ext uri="{BB962C8B-B14F-4D97-AF65-F5344CB8AC3E}">
        <p14:creationId xmlns:p14="http://schemas.microsoft.com/office/powerpoint/2010/main" val="788438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8"/>
            <a:ext cx="10538085" cy="4992714"/>
          </a:xfrm>
        </p:spPr>
        <p:txBody>
          <a:bodyPr>
            <a:noAutofit/>
          </a:bodyPr>
          <a:lstStyle/>
          <a:p>
            <a:pPr marL="0" indent="0" algn="just" defTabSz="457200">
              <a:lnSpc>
                <a:spcPct val="100000"/>
              </a:lnSpc>
              <a:spcBef>
                <a:spcPct val="20000"/>
              </a:spcBef>
              <a:spcAft>
                <a:spcPts val="1000"/>
              </a:spcAft>
              <a:buNone/>
              <a:defRPr/>
            </a:pPr>
            <a:r>
              <a:rPr lang="en-US" sz="2000" b="1" dirty="0">
                <a:solidFill>
                  <a:srgbClr val="FF0000"/>
                </a:solidFill>
                <a:latin typeface="Arial" panose="020B0604020202020204" pitchFamily="34" charset="0"/>
                <a:cs typeface="Arial" panose="020B0604020202020204" pitchFamily="34" charset="0"/>
              </a:rPr>
              <a:t>Q3.	The Department should explain the downward adjustment in the Transport Infrastructure programme in relation to Compensation of employees, Goods and Services, Transfers and Subsidies, and Payments for Capital assets.</a:t>
            </a:r>
            <a:endParaRPr lang="en-US" altLang="en-US" sz="2000" dirty="0">
              <a:solidFill>
                <a:srgbClr val="FF0000"/>
              </a:solidFill>
              <a:latin typeface="Arial" panose="020B0604020202020204" pitchFamily="34" charset="0"/>
              <a:cs typeface="Arial" panose="020B0604020202020204" pitchFamily="34" charset="0"/>
            </a:endParaRPr>
          </a:p>
          <a:p>
            <a:pPr marL="0" lvl="0" indent="0" algn="just">
              <a:lnSpc>
                <a:spcPct val="100000"/>
              </a:lnSpc>
              <a:buNone/>
            </a:pPr>
            <a:r>
              <a:rPr lang="en-US" sz="2000" b="1" dirty="0">
                <a:solidFill>
                  <a:prstClr val="black"/>
                </a:solidFill>
                <a:latin typeface="Arial" panose="020B0604020202020204" pitchFamily="34" charset="0"/>
                <a:cs typeface="Arial" panose="020B0604020202020204" pitchFamily="34" charset="0"/>
              </a:rPr>
              <a:t>RESPONSE:</a:t>
            </a:r>
          </a:p>
          <a:p>
            <a:pPr marL="0" lvl="0" indent="0" algn="just">
              <a:lnSpc>
                <a:spcPct val="100000"/>
              </a:lnSpc>
              <a:buNone/>
            </a:pPr>
            <a:r>
              <a:rPr lang="en-US" sz="2000" dirty="0">
                <a:solidFill>
                  <a:prstClr val="black"/>
                </a:solidFill>
                <a:latin typeface="Arial" panose="020B0604020202020204" pitchFamily="34" charset="0"/>
                <a:cs typeface="Arial" panose="020B0604020202020204" pitchFamily="34" charset="0"/>
              </a:rPr>
              <a:t>The explanations are provided below:</a:t>
            </a:r>
          </a:p>
          <a:p>
            <a:pPr marL="0" indent="0" algn="just" defTabSz="457200">
              <a:lnSpc>
                <a:spcPct val="150000"/>
              </a:lnSpc>
              <a:spcBef>
                <a:spcPct val="20000"/>
              </a:spcBef>
              <a:spcAft>
                <a:spcPts val="1000"/>
              </a:spcAft>
              <a:buNone/>
              <a:defRPr/>
            </a:pPr>
            <a:endParaRPr lang="en-US" altLang="en-US" sz="2000" b="1" dirty="0">
              <a:solidFill>
                <a:srgbClr val="FF0000"/>
              </a:solidFill>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CD1912AF-937F-480E-8927-0660F38CE57D}"/>
              </a:ext>
            </a:extLst>
          </p:cNvPr>
          <p:cNvGraphicFramePr>
            <a:graphicFrameLocks noGrp="1"/>
          </p:cNvGraphicFramePr>
          <p:nvPr>
            <p:extLst>
              <p:ext uri="{D42A27DB-BD31-4B8C-83A1-F6EECF244321}">
                <p14:modId xmlns:p14="http://schemas.microsoft.com/office/powerpoint/2010/main" val="3929153878"/>
              </p:ext>
            </p:extLst>
          </p:nvPr>
        </p:nvGraphicFramePr>
        <p:xfrm>
          <a:off x="1169233" y="3564051"/>
          <a:ext cx="10403175" cy="2909213"/>
        </p:xfrm>
        <a:graphic>
          <a:graphicData uri="http://schemas.openxmlformats.org/drawingml/2006/table">
            <a:tbl>
              <a:tblPr firstRow="1" bandRow="1">
                <a:tableStyleId>{5C22544A-7EE6-4342-B048-85BDC9FD1C3A}</a:tableStyleId>
              </a:tblPr>
              <a:tblGrid>
                <a:gridCol w="2608288">
                  <a:extLst>
                    <a:ext uri="{9D8B030D-6E8A-4147-A177-3AD203B41FA5}">
                      <a16:colId xmlns:a16="http://schemas.microsoft.com/office/drawing/2014/main" val="2366806229"/>
                    </a:ext>
                  </a:extLst>
                </a:gridCol>
                <a:gridCol w="2263515">
                  <a:extLst>
                    <a:ext uri="{9D8B030D-6E8A-4147-A177-3AD203B41FA5}">
                      <a16:colId xmlns:a16="http://schemas.microsoft.com/office/drawing/2014/main" val="138295463"/>
                    </a:ext>
                  </a:extLst>
                </a:gridCol>
                <a:gridCol w="5531372">
                  <a:extLst>
                    <a:ext uri="{9D8B030D-6E8A-4147-A177-3AD203B41FA5}">
                      <a16:colId xmlns:a16="http://schemas.microsoft.com/office/drawing/2014/main" val="779423670"/>
                    </a:ext>
                  </a:extLst>
                </a:gridCol>
              </a:tblGrid>
              <a:tr h="544736">
                <a:tc>
                  <a:txBody>
                    <a:bodyPr/>
                    <a:lstStyle/>
                    <a:p>
                      <a:pPr algn="ctr"/>
                      <a:r>
                        <a:rPr lang="en-US" sz="2000" dirty="0">
                          <a:latin typeface="Arial" panose="020B0604020202020204" pitchFamily="34" charset="0"/>
                          <a:cs typeface="Arial" panose="020B0604020202020204" pitchFamily="34" charset="0"/>
                        </a:rPr>
                        <a:t>ITEM </a:t>
                      </a:r>
                    </a:p>
                  </a:txBody>
                  <a:tcPr/>
                </a:tc>
                <a:tc>
                  <a:txBody>
                    <a:bodyPr/>
                    <a:lstStyle/>
                    <a:p>
                      <a:pPr algn="ctr"/>
                      <a:r>
                        <a:rPr lang="en-US" sz="2000" dirty="0">
                          <a:latin typeface="Arial" panose="020B0604020202020204" pitchFamily="34" charset="0"/>
                          <a:cs typeface="Arial" panose="020B0604020202020204" pitchFamily="34" charset="0"/>
                        </a:rPr>
                        <a:t>AMOUNTS</a:t>
                      </a:r>
                    </a:p>
                    <a:p>
                      <a:pPr algn="ctr"/>
                      <a:r>
                        <a:rPr lang="en-US" sz="1600" b="1" dirty="0">
                          <a:latin typeface="Arial" panose="020B0604020202020204" pitchFamily="34" charset="0"/>
                          <a:cs typeface="Arial" panose="020B0604020202020204" pitchFamily="34" charset="0"/>
                        </a:rPr>
                        <a:t>(R’000)</a:t>
                      </a:r>
                    </a:p>
                  </a:txBody>
                  <a:tcPr/>
                </a:tc>
                <a:tc>
                  <a:txBody>
                    <a:bodyPr/>
                    <a:lstStyle/>
                    <a:p>
                      <a:pPr algn="ctr"/>
                      <a:r>
                        <a:rPr lang="en-US" sz="2000" dirty="0">
                          <a:latin typeface="Arial" panose="020B0604020202020204" pitchFamily="34" charset="0"/>
                          <a:cs typeface="Arial" panose="020B0604020202020204" pitchFamily="34" charset="0"/>
                        </a:rPr>
                        <a:t>COMMENTS</a:t>
                      </a:r>
                    </a:p>
                  </a:txBody>
                  <a:tcPr/>
                </a:tc>
                <a:extLst>
                  <a:ext uri="{0D108BD9-81ED-4DB2-BD59-A6C34878D82A}">
                    <a16:rowId xmlns:a16="http://schemas.microsoft.com/office/drawing/2014/main" val="1352462632"/>
                  </a:ext>
                </a:extLst>
              </a:tr>
              <a:tr h="1011653">
                <a:tc>
                  <a:txBody>
                    <a:bodyPr/>
                    <a:lstStyle/>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Compensation of employees</a:t>
                      </a:r>
                    </a:p>
                  </a:txBody>
                  <a:tcPr/>
                </a:tc>
                <a:tc>
                  <a:txBody>
                    <a:bodyPr/>
                    <a:lstStyle/>
                    <a:p>
                      <a:pPr algn="r"/>
                      <a:endParaRPr lang="en-US" sz="2000" dirty="0">
                        <a:latin typeface="Arial" panose="020B0604020202020204" pitchFamily="34" charset="0"/>
                        <a:cs typeface="Arial" panose="020B0604020202020204" pitchFamily="34" charset="0"/>
                      </a:endParaRPr>
                    </a:p>
                    <a:p>
                      <a:pPr algn="r"/>
                      <a:endParaRPr lang="en-US" sz="2000" dirty="0">
                        <a:latin typeface="Arial" panose="020B0604020202020204" pitchFamily="34" charset="0"/>
                        <a:cs typeface="Arial" panose="020B0604020202020204" pitchFamily="34" charset="0"/>
                      </a:endParaRPr>
                    </a:p>
                    <a:p>
                      <a:pPr algn="r"/>
                      <a:endParaRPr lang="en-US" sz="2000" dirty="0">
                        <a:latin typeface="Arial" panose="020B0604020202020204" pitchFamily="34" charset="0"/>
                        <a:cs typeface="Arial" panose="020B0604020202020204" pitchFamily="34" charset="0"/>
                      </a:endParaRPr>
                    </a:p>
                    <a:p>
                      <a:pPr algn="r"/>
                      <a:r>
                        <a:rPr lang="en-US" sz="2000" dirty="0">
                          <a:latin typeface="Arial" panose="020B0604020202020204" pitchFamily="34" charset="0"/>
                          <a:cs typeface="Arial" panose="020B0604020202020204" pitchFamily="34" charset="0"/>
                        </a:rPr>
                        <a:t>(25 000)</a:t>
                      </a:r>
                    </a:p>
                  </a:txBody>
                  <a:tcPr/>
                </a:tc>
                <a:tc>
                  <a:txBody>
                    <a:bodyPr/>
                    <a:lstStyle/>
                    <a:p>
                      <a:r>
                        <a:rPr lang="en-US" sz="2000" dirty="0">
                          <a:latin typeface="Arial" panose="020B0604020202020204" pitchFamily="34" charset="0"/>
                          <a:cs typeface="Arial" panose="020B0604020202020204" pitchFamily="34" charset="0"/>
                        </a:rPr>
                        <a:t>As explained in Question 2 above, the amount was shifted after the reprioritization process to shift funds from Programme 1 to Programme 3: Transport Operations for the CADET and MV programme.</a:t>
                      </a:r>
                    </a:p>
                  </a:txBody>
                  <a:tcPr/>
                </a:tc>
                <a:extLst>
                  <a:ext uri="{0D108BD9-81ED-4DB2-BD59-A6C34878D82A}">
                    <a16:rowId xmlns:a16="http://schemas.microsoft.com/office/drawing/2014/main" val="1249790225"/>
                  </a:ext>
                </a:extLst>
              </a:tr>
              <a:tr h="653693">
                <a:tc>
                  <a:txBody>
                    <a:bodyPr/>
                    <a:lstStyle/>
                    <a:p>
                      <a:endParaRPr lang="en-US" sz="1800" dirty="0">
                        <a:latin typeface="Arial" panose="020B0604020202020204" pitchFamily="34" charset="0"/>
                        <a:cs typeface="Arial" panose="020B0604020202020204" pitchFamily="34" charset="0"/>
                      </a:endParaRPr>
                    </a:p>
                  </a:txBody>
                  <a:tcPr/>
                </a:tc>
                <a:tc>
                  <a:txBody>
                    <a:bodyPr/>
                    <a:lstStyle/>
                    <a:p>
                      <a:endParaRPr lang="en-US" sz="1800" dirty="0">
                        <a:latin typeface="Arial" panose="020B0604020202020204" pitchFamily="34" charset="0"/>
                        <a:cs typeface="Arial" panose="020B0604020202020204" pitchFamily="34" charset="0"/>
                      </a:endParaRPr>
                    </a:p>
                  </a:txBody>
                  <a:tcPr/>
                </a:tc>
                <a:tc>
                  <a:txBody>
                    <a:bodyPr/>
                    <a:lstStyle/>
                    <a:p>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26465069"/>
                  </a:ext>
                </a:extLst>
              </a:tr>
            </a:tbl>
          </a:graphicData>
        </a:graphic>
      </p:graphicFrame>
    </p:spTree>
    <p:extLst>
      <p:ext uri="{BB962C8B-B14F-4D97-AF65-F5344CB8AC3E}">
        <p14:creationId xmlns:p14="http://schemas.microsoft.com/office/powerpoint/2010/main" val="76393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3868"/>
            <a:ext cx="9668250" cy="474119"/>
          </a:xfrm>
        </p:spPr>
        <p:txBody>
          <a:bodyPr>
            <a:noAutofit/>
          </a:bodyPr>
          <a:lstStyle/>
          <a:p>
            <a:pPr algn="ctr"/>
            <a:r>
              <a:rPr lang="en-US" sz="2500" dirty="0">
                <a:solidFill>
                  <a:srgbClr val="FFFFFF"/>
                </a:solidFill>
                <a:latin typeface="Arial" charset="0"/>
                <a:cs typeface="Arial" charset="0"/>
              </a:rPr>
              <a:t>THE PROVINCIAL ADJUSTMENT FOR </a:t>
            </a:r>
            <a:r>
              <a:rPr lang="en-US" sz="2400" dirty="0">
                <a:solidFill>
                  <a:srgbClr val="FFFFFF"/>
                </a:solidFill>
                <a:latin typeface="Arial" charset="0"/>
                <a:cs typeface="Arial" charset="0"/>
              </a:rPr>
              <a:t>2021-22 FY</a:t>
            </a: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169233" y="1557987"/>
            <a:ext cx="10538085" cy="5116523"/>
          </a:xfrm>
        </p:spPr>
        <p:txBody>
          <a:bodyPr>
            <a:noAutofit/>
          </a:bodyPr>
          <a:lstStyle/>
          <a:p>
            <a:pPr marL="0" indent="0" algn="just" defTabSz="457200">
              <a:lnSpc>
                <a:spcPct val="150000"/>
              </a:lnSpc>
              <a:spcBef>
                <a:spcPct val="20000"/>
              </a:spcBef>
              <a:spcAft>
                <a:spcPts val="1000"/>
              </a:spcAft>
              <a:buNone/>
              <a:defRPr/>
            </a:pPr>
            <a:r>
              <a:rPr lang="en-US" altLang="en-US" sz="2000" b="1" dirty="0">
                <a:solidFill>
                  <a:srgbClr val="FF0000"/>
                </a:solidFill>
                <a:latin typeface="Arial" panose="020B0604020202020204" pitchFamily="34" charset="0"/>
                <a:cs typeface="Arial" panose="020B0604020202020204" pitchFamily="34" charset="0"/>
              </a:rPr>
              <a:t>.</a:t>
            </a:r>
          </a:p>
        </p:txBody>
      </p:sp>
      <p:graphicFrame>
        <p:nvGraphicFramePr>
          <p:cNvPr id="4" name="Table 4">
            <a:extLst>
              <a:ext uri="{FF2B5EF4-FFF2-40B4-BE49-F238E27FC236}">
                <a16:creationId xmlns:a16="http://schemas.microsoft.com/office/drawing/2014/main" id="{CD1912AF-937F-480E-8927-0660F38CE57D}"/>
              </a:ext>
            </a:extLst>
          </p:cNvPr>
          <p:cNvGraphicFramePr>
            <a:graphicFrameLocks noGrp="1"/>
          </p:cNvGraphicFramePr>
          <p:nvPr>
            <p:extLst>
              <p:ext uri="{D42A27DB-BD31-4B8C-83A1-F6EECF244321}">
                <p14:modId xmlns:p14="http://schemas.microsoft.com/office/powerpoint/2010/main" val="2998412056"/>
              </p:ext>
            </p:extLst>
          </p:nvPr>
        </p:nvGraphicFramePr>
        <p:xfrm>
          <a:off x="1169232" y="2135048"/>
          <a:ext cx="10538085" cy="3962400"/>
        </p:xfrm>
        <a:graphic>
          <a:graphicData uri="http://schemas.openxmlformats.org/drawingml/2006/table">
            <a:tbl>
              <a:tblPr firstRow="1" bandRow="1">
                <a:tableStyleId>{5C22544A-7EE6-4342-B048-85BDC9FD1C3A}</a:tableStyleId>
              </a:tblPr>
              <a:tblGrid>
                <a:gridCol w="2642113">
                  <a:extLst>
                    <a:ext uri="{9D8B030D-6E8A-4147-A177-3AD203B41FA5}">
                      <a16:colId xmlns:a16="http://schemas.microsoft.com/office/drawing/2014/main" val="2366806229"/>
                    </a:ext>
                  </a:extLst>
                </a:gridCol>
                <a:gridCol w="1776593">
                  <a:extLst>
                    <a:ext uri="{9D8B030D-6E8A-4147-A177-3AD203B41FA5}">
                      <a16:colId xmlns:a16="http://schemas.microsoft.com/office/drawing/2014/main" val="138295463"/>
                    </a:ext>
                  </a:extLst>
                </a:gridCol>
                <a:gridCol w="6119379">
                  <a:extLst>
                    <a:ext uri="{9D8B030D-6E8A-4147-A177-3AD203B41FA5}">
                      <a16:colId xmlns:a16="http://schemas.microsoft.com/office/drawing/2014/main" val="779423670"/>
                    </a:ext>
                  </a:extLst>
                </a:gridCol>
              </a:tblGrid>
              <a:tr h="544736">
                <a:tc>
                  <a:txBody>
                    <a:bodyPr/>
                    <a:lstStyle/>
                    <a:p>
                      <a:pPr algn="ctr"/>
                      <a:r>
                        <a:rPr lang="en-US" sz="2000" dirty="0">
                          <a:latin typeface="Arial" panose="020B0604020202020204" pitchFamily="34" charset="0"/>
                          <a:cs typeface="Arial" panose="020B0604020202020204" pitchFamily="34" charset="0"/>
                        </a:rPr>
                        <a:t>ITEM </a:t>
                      </a:r>
                    </a:p>
                  </a:txBody>
                  <a:tcPr/>
                </a:tc>
                <a:tc>
                  <a:txBody>
                    <a:bodyPr/>
                    <a:lstStyle/>
                    <a:p>
                      <a:pPr algn="ctr"/>
                      <a:r>
                        <a:rPr lang="en-US" sz="2000" dirty="0">
                          <a:latin typeface="Arial" panose="020B0604020202020204" pitchFamily="34" charset="0"/>
                          <a:cs typeface="Arial" panose="020B0604020202020204" pitchFamily="34" charset="0"/>
                        </a:rPr>
                        <a:t>AMOUNTS</a:t>
                      </a:r>
                    </a:p>
                    <a:p>
                      <a:pPr algn="ctr"/>
                      <a:r>
                        <a:rPr lang="en-US" sz="1600" b="1" dirty="0">
                          <a:latin typeface="Arial" panose="020B0604020202020204" pitchFamily="34" charset="0"/>
                          <a:cs typeface="Arial" panose="020B0604020202020204" pitchFamily="34" charset="0"/>
                        </a:rPr>
                        <a:t>(R’000)</a:t>
                      </a:r>
                    </a:p>
                  </a:txBody>
                  <a:tcPr/>
                </a:tc>
                <a:tc>
                  <a:txBody>
                    <a:bodyPr/>
                    <a:lstStyle/>
                    <a:p>
                      <a:pPr algn="ctr"/>
                      <a:r>
                        <a:rPr lang="en-US" sz="2000" dirty="0">
                          <a:latin typeface="Arial" panose="020B0604020202020204" pitchFamily="34" charset="0"/>
                          <a:cs typeface="Arial" panose="020B0604020202020204" pitchFamily="34" charset="0"/>
                        </a:rPr>
                        <a:t>COMMENTS</a:t>
                      </a:r>
                    </a:p>
                  </a:txBody>
                  <a:tcPr/>
                </a:tc>
                <a:extLst>
                  <a:ext uri="{0D108BD9-81ED-4DB2-BD59-A6C34878D82A}">
                    <a16:rowId xmlns:a16="http://schemas.microsoft.com/office/drawing/2014/main" val="1352462632"/>
                  </a:ext>
                </a:extLst>
              </a:tr>
              <a:tr h="1011653">
                <a:tc>
                  <a:txBody>
                    <a:bodyPr/>
                    <a:lstStyle/>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Goods and services</a:t>
                      </a:r>
                    </a:p>
                  </a:txBody>
                  <a:tcPr/>
                </a:tc>
                <a:tc>
                  <a:txBody>
                    <a:bodyPr/>
                    <a:lstStyle/>
                    <a:p>
                      <a:pPr algn="r"/>
                      <a:endParaRPr lang="en-US" sz="2000" dirty="0">
                        <a:latin typeface="Arial" panose="020B0604020202020204" pitchFamily="34" charset="0"/>
                        <a:cs typeface="Arial" panose="020B0604020202020204" pitchFamily="34" charset="0"/>
                      </a:endParaRPr>
                    </a:p>
                    <a:p>
                      <a:pPr algn="r"/>
                      <a:endParaRPr lang="en-US" sz="2000" dirty="0">
                        <a:latin typeface="Arial" panose="020B0604020202020204" pitchFamily="34" charset="0"/>
                        <a:cs typeface="Arial" panose="020B0604020202020204" pitchFamily="34" charset="0"/>
                      </a:endParaRPr>
                    </a:p>
                    <a:p>
                      <a:pPr algn="r"/>
                      <a:endParaRPr lang="en-US" sz="2000" dirty="0">
                        <a:latin typeface="Arial" panose="020B0604020202020204" pitchFamily="34" charset="0"/>
                        <a:cs typeface="Arial" panose="020B0604020202020204" pitchFamily="34" charset="0"/>
                      </a:endParaRPr>
                    </a:p>
                    <a:p>
                      <a:pPr algn="r"/>
                      <a:r>
                        <a:rPr lang="en-US" sz="2000" dirty="0">
                          <a:latin typeface="Arial" panose="020B0604020202020204" pitchFamily="34" charset="0"/>
                          <a:cs typeface="Arial" panose="020B0604020202020204" pitchFamily="34" charset="0"/>
                        </a:rPr>
                        <a:t>(399 949)</a:t>
                      </a:r>
                    </a:p>
                  </a:txBody>
                  <a:tcPr/>
                </a:tc>
                <a:tc>
                  <a:txBody>
                    <a:bodyPr/>
                    <a:lstStyle/>
                    <a:p>
                      <a:pPr algn="just"/>
                      <a:r>
                        <a:rPr lang="en-US" sz="2000" dirty="0">
                          <a:latin typeface="Arial" panose="020B0604020202020204" pitchFamily="34" charset="0"/>
                          <a:cs typeface="Arial" panose="020B0604020202020204" pitchFamily="34" charset="0"/>
                        </a:rPr>
                        <a:t>As explained in 2 above, the amount was shifted after the reprioritization process to shift funds to Programme 3: Transport Operations for the CADET and MV programme.</a:t>
                      </a:r>
                    </a:p>
                  </a:txBody>
                  <a:tcPr/>
                </a:tc>
                <a:extLst>
                  <a:ext uri="{0D108BD9-81ED-4DB2-BD59-A6C34878D82A}">
                    <a16:rowId xmlns:a16="http://schemas.microsoft.com/office/drawing/2014/main" val="1249790225"/>
                  </a:ext>
                </a:extLst>
              </a:tr>
              <a:tr h="653693">
                <a:tc>
                  <a:txBody>
                    <a:bodyPr/>
                    <a:lstStyle/>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Capital assets </a:t>
                      </a:r>
                    </a:p>
                  </a:txBody>
                  <a:tcPr/>
                </a:tc>
                <a:tc>
                  <a:txBody>
                    <a:bodyPr/>
                    <a:lstStyle/>
                    <a:p>
                      <a:pPr algn="r"/>
                      <a:endParaRPr lang="en-US" sz="1800" dirty="0">
                        <a:latin typeface="Arial" panose="020B0604020202020204" pitchFamily="34" charset="0"/>
                        <a:cs typeface="Arial" panose="020B0604020202020204" pitchFamily="34" charset="0"/>
                      </a:endParaRPr>
                    </a:p>
                    <a:p>
                      <a:pPr algn="r"/>
                      <a:r>
                        <a:rPr lang="en-US" sz="1800" dirty="0">
                          <a:latin typeface="Arial" panose="020B0604020202020204" pitchFamily="34" charset="0"/>
                          <a:cs typeface="Arial" panose="020B0604020202020204" pitchFamily="34" charset="0"/>
                        </a:rPr>
                        <a:t>(174 547)</a:t>
                      </a:r>
                    </a:p>
                  </a:txBody>
                  <a:tcPr/>
                </a:tc>
                <a:tc>
                  <a:txBody>
                    <a:bodyPr/>
                    <a:lstStyle/>
                    <a:p>
                      <a:pPr algn="just"/>
                      <a:r>
                        <a:rPr lang="en-US" sz="1800" dirty="0">
                          <a:latin typeface="Arial" panose="020B0604020202020204" pitchFamily="34" charset="0"/>
                          <a:cs typeface="Arial" panose="020B0604020202020204" pitchFamily="34" charset="0"/>
                        </a:rPr>
                        <a:t>The reduction was due to the surrender of funds back to the Provincial Revenue Fund (PRF) (R207 396 000) and the shift to Gautrain (R366 000 000) to assist with the Patronage Guarantee (PG) that became due and had to be settled to ensure that the GMA was not contravening the contractual obligations of the Concession Agreement (CA).</a:t>
                      </a:r>
                    </a:p>
                  </a:txBody>
                  <a:tcPr/>
                </a:tc>
                <a:extLst>
                  <a:ext uri="{0D108BD9-81ED-4DB2-BD59-A6C34878D82A}">
                    <a16:rowId xmlns:a16="http://schemas.microsoft.com/office/drawing/2014/main" val="626465069"/>
                  </a:ext>
                </a:extLst>
              </a:tr>
            </a:tbl>
          </a:graphicData>
        </a:graphic>
      </p:graphicFrame>
    </p:spTree>
    <p:extLst>
      <p:ext uri="{BB962C8B-B14F-4D97-AF65-F5344CB8AC3E}">
        <p14:creationId xmlns:p14="http://schemas.microsoft.com/office/powerpoint/2010/main" val="62426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1381</TotalTime>
  <Words>1328</Words>
  <Application>Microsoft Office PowerPoint</Application>
  <PresentationFormat>Widescreen</PresentationFormat>
  <Paragraphs>151</Paragraphs>
  <Slides>17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Baskerville Old Face</vt:lpstr>
      <vt:lpstr>Calibri</vt:lpstr>
      <vt:lpstr>Calibri Light</vt:lpstr>
      <vt:lpstr>Times New Roman</vt:lpstr>
      <vt:lpstr>Office Theme</vt:lpstr>
      <vt:lpstr>1_Office Theme</vt:lpstr>
      <vt:lpstr>Department of Roads and Transport  Presentation to the  Roads and Transport Portfolio Committee on the Provincial Appropriation Bill for 2021/22FY</vt:lpstr>
      <vt:lpstr>PowerPoint Presentation</vt:lpstr>
      <vt:lpstr>INTRODUCTION OF THE 2021-22 APPROPRIATION BILL</vt:lpstr>
      <vt:lpstr>THE PROVINCIAL ADJUSTMENT FOR 2021-22 FY</vt:lpstr>
      <vt:lpstr>THE PROVINCIAL ADJUSTMENT FOR 2021-22 FY</vt:lpstr>
      <vt:lpstr>THE PROVINCIAL ADJUSTMENT FOR 2021-22 FY</vt:lpstr>
      <vt:lpstr>THE PROVINCIAL ADJUSTMENT FOR 2021-22 FY</vt:lpstr>
      <vt:lpstr>THE PROVINCIAL ADJUSTMENT FOR 2021-22 FY</vt:lpstr>
      <vt:lpstr>THE PROVINCIAL ADJUSTMENT FOR 2021-22 FY</vt:lpstr>
      <vt:lpstr>THE PROVINCIAL ADJUSTMENT FOR 2021-22 FY</vt:lpstr>
      <vt:lpstr>THE PROVINCIAL ADJUSTMENT FOR 2021-22 FY</vt:lpstr>
      <vt:lpstr>THE PROVINCIAL ADJUSTMENT FOR 2021-22 FY</vt:lpstr>
      <vt:lpstr>THE PROVINCIAL ADJUSTMENT FOR 2021-22 FY</vt:lpstr>
      <vt:lpstr>THE PROVINCIAL ADJUSTMENT FOR 2021-22 FY</vt:lpstr>
      <vt:lpstr>THE PROVINCIAL ADJUSTMENT FOR 2021-22 FY</vt:lpstr>
      <vt:lpstr>THE PROVINCIAL ADJUSTMENT FOR 2021-22 FY</vt:lpstr>
      <vt:lpstr>CLOSURE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Mahibila, Russel (GPDRT)</cp:lastModifiedBy>
  <cp:revision>160</cp:revision>
  <cp:lastPrinted>2022-03-07T20:18:30Z</cp:lastPrinted>
  <dcterms:created xsi:type="dcterms:W3CDTF">2020-04-22T09:10:44Z</dcterms:created>
  <dcterms:modified xsi:type="dcterms:W3CDTF">2022-03-09T09:36:33Z</dcterms:modified>
</cp:coreProperties>
</file>