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3" r:id="rId5"/>
    <p:sldMasterId id="214748366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37">
          <p15:clr>
            <a:srgbClr val="A4A3A4"/>
          </p15:clr>
        </p15:guide>
        <p15:guide id="2" pos="4067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E0F3BBE-05B9-4ED5-A542-BF8D2ECE0466}">
  <a:tblStyle styleId="{FE0F3BBE-05B9-4ED5-A542-BF8D2ECE046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37" orient="horz"/>
        <p:guide pos="4067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22" Type="http://schemas.openxmlformats.org/officeDocument/2006/relationships/slide" Target="slides/slide15.xml"/><Relationship Id="rId10" Type="http://schemas.openxmlformats.org/officeDocument/2006/relationships/slide" Target="slides/slide3.xml"/><Relationship Id="rId21" Type="http://schemas.openxmlformats.org/officeDocument/2006/relationships/slide" Target="slides/slide14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438" name="Shape 18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Google Shape;18439;n"/>
          <p:cNvSpPr txBox="1"/>
          <p:nvPr>
            <p:ph idx="2" type="hdr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40" name="Google Shape;18440;n"/>
          <p:cNvSpPr txBox="1"/>
          <p:nvPr>
            <p:ph idx="10" type="dt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41" name="Google Shape;18441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42" name="Google Shape;18442;n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43" name="Google Shape;18443;n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44" name="Google Shape;18444;n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40" name="Shape 18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1" name="Google Shape;1854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42" name="Google Shape;18542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43" name="Google Shape;18543;p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31" name="Shape 18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2" name="Google Shape;18632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33" name="Google Shape;1863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37" name="Shape 18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8" name="Google Shape;18638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39" name="Google Shape;1863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43" name="Shape 18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4" name="Google Shape;18644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45" name="Google Shape;1864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49" name="Shape 18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0" name="Google Shape;18650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51" name="Google Shape;1865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62" name="Shape 18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3" name="Google Shape;18663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64" name="Google Shape;1866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68" name="Shape 18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9" name="Google Shape;18669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70" name="Google Shape;1867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46" name="Shape 18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7" name="Google Shape;18547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48" name="Google Shape;1854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52" name="Shape 18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3" name="Google Shape;18553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54" name="Google Shape;1855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75" name="Shape 18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6" name="Google Shape;18576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77" name="Google Shape;1857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81" name="Shape 18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2" name="Google Shape;18582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83" name="Google Shape;1858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87" name="Shape 18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8" name="Google Shape;1858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89" name="Google Shape;18589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90" name="Google Shape;18590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94" name="Shape 18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5" name="Google Shape;18595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96" name="Google Shape;1859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19" name="Shape 18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0" name="Google Shape;18620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21" name="Google Shape;1862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25" name="Shape 18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6" name="Google Shape;18626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27" name="Google Shape;1862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448" name="Shape 18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9" name="Google Shape;18449;p2"/>
          <p:cNvSpPr txBox="1"/>
          <p:nvPr>
            <p:ph idx="1" type="subTitle"/>
          </p:nvPr>
        </p:nvSpPr>
        <p:spPr>
          <a:xfrm>
            <a:off x="1334530" y="1649186"/>
            <a:ext cx="10585200" cy="47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1" sz="32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450" name="Google Shape;18450;p2"/>
          <p:cNvSpPr txBox="1"/>
          <p:nvPr>
            <p:ph type="title"/>
          </p:nvPr>
        </p:nvSpPr>
        <p:spPr>
          <a:xfrm>
            <a:off x="1334530" y="1087396"/>
            <a:ext cx="105852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505" name="Shape 18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6" name="Google Shape;18506;p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07" name="Google Shape;18507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08" name="Google Shape;18508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09" name="Google Shape;18509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510" name="Shape 18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1" name="Google Shape;18511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12" name="Google Shape;18512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13" name="Google Shape;18513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514" name="Shape 18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5" name="Google Shape;18515;p14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16" name="Google Shape;18516;p14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8517" name="Google Shape;18517;p14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8518" name="Google Shape;18518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19" name="Google Shape;18519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20" name="Google Shape;18520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8521" name="Shape 18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2" name="Google Shape;18522;p15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23" name="Google Shape;18523;p15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8524" name="Google Shape;18524;p15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8525" name="Google Shape;18525;p1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26" name="Google Shape;18526;p1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27" name="Google Shape;18527;p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528" name="Shape 18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9" name="Google Shape;18529;p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30" name="Google Shape;18530;p16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31" name="Google Shape;18531;p1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32" name="Google Shape;18532;p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33" name="Google Shape;18533;p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8534" name="Shape 18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" name="Google Shape;18535;p17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36" name="Google Shape;18536;p17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37" name="Google Shape;18537;p1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38" name="Google Shape;18538;p1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39" name="Google Shape;18539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451" name="Shape 18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2" name="Google Shape;18452;p3"/>
          <p:cNvSpPr txBox="1"/>
          <p:nvPr>
            <p:ph type="title"/>
          </p:nvPr>
        </p:nvSpPr>
        <p:spPr>
          <a:xfrm>
            <a:off x="1334530" y="1087396"/>
            <a:ext cx="105852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53" name="Google Shape;18453;p3"/>
          <p:cNvSpPr txBox="1"/>
          <p:nvPr>
            <p:ph idx="1" type="body"/>
          </p:nvPr>
        </p:nvSpPr>
        <p:spPr>
          <a:xfrm>
            <a:off x="1334529" y="1567547"/>
            <a:ext cx="10585200" cy="48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454" name="Shape 18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5" name="Google Shape;18455;p4"/>
          <p:cNvSpPr txBox="1"/>
          <p:nvPr>
            <p:ph type="title"/>
          </p:nvPr>
        </p:nvSpPr>
        <p:spPr>
          <a:xfrm>
            <a:off x="1334529" y="1103724"/>
            <a:ext cx="105852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56" name="Google Shape;18456;p4"/>
          <p:cNvSpPr txBox="1"/>
          <p:nvPr>
            <p:ph idx="1" type="body"/>
          </p:nvPr>
        </p:nvSpPr>
        <p:spPr>
          <a:xfrm>
            <a:off x="1334530" y="1616532"/>
            <a:ext cx="10585200" cy="45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ory Line Content">
  <p:cSld name="Story Line Content">
    <p:spTree>
      <p:nvGrpSpPr>
        <p:cNvPr id="18457" name="Shape 18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&#10;&#10;Description automatically generated" id="18458" name="Google Shape;18458;p5"/>
          <p:cNvPicPr preferRelativeResize="0"/>
          <p:nvPr/>
        </p:nvPicPr>
        <p:blipFill rotWithShape="1">
          <a:blip r:embed="rId2">
            <a:alphaModFix/>
          </a:blip>
          <a:srcRect b="23595" l="22908" r="21982" t="30515"/>
          <a:stretch/>
        </p:blipFill>
        <p:spPr>
          <a:xfrm>
            <a:off x="247651" y="0"/>
            <a:ext cx="1628774" cy="90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8459" name="Google Shape;18459;p5"/>
          <p:cNvSpPr txBox="1"/>
          <p:nvPr>
            <p:ph idx="12" type="sldNum"/>
          </p:nvPr>
        </p:nvSpPr>
        <p:spPr>
          <a:xfrm>
            <a:off x="11344275" y="6403975"/>
            <a:ext cx="6858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460" name="Google Shape;18460;p5"/>
          <p:cNvSpPr txBox="1"/>
          <p:nvPr>
            <p:ph idx="1" type="body"/>
          </p:nvPr>
        </p:nvSpPr>
        <p:spPr>
          <a:xfrm>
            <a:off x="1340622" y="2156212"/>
            <a:ext cx="10384800" cy="41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indent="-330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175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61" name="Google Shape;18461;p5"/>
          <p:cNvSpPr txBox="1"/>
          <p:nvPr>
            <p:ph type="title"/>
          </p:nvPr>
        </p:nvSpPr>
        <p:spPr>
          <a:xfrm>
            <a:off x="1340623" y="901288"/>
            <a:ext cx="103848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62" name="Google Shape;18462;p5"/>
          <p:cNvSpPr txBox="1"/>
          <p:nvPr>
            <p:ph idx="2" type="body"/>
          </p:nvPr>
        </p:nvSpPr>
        <p:spPr>
          <a:xfrm>
            <a:off x="1340622" y="1389050"/>
            <a:ext cx="103848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i="1" sz="1400"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63" name="Google Shape;18463;p5"/>
          <p:cNvSpPr/>
          <p:nvPr/>
        </p:nvSpPr>
        <p:spPr>
          <a:xfrm>
            <a:off x="1340622" y="951055"/>
            <a:ext cx="10384800" cy="303000"/>
          </a:xfrm>
          <a:prstGeom prst="rect">
            <a:avLst/>
          </a:prstGeom>
          <a:solidFill>
            <a:srgbClr val="004C9A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4C9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64" name="Google Shape;18464;p5"/>
          <p:cNvSpPr txBox="1"/>
          <p:nvPr/>
        </p:nvSpPr>
        <p:spPr>
          <a:xfrm>
            <a:off x="9505950" y="312158"/>
            <a:ext cx="2181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4C9A"/>
                </a:solidFill>
                <a:latin typeface="Arial"/>
                <a:ea typeface="Arial"/>
                <a:cs typeface="Arial"/>
                <a:sym typeface="Arial"/>
              </a:rPr>
              <a:t>Growing Gauteng Together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471" name="Shape 18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2" name="Google Shape;18472;p7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73" name="Google Shape;18473;p7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474" name="Google Shape;18474;p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75" name="Google Shape;18475;p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76" name="Google Shape;18476;p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477" name="Shape 18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8" name="Google Shape;18478;p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79" name="Google Shape;18479;p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80" name="Google Shape;18480;p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1" name="Google Shape;18481;p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2" name="Google Shape;18482;p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483" name="Shape 18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4" name="Google Shape;18484;p9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5" name="Google Shape;18485;p9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486" name="Google Shape;18486;p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7" name="Google Shape;18487;p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8" name="Google Shape;18488;p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489" name="Shape 18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0" name="Google Shape;18490;p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91" name="Google Shape;18491;p10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92" name="Google Shape;18492;p10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93" name="Google Shape;18493;p1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94" name="Google Shape;18494;p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95" name="Google Shape;18495;p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8496" name="Shape 18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7" name="Google Shape;18497;p11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98" name="Google Shape;18498;p11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499" name="Google Shape;18499;p11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00" name="Google Shape;18500;p11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501" name="Google Shape;18501;p11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02" name="Google Shape;18502;p1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03" name="Google Shape;18503;p1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04" name="Google Shape;18504;p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3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8445" name="Shape 18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6" name="Google Shape;18446;p1"/>
          <p:cNvSpPr txBox="1"/>
          <p:nvPr>
            <p:ph type="title"/>
          </p:nvPr>
        </p:nvSpPr>
        <p:spPr>
          <a:xfrm>
            <a:off x="457201" y="365125"/>
            <a:ext cx="10896600" cy="29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447" name="Google Shape;18447;p1"/>
          <p:cNvSpPr txBox="1"/>
          <p:nvPr>
            <p:ph idx="1" type="body"/>
          </p:nvPr>
        </p:nvSpPr>
        <p:spPr>
          <a:xfrm>
            <a:off x="457201" y="3461657"/>
            <a:ext cx="108966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465" name="Shape 18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6" name="Google Shape;18466;p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467" name="Google Shape;18467;p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68" name="Google Shape;18468;p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69" name="Google Shape;18469;p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70" name="Google Shape;18470;p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544" name="Shape 18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5" name="Google Shape;18545;p18"/>
          <p:cNvSpPr txBox="1"/>
          <p:nvPr>
            <p:ph idx="4294967295" type="ctrTitle"/>
          </p:nvPr>
        </p:nvSpPr>
        <p:spPr>
          <a:xfrm>
            <a:off x="102742" y="634790"/>
            <a:ext cx="12000300" cy="35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br>
              <a:rPr b="1" i="0" lang="en-US" sz="4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4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ECD FUNCTION SHIFT</a:t>
            </a:r>
            <a:br>
              <a:rPr b="1" i="0" lang="en-US" sz="4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4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GAUTENG DEPARTMENT OF SOCIAL DEVELOPMENT</a:t>
            </a:r>
            <a:br>
              <a:rPr b="1" i="0" lang="en-US" sz="4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4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 NOVEMBER 2021</a:t>
            </a:r>
            <a:br>
              <a:rPr b="1" i="0" lang="en-US" sz="4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4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34" name="Shape 18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5" name="Google Shape;18635;p27"/>
          <p:cNvSpPr txBox="1"/>
          <p:nvPr>
            <p:ph type="title"/>
          </p:nvPr>
        </p:nvSpPr>
        <p:spPr>
          <a:xfrm>
            <a:off x="1301872" y="1087396"/>
            <a:ext cx="105852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/>
              <a:t>PROGRESS</a:t>
            </a:r>
            <a:endParaRPr/>
          </a:p>
        </p:txBody>
      </p:sp>
      <p:graphicFrame>
        <p:nvGraphicFramePr>
          <p:cNvPr id="18636" name="Google Shape;18636;p27"/>
          <p:cNvGraphicFramePr/>
          <p:nvPr/>
        </p:nvGraphicFramePr>
        <p:xfrm>
          <a:off x="1046375" y="15668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{FE0F3BBE-05B9-4ED5-A542-BF8D2ECE0466}</a:tableStyleId>
              </a:tblPr>
              <a:tblGrid>
                <a:gridCol w="2714925"/>
                <a:gridCol w="8239025"/>
              </a:tblGrid>
              <a:tr h="37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Workstream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Work</a:t>
                      </a:r>
                      <a:r>
                        <a:rPr lang="en-US" sz="1800"/>
                        <a:t> in </a:t>
                      </a:r>
                      <a:r>
                        <a:rPr lang="en-US" sz="1800"/>
                        <a:t>Progress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148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3. Finance and Budget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en-US" sz="1800"/>
                        <a:t>Preparing 2022 MTEF 2nd Budget Submission to GPT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en-US" sz="1800"/>
                        <a:t>Implementation of SOPs on NPI Business Planning Process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en-US" sz="1800"/>
                        <a:t>Finalising signing of NPOs for FY 2021/22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en-US" sz="1800"/>
                        <a:t>Joint Plan for NPO Funding Business Process for 2022/23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148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4. Data, Information, M&amp;E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en-US" sz="1800"/>
                        <a:t>Verification of Data ongoing (registration certificates; SLAs; etc)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en-US" sz="1800"/>
                        <a:t>GDE still engaging internally around storage.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en-US" sz="1800"/>
                        <a:t>The GDSD SAP ECD Payment Module may be adopted by GDE. 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en-US" sz="1800"/>
                        <a:t>GDE developed ECD Master List and is continuously updated.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943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5. Movable and Immovable Assets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en-US" sz="1800"/>
                        <a:t>Processes to transfer the 11 ECDs to GDID Immovable Asset Register is in progress  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en-US" sz="1800"/>
                        <a:t>GDE is busy with a space planning exercise to accommodate officials coming from GDSD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en-US" sz="1800"/>
                        <a:t>There are existing Plans for new ECDs (2 by GDSD are at completion stage and 1 by GDE at Design stage)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en-US" sz="1800"/>
                        <a:t>Finalise the plan for assets to be transferred are linked to transferring 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40" name="Shape 18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1" name="Google Shape;18641;p28"/>
          <p:cNvSpPr txBox="1"/>
          <p:nvPr>
            <p:ph type="title"/>
          </p:nvPr>
        </p:nvSpPr>
        <p:spPr>
          <a:xfrm>
            <a:off x="1301872" y="1087396"/>
            <a:ext cx="105852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/>
              <a:t>PROGRESS</a:t>
            </a:r>
            <a:endParaRPr/>
          </a:p>
        </p:txBody>
      </p:sp>
      <p:graphicFrame>
        <p:nvGraphicFramePr>
          <p:cNvPr id="18642" name="Google Shape;18642;p28"/>
          <p:cNvGraphicFramePr/>
          <p:nvPr/>
        </p:nvGraphicFramePr>
        <p:xfrm>
          <a:off x="537211" y="15668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{FE0F3BBE-05B9-4ED5-A542-BF8D2ECE0466}</a:tableStyleId>
              </a:tblPr>
              <a:tblGrid>
                <a:gridCol w="2093375"/>
                <a:gridCol w="9182475"/>
              </a:tblGrid>
              <a:tr h="642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Workstream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Work</a:t>
                      </a:r>
                      <a:r>
                        <a:rPr lang="en-US" sz="1800"/>
                        <a:t> in </a:t>
                      </a:r>
                      <a:r>
                        <a:rPr lang="en-US" sz="1800"/>
                        <a:t>Progress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153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 Stakeholder Engagement and Communication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Stakeholders engaged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Virtual ECD Summit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ECD Extended Summit targeting 1000\1500 participants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MECs Virtual ECD Stakeholder Engagement (with political heads and structures)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ANC Social Cluster Engagement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Joint Oversight Committees Engagement (Social Development and Education)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MEC – MMC IGR Forums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Regional ECD Summits/Roadshows(i.e. Summit Resolution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Engagements with other departments:Health, COGTA, Sports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Media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0"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Radio interviews are conducted to inform communities about the ECD function shift  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0"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News articles, Social Media Campaigns, Posters, opinion pieces are under way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0"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Newsflashes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Preparations for the ECD Hand Over Ceremony with the Premier and MECs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46" name="Shape 18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7" name="Google Shape;18647;p29"/>
          <p:cNvSpPr txBox="1"/>
          <p:nvPr>
            <p:ph type="title"/>
          </p:nvPr>
        </p:nvSpPr>
        <p:spPr>
          <a:xfrm>
            <a:off x="1301872" y="1087396"/>
            <a:ext cx="105852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/>
              <a:t>PROGRESS</a:t>
            </a:r>
            <a:endParaRPr/>
          </a:p>
        </p:txBody>
      </p:sp>
      <p:graphicFrame>
        <p:nvGraphicFramePr>
          <p:cNvPr id="18648" name="Google Shape;18648;p29"/>
          <p:cNvGraphicFramePr/>
          <p:nvPr/>
        </p:nvGraphicFramePr>
        <p:xfrm>
          <a:off x="537211" y="15668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{FE0F3BBE-05B9-4ED5-A542-BF8D2ECE0466}</a:tableStyleId>
              </a:tblPr>
              <a:tblGrid>
                <a:gridCol w="3316900"/>
                <a:gridCol w="8033100"/>
              </a:tblGrid>
              <a:tr h="681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Workstream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Work</a:t>
                      </a:r>
                      <a:r>
                        <a:rPr lang="en-US" sz="1800"/>
                        <a:t> in </a:t>
                      </a:r>
                      <a:r>
                        <a:rPr lang="en-US" sz="1800"/>
                        <a:t>Progress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362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7.Programme Implementation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MEC</a:t>
                      </a: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Engagements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GPG Special ECD Summit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Municipality</a:t>
                      </a: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Engagements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ECD Provincial Stakeholder Engagement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Regional ECD Summits (5 Regions)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Joint assessing of new applications for registration </a:t>
                      </a:r>
                      <a:endParaRPr b="0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Participation in the following: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ECD Census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South African Early Years Index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Presidential Stimulus Relief Package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Business Process for NPO Funding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Vangasali Online Registration Framework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Support</a:t>
                      </a: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and participate in all other work-streams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652" name="Shape 18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3" name="Google Shape;18653;p30"/>
          <p:cNvSpPr/>
          <p:nvPr/>
        </p:nvSpPr>
        <p:spPr>
          <a:xfrm>
            <a:off x="-1" y="0"/>
            <a:ext cx="5093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4" name="Google Shape;18654;p30"/>
          <p:cNvSpPr txBox="1"/>
          <p:nvPr>
            <p:ph type="title"/>
          </p:nvPr>
        </p:nvSpPr>
        <p:spPr>
          <a:xfrm>
            <a:off x="524741" y="620392"/>
            <a:ext cx="3808200" cy="55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Arial"/>
              <a:buNone/>
            </a:pPr>
            <a:r>
              <a:rPr b="1" lang="en-US" sz="4700">
                <a:latin typeface="Arial"/>
                <a:ea typeface="Arial"/>
                <a:cs typeface="Arial"/>
                <a:sym typeface="Arial"/>
              </a:rPr>
              <a:t>South African Council for Social Services Professions (SACSSP)</a:t>
            </a:r>
            <a:endParaRPr sz="47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55" name="Google Shape;18655;p30"/>
          <p:cNvGrpSpPr/>
          <p:nvPr/>
        </p:nvGrpSpPr>
        <p:grpSpPr>
          <a:xfrm>
            <a:off x="5468389" y="1162650"/>
            <a:ext cx="6263700" cy="4420321"/>
            <a:chOff x="0" y="542258"/>
            <a:chExt cx="6263700" cy="4420321"/>
          </a:xfrm>
        </p:grpSpPr>
        <p:sp>
          <p:nvSpPr>
            <p:cNvPr id="18656" name="Google Shape;18656;p30"/>
            <p:cNvSpPr/>
            <p:nvPr/>
          </p:nvSpPr>
          <p:spPr>
            <a:xfrm>
              <a:off x="0" y="542258"/>
              <a:ext cx="6263700" cy="1421700"/>
            </a:xfrm>
            <a:prstGeom prst="roundRect">
              <a:avLst>
                <a:gd fmla="val 16667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7" name="Google Shape;18657;p30"/>
            <p:cNvSpPr txBox="1"/>
            <p:nvPr/>
          </p:nvSpPr>
          <p:spPr>
            <a:xfrm>
              <a:off x="69394" y="611652"/>
              <a:ext cx="6124800" cy="128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Introduced GDE to the Council as a regulatory body for Social Services Professionals (SSPs)</a:t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8" name="Google Shape;18658;p30"/>
            <p:cNvSpPr/>
            <p:nvPr/>
          </p:nvSpPr>
          <p:spPr>
            <a:xfrm>
              <a:off x="0" y="2041568"/>
              <a:ext cx="6263700" cy="1421700"/>
            </a:xfrm>
            <a:prstGeom prst="roundRect">
              <a:avLst>
                <a:gd fmla="val 16667" name="adj"/>
              </a:avLst>
            </a:prstGeom>
            <a:solidFill>
              <a:srgbClr val="4CC3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9" name="Google Shape;18659;p30"/>
            <p:cNvSpPr txBox="1"/>
            <p:nvPr/>
          </p:nvSpPr>
          <p:spPr>
            <a:xfrm>
              <a:off x="69394" y="2110962"/>
              <a:ext cx="6124800" cy="128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With a view to create enabling environment for a new relationship as new employers of this cohort of SSPs</a:t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0" name="Google Shape;18660;p30"/>
            <p:cNvSpPr/>
            <p:nvPr/>
          </p:nvSpPr>
          <p:spPr>
            <a:xfrm>
              <a:off x="0" y="3540879"/>
              <a:ext cx="6263700" cy="1421700"/>
            </a:xfrm>
            <a:prstGeom prst="roundRect">
              <a:avLst>
                <a:gd fmla="val 16667" name="adj"/>
              </a:avLst>
            </a:prstGeom>
            <a:solidFill>
              <a:srgbClr val="6FAB4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1" name="Google Shape;18661;p30"/>
            <p:cNvSpPr txBox="1"/>
            <p:nvPr/>
          </p:nvSpPr>
          <p:spPr>
            <a:xfrm>
              <a:off x="69394" y="3610273"/>
              <a:ext cx="6124800" cy="128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Ensuring that the Profession is not compromised</a:t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65" name="Shape 18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6" name="Google Shape;18666;p31"/>
          <p:cNvSpPr txBox="1"/>
          <p:nvPr>
            <p:ph type="title"/>
          </p:nvPr>
        </p:nvSpPr>
        <p:spPr>
          <a:xfrm>
            <a:off x="1334530" y="1087396"/>
            <a:ext cx="105852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RECOMMENDATION</a:t>
            </a:r>
            <a:endParaRPr/>
          </a:p>
        </p:txBody>
      </p:sp>
      <p:sp>
        <p:nvSpPr>
          <p:cNvPr id="18667" name="Google Shape;18667;p31"/>
          <p:cNvSpPr txBox="1"/>
          <p:nvPr>
            <p:ph idx="1" type="body"/>
          </p:nvPr>
        </p:nvSpPr>
        <p:spPr>
          <a:xfrm>
            <a:off x="1334529" y="1567547"/>
            <a:ext cx="10585200" cy="48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It is recommended that the Committee: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lang="en-US" sz="2400"/>
              <a:t>Note the progress in respect of the Legal processes of ECD Function shift.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lang="en-US" sz="2400"/>
              <a:t>Note the Provincial plan for the ECD Function shift from DSD to DBE.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71" name="Shape 18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2" name="Google Shape;18672;p32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73" name="Google Shape;1867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971" y="1523462"/>
            <a:ext cx="10803986" cy="5198013"/>
          </a:xfrm>
          <a:prstGeom prst="rect">
            <a:avLst/>
          </a:prstGeom>
          <a:noFill/>
          <a:ln>
            <a:noFill/>
          </a:ln>
        </p:spPr>
      </p:pic>
      <p:sp>
        <p:nvSpPr>
          <p:cNvPr id="18674" name="Google Shape;18674;p32"/>
          <p:cNvSpPr txBox="1"/>
          <p:nvPr/>
        </p:nvSpPr>
        <p:spPr>
          <a:xfrm>
            <a:off x="4439444" y="3238367"/>
            <a:ext cx="33132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</a:t>
            </a:r>
            <a:r>
              <a:rPr b="1" i="0" lang="en-US" sz="4400" u="none" cap="none" strike="noStrike">
                <a:solidFill>
                  <a:srgbClr val="0054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49" name="Shape 18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0" name="Google Shape;18550;p19"/>
          <p:cNvSpPr txBox="1"/>
          <p:nvPr>
            <p:ph type="title"/>
          </p:nvPr>
        </p:nvSpPr>
        <p:spPr>
          <a:xfrm>
            <a:off x="1334530" y="1087396"/>
            <a:ext cx="105852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/>
              <a:t>PURPOSE</a:t>
            </a:r>
            <a:endParaRPr sz="2000"/>
          </a:p>
        </p:txBody>
      </p:sp>
      <p:sp>
        <p:nvSpPr>
          <p:cNvPr id="18551" name="Google Shape;18551;p19"/>
          <p:cNvSpPr txBox="1"/>
          <p:nvPr>
            <p:ph idx="1" type="body"/>
          </p:nvPr>
        </p:nvSpPr>
        <p:spPr>
          <a:xfrm>
            <a:off x="1334529" y="1567547"/>
            <a:ext cx="10585200" cy="48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To present on the progress thus far in relation to ECD Function Shift by the Province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/>
              <a:t>The Legal Process of ECD Function Shift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/>
              <a:t>Scope of the functions to be shifted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/>
              <a:t>Progress on work done to date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55" name="Shape 18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6" name="Google Shape;18556;p20"/>
          <p:cNvSpPr txBox="1"/>
          <p:nvPr>
            <p:ph type="title"/>
          </p:nvPr>
        </p:nvSpPr>
        <p:spPr>
          <a:xfrm>
            <a:off x="1334530" y="1087396"/>
            <a:ext cx="105852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/>
              <a:t>LEGAL MANDATE</a:t>
            </a:r>
            <a:endParaRPr sz="2000"/>
          </a:p>
        </p:txBody>
      </p:sp>
      <p:sp>
        <p:nvSpPr>
          <p:cNvPr id="18557" name="Google Shape;18557;p20"/>
          <p:cNvSpPr txBox="1"/>
          <p:nvPr>
            <p:ph idx="1" type="body"/>
          </p:nvPr>
        </p:nvSpPr>
        <p:spPr>
          <a:xfrm>
            <a:off x="1334529" y="1567547"/>
            <a:ext cx="10585200" cy="48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1905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1905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grpSp>
        <p:nvGrpSpPr>
          <p:cNvPr id="18558" name="Google Shape;18558;p20"/>
          <p:cNvGrpSpPr/>
          <p:nvPr/>
        </p:nvGrpSpPr>
        <p:grpSpPr>
          <a:xfrm>
            <a:off x="1335089" y="1568427"/>
            <a:ext cx="10585448" cy="4835715"/>
            <a:chOff x="1" y="1564"/>
            <a:chExt cx="10585448" cy="4835715"/>
          </a:xfrm>
        </p:grpSpPr>
        <p:sp>
          <p:nvSpPr>
            <p:cNvPr id="18559" name="Google Shape;18559;p20"/>
            <p:cNvSpPr/>
            <p:nvPr/>
          </p:nvSpPr>
          <p:spPr>
            <a:xfrm rot="5400000">
              <a:off x="-197800" y="199414"/>
              <a:ext cx="1318500" cy="922800"/>
            </a:xfrm>
            <a:prstGeom prst="chevron">
              <a:avLst>
                <a:gd fmla="val 5000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0" name="Google Shape;18560;p20"/>
            <p:cNvSpPr txBox="1"/>
            <p:nvPr/>
          </p:nvSpPr>
          <p:spPr>
            <a:xfrm>
              <a:off x="1" y="462989"/>
              <a:ext cx="922800" cy="39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PRESIDENT SONA 2019</a:t>
              </a:r>
              <a:endParaRPr/>
            </a:p>
          </p:txBody>
        </p:sp>
        <p:sp>
          <p:nvSpPr>
            <p:cNvPr id="18561" name="Google Shape;18561;p20"/>
            <p:cNvSpPr/>
            <p:nvPr/>
          </p:nvSpPr>
          <p:spPr>
            <a:xfrm rot="5400000">
              <a:off x="5325699" y="-4401384"/>
              <a:ext cx="856800" cy="96627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0"/>
              </a:schemeClr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2" name="Google Shape;18562;p20"/>
            <p:cNvSpPr txBox="1"/>
            <p:nvPr/>
          </p:nvSpPr>
          <p:spPr>
            <a:xfrm>
              <a:off x="922849" y="43397"/>
              <a:ext cx="9620700" cy="7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28000" spcFirstLastPara="1" rIns="11425" wrap="square" tIns="114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“This year we will migrate responsibility for ECD centres would be migrated from Social Development to Basic Education….” </a:t>
              </a:r>
              <a:endPara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3" name="Google Shape;18563;p20"/>
            <p:cNvSpPr/>
            <p:nvPr/>
          </p:nvSpPr>
          <p:spPr>
            <a:xfrm rot="5400000">
              <a:off x="-197800" y="1371818"/>
              <a:ext cx="1318500" cy="922800"/>
            </a:xfrm>
            <a:prstGeom prst="chevron">
              <a:avLst>
                <a:gd fmla="val 50000" name="adj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4" name="Google Shape;18564;p20"/>
            <p:cNvSpPr txBox="1"/>
            <p:nvPr/>
          </p:nvSpPr>
          <p:spPr>
            <a:xfrm>
              <a:off x="1" y="1635394"/>
              <a:ext cx="922800" cy="39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PREMIER SOPA 2019</a:t>
              </a:r>
              <a:endParaRPr/>
            </a:p>
          </p:txBody>
        </p:sp>
        <p:sp>
          <p:nvSpPr>
            <p:cNvPr id="18565" name="Google Shape;18565;p20"/>
            <p:cNvSpPr/>
            <p:nvPr/>
          </p:nvSpPr>
          <p:spPr>
            <a:xfrm rot="5400000">
              <a:off x="5325699" y="-3228980"/>
              <a:ext cx="856800" cy="96627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0"/>
              </a:schemeClr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6" name="Google Shape;18566;p20"/>
            <p:cNvSpPr txBox="1"/>
            <p:nvPr/>
          </p:nvSpPr>
          <p:spPr>
            <a:xfrm>
              <a:off x="922849" y="1215801"/>
              <a:ext cx="9620700" cy="7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28000" spcFirstLastPara="1" rIns="11425" wrap="square" tIns="114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“President Cyril Ramaphosa has made a policy decision to invest in early childhood development (ECD). This is a game changer that will have far-reaching impact into the future of our children. We are ready to lead in this revolutionary change”</a:t>
              </a:r>
              <a:endParaRPr/>
            </a:p>
          </p:txBody>
        </p:sp>
        <p:sp>
          <p:nvSpPr>
            <p:cNvPr id="18567" name="Google Shape;18567;p20"/>
            <p:cNvSpPr/>
            <p:nvPr/>
          </p:nvSpPr>
          <p:spPr>
            <a:xfrm rot="5400000">
              <a:off x="-197800" y="2544224"/>
              <a:ext cx="1318500" cy="922800"/>
            </a:xfrm>
            <a:prstGeom prst="chevron">
              <a:avLst>
                <a:gd fmla="val 50000" name="adj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8" name="Google Shape;18568;p20"/>
            <p:cNvSpPr txBox="1"/>
            <p:nvPr/>
          </p:nvSpPr>
          <p:spPr>
            <a:xfrm>
              <a:off x="1" y="2807799"/>
              <a:ext cx="922800" cy="39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Presidential Proclamation</a:t>
              </a:r>
              <a:endParaRPr/>
            </a:p>
          </p:txBody>
        </p:sp>
        <p:sp>
          <p:nvSpPr>
            <p:cNvPr id="18569" name="Google Shape;18569;p20"/>
            <p:cNvSpPr/>
            <p:nvPr/>
          </p:nvSpPr>
          <p:spPr>
            <a:xfrm rot="5400000">
              <a:off x="5325699" y="-2056575"/>
              <a:ext cx="856800" cy="96627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0"/>
              </a:schemeClr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0" name="Google Shape;18570;p20"/>
            <p:cNvSpPr txBox="1"/>
            <p:nvPr/>
          </p:nvSpPr>
          <p:spPr>
            <a:xfrm>
              <a:off x="922849" y="2388206"/>
              <a:ext cx="9620700" cy="7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28000" spcFirstLastPara="1" rIns="11425" wrap="square" tIns="114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 S97 (of the Constitution) proclamation to give effect to this transfer (at national level) has been signed by the President and gazetted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1" name="Google Shape;18571;p20"/>
            <p:cNvSpPr/>
            <p:nvPr/>
          </p:nvSpPr>
          <p:spPr>
            <a:xfrm rot="5400000">
              <a:off x="-197800" y="3716629"/>
              <a:ext cx="1318500" cy="922800"/>
            </a:xfrm>
            <a:prstGeom prst="chevron">
              <a:avLst>
                <a:gd fmla="val 50000" name="adj"/>
              </a:avLst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2" name="Google Shape;18572;p20"/>
            <p:cNvSpPr txBox="1"/>
            <p:nvPr/>
          </p:nvSpPr>
          <p:spPr>
            <a:xfrm>
              <a:off x="1" y="3980204"/>
              <a:ext cx="922800" cy="39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Provincial Proclamation</a:t>
              </a:r>
              <a:endParaRPr/>
            </a:p>
          </p:txBody>
        </p:sp>
        <p:sp>
          <p:nvSpPr>
            <p:cNvPr id="18573" name="Google Shape;18573;p20"/>
            <p:cNvSpPr/>
            <p:nvPr/>
          </p:nvSpPr>
          <p:spPr>
            <a:xfrm rot="5400000">
              <a:off x="5325699" y="-884171"/>
              <a:ext cx="856800" cy="96627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0"/>
              </a:schemeClr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4" name="Google Shape;18574;p20"/>
            <p:cNvSpPr txBox="1"/>
            <p:nvPr/>
          </p:nvSpPr>
          <p:spPr>
            <a:xfrm>
              <a:off x="922849" y="3560611"/>
              <a:ext cx="9620700" cy="7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28000" spcFirstLastPara="1" rIns="11425" wrap="square" tIns="114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 S137 (of the Constitution) proclamation to give effect to this transfer (at provincial level) Proclamation already signed by the Premier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78" name="Shape 18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9" name="Google Shape;18579;p21"/>
          <p:cNvSpPr txBox="1"/>
          <p:nvPr>
            <p:ph type="title"/>
          </p:nvPr>
        </p:nvSpPr>
        <p:spPr>
          <a:xfrm>
            <a:off x="1334530" y="1087396"/>
            <a:ext cx="105852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/>
              <a:t>ROAD MAPS AND IMPLICATIONS</a:t>
            </a:r>
            <a:endParaRPr/>
          </a:p>
        </p:txBody>
      </p:sp>
      <p:sp>
        <p:nvSpPr>
          <p:cNvPr id="18580" name="Google Shape;18580;p21"/>
          <p:cNvSpPr txBox="1"/>
          <p:nvPr>
            <p:ph idx="1" type="body"/>
          </p:nvPr>
        </p:nvSpPr>
        <p:spPr>
          <a:xfrm>
            <a:off x="1334529" y="1567547"/>
            <a:ext cx="10585200" cy="48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2" marL="280987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b="1" lang="en-US" sz="2400">
                <a:solidFill>
                  <a:srgbClr val="000000"/>
                </a:solidFill>
              </a:rPr>
              <a:t>Proclamations</a:t>
            </a:r>
            <a:r>
              <a:rPr lang="en-US" sz="2400">
                <a:solidFill>
                  <a:srgbClr val="000000"/>
                </a:solidFill>
              </a:rPr>
              <a:t> will give GDBE the following responsibilities:</a:t>
            </a:r>
            <a:endParaRPr/>
          </a:p>
          <a:p>
            <a:pPr indent="-457200" lvl="2" marL="738187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b="1" lang="en-US" sz="2400">
                <a:solidFill>
                  <a:srgbClr val="000000"/>
                </a:solidFill>
              </a:rPr>
              <a:t>Leadership and Coordination </a:t>
            </a:r>
            <a:r>
              <a:rPr lang="en-US" sz="2400">
                <a:solidFill>
                  <a:srgbClr val="000000"/>
                </a:solidFill>
              </a:rPr>
              <a:t>of the ECD Sector;</a:t>
            </a:r>
            <a:endParaRPr/>
          </a:p>
          <a:p>
            <a:pPr indent="-457200" lvl="2" marL="738187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ECD Partial Care </a:t>
            </a:r>
            <a:r>
              <a:rPr b="1" lang="en-US" sz="2400"/>
              <a:t>registration</a:t>
            </a:r>
            <a:r>
              <a:rPr lang="en-US" sz="2400"/>
              <a:t>;</a:t>
            </a:r>
            <a:endParaRPr/>
          </a:p>
          <a:p>
            <a:pPr indent="-457200" lvl="2" marL="738187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ECD centre </a:t>
            </a:r>
            <a:r>
              <a:rPr b="1" lang="en-US" sz="2400"/>
              <a:t>monitoring and support</a:t>
            </a:r>
            <a:r>
              <a:rPr lang="en-US" sz="2400"/>
              <a:t>;</a:t>
            </a:r>
            <a:endParaRPr/>
          </a:p>
          <a:p>
            <a:pPr indent="-457200" lvl="2" marL="738187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/>
              <a:t>Registration</a:t>
            </a:r>
            <a:r>
              <a:rPr lang="en-US" sz="2400"/>
              <a:t> of ECD programmes;</a:t>
            </a:r>
            <a:endParaRPr/>
          </a:p>
          <a:p>
            <a:pPr indent="-457200" lvl="2" marL="738187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Provision of </a:t>
            </a:r>
            <a:r>
              <a:rPr b="1" lang="en-US" sz="2400"/>
              <a:t>funding</a:t>
            </a:r>
            <a:r>
              <a:rPr lang="en-US" sz="2400"/>
              <a:t> to centres and programmes;</a:t>
            </a:r>
            <a:endParaRPr/>
          </a:p>
          <a:p>
            <a:pPr indent="-457200" lvl="2" marL="738187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The </a:t>
            </a:r>
            <a:r>
              <a:rPr b="1" lang="en-US" sz="2400"/>
              <a:t>development of norms and standards</a:t>
            </a:r>
            <a:r>
              <a:rPr lang="en-US" sz="2400"/>
              <a:t>;</a:t>
            </a:r>
            <a:endParaRPr/>
          </a:p>
          <a:p>
            <a:pPr indent="-457200" lvl="2" marL="738187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The </a:t>
            </a:r>
            <a:r>
              <a:rPr b="1" lang="en-US" sz="2400"/>
              <a:t>facilitation of equitable access </a:t>
            </a:r>
            <a:r>
              <a:rPr lang="en-US" sz="2400"/>
              <a:t>to ECD programmes;</a:t>
            </a:r>
            <a:endParaRPr/>
          </a:p>
          <a:p>
            <a:pPr indent="-457200" lvl="2" marL="738187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/>
              <a:t>Practitioner salaries </a:t>
            </a:r>
            <a:r>
              <a:rPr lang="en-US" sz="2400"/>
              <a:t>through the subsidy or conditions of services;</a:t>
            </a:r>
            <a:endParaRPr/>
          </a:p>
          <a:p>
            <a:pPr indent="-457200" lvl="2" marL="738187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ECD equipment and </a:t>
            </a:r>
            <a:r>
              <a:rPr b="1" lang="en-US" sz="2400"/>
              <a:t>Learning and Teaching Support Material</a:t>
            </a:r>
            <a:r>
              <a:rPr lang="en-US" sz="2400"/>
              <a:t>; and</a:t>
            </a:r>
            <a:endParaRPr/>
          </a:p>
          <a:p>
            <a:pPr indent="-457200" lvl="2" marL="738187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/>
              <a:t>Nutrition</a:t>
            </a:r>
            <a:r>
              <a:rPr lang="en-US" sz="2400"/>
              <a:t> (through the subsidy).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84" name="Shape 18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5" name="Google Shape;18585;p22"/>
          <p:cNvSpPr txBox="1"/>
          <p:nvPr>
            <p:ph type="title"/>
          </p:nvPr>
        </p:nvSpPr>
        <p:spPr>
          <a:xfrm>
            <a:off x="1334530" y="1087396"/>
            <a:ext cx="105852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/>
              <a:t>SCOPE OF FUNCTIONS TO BE SHIFTED</a:t>
            </a:r>
            <a:endParaRPr/>
          </a:p>
        </p:txBody>
      </p:sp>
      <p:graphicFrame>
        <p:nvGraphicFramePr>
          <p:cNvPr id="18586" name="Google Shape;18586;p22"/>
          <p:cNvGraphicFramePr/>
          <p:nvPr/>
        </p:nvGraphicFramePr>
        <p:xfrm>
          <a:off x="534256" y="15668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{FE0F3BBE-05B9-4ED5-A542-BF8D2ECE0466}</a:tableStyleId>
              </a:tblPr>
              <a:tblGrid>
                <a:gridCol w="3795425"/>
                <a:gridCol w="3795425"/>
                <a:gridCol w="3795425"/>
              </a:tblGrid>
              <a:tr h="905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/>
                        <a:t>Chapter of Children’ Act 38 of 2005</a:t>
                      </a:r>
                      <a:endParaRPr/>
                    </a:p>
                  </a:txBody>
                  <a:tcPr marT="45725" marB="45725" marR="93200" marL="932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From the MEC for Social  Development to the MEC for Education </a:t>
                      </a:r>
                      <a:endParaRPr/>
                    </a:p>
                  </a:txBody>
                  <a:tcPr marT="45725" marB="45725" marR="93200" marL="932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From the HOD for Social  Development to the HOD for Education </a:t>
                      </a:r>
                      <a:endParaRPr/>
                    </a:p>
                  </a:txBody>
                  <a:tcPr marT="45725" marB="45725" marR="93200" marL="93200"/>
                </a:tc>
              </a:tr>
              <a:tr h="4123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</a:rPr>
                        <a:t>Chapter 5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</a:rPr>
                        <a:t>Partial Care</a:t>
                      </a:r>
                      <a:endParaRPr/>
                    </a:p>
                  </a:txBody>
                  <a:tcPr marT="45725" marB="45725" marR="93200" marL="932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</a:rPr>
                        <a:t>category of Partial Care Centres are S77(2) read with S87(2); S77(3); S78; S80(1); and S86(1).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</a:rPr>
                        <a:t>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</a:rPr>
                        <a:t>Partial Care Programme being transferred: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</a:rPr>
                        <a:t>1. Early Childhood Development services for children up to school going age.</a:t>
                      </a:r>
                      <a:endParaRPr/>
                    </a:p>
                  </a:txBody>
                  <a:tcPr marT="45725" marB="45725" marR="93200" marL="932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</a:rPr>
                        <a:t>The sections of the Children’s Act that contain such functions that need to be so transferred are S81; S82; S83; S84; S85; S87(1); S88(1) &amp; (2); S88(8); and S89(1).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</a:rPr>
                        <a:t>Partial Care Programme remaining with GDSD: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</a:rPr>
                        <a:t>1. After school services, other than such services provided by a school as defined in the SASA (Act No. 84 of 1996), for a child attending a primary school or a secondary school.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</a:rPr>
                        <a:t>2. Private hostels.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</a:rPr>
                        <a:t>3. Temporary respite care</a:t>
                      </a:r>
                      <a:endParaRPr/>
                    </a:p>
                  </a:txBody>
                  <a:tcPr marT="45725" marB="45725" marR="93200" marL="9320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91" name="Shape 18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2" name="Google Shape;18592;p23"/>
          <p:cNvSpPr txBox="1"/>
          <p:nvPr>
            <p:ph type="title"/>
          </p:nvPr>
        </p:nvSpPr>
        <p:spPr>
          <a:xfrm>
            <a:off x="1334530" y="1087396"/>
            <a:ext cx="105852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/>
              <a:t>SCOPE OF FUNCTIONS TO BE SHIFTED</a:t>
            </a:r>
            <a:endParaRPr/>
          </a:p>
        </p:txBody>
      </p:sp>
      <p:graphicFrame>
        <p:nvGraphicFramePr>
          <p:cNvPr id="18593" name="Google Shape;18593;p23"/>
          <p:cNvGraphicFramePr/>
          <p:nvPr/>
        </p:nvGraphicFramePr>
        <p:xfrm>
          <a:off x="359597" y="15668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{FE0F3BBE-05B9-4ED5-A542-BF8D2ECE0466}</a:tableStyleId>
              </a:tblPr>
              <a:tblGrid>
                <a:gridCol w="3526875"/>
                <a:gridCol w="3481250"/>
                <a:gridCol w="4420650"/>
              </a:tblGrid>
              <a:tr h="746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/>
                        <a:t>Chapter of Children’ Act 38 of 2005</a:t>
                      </a:r>
                      <a:endParaRPr b="1" sz="1400"/>
                    </a:p>
                  </a:txBody>
                  <a:tcPr marT="45725" marB="45725" marR="93200" marL="932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/>
                        <a:t>From the MEC for Social  Development to the MEC for Education </a:t>
                      </a:r>
                      <a:endParaRPr b="1" sz="1400"/>
                    </a:p>
                  </a:txBody>
                  <a:tcPr marT="45725" marB="45725" marR="93200" marL="932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/>
                        <a:t>From the HOD for Social  Development to the HOD for Education </a:t>
                      </a:r>
                      <a:endParaRPr b="1" sz="1400"/>
                    </a:p>
                  </a:txBody>
                  <a:tcPr marT="45725" marB="45725" marR="93200" marL="93200"/>
                </a:tc>
              </a:tr>
              <a:tr h="1058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/>
                        <a:t>Chapter 6: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/>
                        <a:t>Early Childhood Development</a:t>
                      </a:r>
                      <a:endParaRPr/>
                    </a:p>
                  </a:txBody>
                  <a:tcPr marT="45725" marB="45725" marR="93200" marL="932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/>
                        <a:t>The powers &amp; functions that need to be transferred are S92(2) &amp; (3); S93(1) read with S93(2) – (6); and S101(1).</a:t>
                      </a:r>
                      <a:endParaRPr/>
                    </a:p>
                  </a:txBody>
                  <a:tcPr marT="45725" marB="45725" marR="93200" marL="932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/>
                        <a:t>The sections of the Children’s Act that contain such functions that need to be so transferred are S95(1)(a) read with S95(1)(b) &amp; (c); S96(1)(a) read with S96(1)(b) &amp; (c); S96(2) – (4); S97; S98; S99; S100; S102(1) read with S102(2) – (7); and S102(8).</a:t>
                      </a:r>
                      <a:endParaRPr b="1" sz="1400"/>
                    </a:p>
                  </a:txBody>
                  <a:tcPr marT="45725" marB="45725" marR="93200" marL="93200"/>
                </a:tc>
              </a:tr>
              <a:tr h="3399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/>
                        <a:t>Chapter 20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/>
                        <a:t>Enforcement of the Act</a:t>
                      </a:r>
                      <a:endParaRPr/>
                    </a:p>
                  </a:txBody>
                  <a:tcPr marT="45725" marB="45725" marR="93200" marL="932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/>
                        <a:t>N/A</a:t>
                      </a:r>
                      <a:endParaRPr/>
                    </a:p>
                  </a:txBody>
                  <a:tcPr marT="45725" marB="45725" marR="93200" marL="932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/>
                        <a:t>As it relates to: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AutoNum type="arabicParenR"/>
                      </a:pPr>
                      <a:r>
                        <a:rPr b="1" lang="en-US" sz="1400"/>
                        <a:t>Partial Care Centres that provide services for children up to school-going age; and 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AutoNum type="arabicParenR"/>
                      </a:pPr>
                      <a:r>
                        <a:rPr b="1" lang="en-US" sz="1400"/>
                        <a:t>Child and Youth Care Centres that have within their care any children up to school-going age, the function of inspecting such centres may have to be transferred from the (HoDSD) to the (HoDBE). However, the practicality of this would have to be assessed.</a:t>
                      </a:r>
                      <a:endParaRPr/>
                    </a:p>
                  </a:txBody>
                  <a:tcPr marT="45725" marB="45725" marR="93200" marL="9320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597" name="Shape 18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8" name="Google Shape;18598;p24"/>
          <p:cNvSpPr/>
          <p:nvPr/>
        </p:nvSpPr>
        <p:spPr>
          <a:xfrm>
            <a:off x="-1" y="0"/>
            <a:ext cx="5093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9" name="Google Shape;18599;p24"/>
          <p:cNvSpPr txBox="1"/>
          <p:nvPr>
            <p:ph type="title"/>
          </p:nvPr>
        </p:nvSpPr>
        <p:spPr>
          <a:xfrm>
            <a:off x="265249" y="561161"/>
            <a:ext cx="3808200" cy="55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en-US" sz="4200">
                <a:latin typeface="Arial"/>
                <a:ea typeface="Arial"/>
                <a:cs typeface="Arial"/>
                <a:sym typeface="Arial"/>
              </a:rPr>
              <a:t>PROVINCIAL STEERING COMMITTEE</a:t>
            </a:r>
            <a:endParaRPr/>
          </a:p>
        </p:txBody>
      </p:sp>
      <p:grpSp>
        <p:nvGrpSpPr>
          <p:cNvPr id="18600" name="Google Shape;18600;p24"/>
          <p:cNvGrpSpPr/>
          <p:nvPr/>
        </p:nvGrpSpPr>
        <p:grpSpPr>
          <a:xfrm>
            <a:off x="5468389" y="620391"/>
            <a:ext cx="6263700" cy="5594991"/>
            <a:chOff x="0" y="0"/>
            <a:chExt cx="6263700" cy="5594991"/>
          </a:xfrm>
        </p:grpSpPr>
        <p:sp>
          <p:nvSpPr>
            <p:cNvPr id="18601" name="Google Shape;18601;p24"/>
            <p:cNvSpPr/>
            <p:nvPr/>
          </p:nvSpPr>
          <p:spPr>
            <a:xfrm>
              <a:off x="0" y="0"/>
              <a:ext cx="6263700" cy="609600"/>
            </a:xfrm>
            <a:prstGeom prst="roundRect">
              <a:avLst>
                <a:gd fmla="val 16667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2" name="Google Shape;18602;p24"/>
            <p:cNvSpPr txBox="1"/>
            <p:nvPr/>
          </p:nvSpPr>
          <p:spPr>
            <a:xfrm>
              <a:off x="29761" y="29761"/>
              <a:ext cx="62040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CHAIRPERSONS: DDG Kabasia and DDG Bengston</a:t>
              </a:r>
              <a:endPara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3" name="Google Shape;18603;p24"/>
            <p:cNvSpPr/>
            <p:nvPr/>
          </p:nvSpPr>
          <p:spPr>
            <a:xfrm>
              <a:off x="0" y="624465"/>
              <a:ext cx="6263700" cy="609600"/>
            </a:xfrm>
            <a:prstGeom prst="roundRect">
              <a:avLst>
                <a:gd fmla="val 16667" name="adj"/>
              </a:avLst>
            </a:prstGeom>
            <a:solidFill>
              <a:srgbClr val="56B2D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4" name="Google Shape;18604;p24"/>
            <p:cNvSpPr txBox="1"/>
            <p:nvPr/>
          </p:nvSpPr>
          <p:spPr>
            <a:xfrm>
              <a:off x="29761" y="654226"/>
              <a:ext cx="62040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WORKSTREAMS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18605" name="Google Shape;18605;p24"/>
            <p:cNvSpPr/>
            <p:nvPr/>
          </p:nvSpPr>
          <p:spPr>
            <a:xfrm>
              <a:off x="0" y="1247208"/>
              <a:ext cx="6263700" cy="609600"/>
            </a:xfrm>
            <a:prstGeom prst="roundRect">
              <a:avLst>
                <a:gd fmla="val 16667" name="adj"/>
              </a:avLst>
            </a:prstGeom>
            <a:solidFill>
              <a:srgbClr val="52CBC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6" name="Google Shape;18606;p24"/>
            <p:cNvSpPr txBox="1"/>
            <p:nvPr/>
          </p:nvSpPr>
          <p:spPr>
            <a:xfrm>
              <a:off x="29761" y="1276969"/>
              <a:ext cx="62040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b="1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Legal and Contracts</a:t>
              </a:r>
              <a:endParaRPr/>
            </a:p>
          </p:txBody>
        </p:sp>
        <p:sp>
          <p:nvSpPr>
            <p:cNvPr id="18607" name="Google Shape;18607;p24"/>
            <p:cNvSpPr/>
            <p:nvPr/>
          </p:nvSpPr>
          <p:spPr>
            <a:xfrm>
              <a:off x="0" y="1869952"/>
              <a:ext cx="6263700" cy="609600"/>
            </a:xfrm>
            <a:prstGeom prst="roundRect">
              <a:avLst>
                <a:gd fmla="val 16667" name="adj"/>
              </a:avLst>
            </a:prstGeom>
            <a:solidFill>
              <a:srgbClr val="4EC8A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8" name="Google Shape;18608;p24"/>
            <p:cNvSpPr txBox="1"/>
            <p:nvPr/>
          </p:nvSpPr>
          <p:spPr>
            <a:xfrm>
              <a:off x="29761" y="1899713"/>
              <a:ext cx="62040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2. </a:t>
              </a:r>
              <a:r>
                <a:rPr b="1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Human Resource and Labour Relations</a:t>
              </a:r>
              <a:endParaRPr/>
            </a:p>
          </p:txBody>
        </p:sp>
        <p:sp>
          <p:nvSpPr>
            <p:cNvPr id="18609" name="Google Shape;18609;p24"/>
            <p:cNvSpPr/>
            <p:nvPr/>
          </p:nvSpPr>
          <p:spPr>
            <a:xfrm>
              <a:off x="0" y="2492695"/>
              <a:ext cx="6263700" cy="609600"/>
            </a:xfrm>
            <a:prstGeom prst="roundRect">
              <a:avLst>
                <a:gd fmla="val 16667" name="adj"/>
              </a:avLst>
            </a:prstGeom>
            <a:solidFill>
              <a:srgbClr val="4CC3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0" name="Google Shape;18610;p24"/>
            <p:cNvSpPr txBox="1"/>
            <p:nvPr/>
          </p:nvSpPr>
          <p:spPr>
            <a:xfrm>
              <a:off x="29761" y="2522456"/>
              <a:ext cx="62040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Finance and Budgets</a:t>
              </a:r>
              <a:endParaRPr/>
            </a:p>
          </p:txBody>
        </p:sp>
        <p:sp>
          <p:nvSpPr>
            <p:cNvPr id="18611" name="Google Shape;18611;p24"/>
            <p:cNvSpPr/>
            <p:nvPr/>
          </p:nvSpPr>
          <p:spPr>
            <a:xfrm>
              <a:off x="0" y="3115439"/>
              <a:ext cx="6263700" cy="609600"/>
            </a:xfrm>
            <a:prstGeom prst="roundRect">
              <a:avLst>
                <a:gd fmla="val 16667" name="adj"/>
              </a:avLst>
            </a:prstGeom>
            <a:solidFill>
              <a:srgbClr val="49BF6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2" name="Google Shape;18612;p24"/>
            <p:cNvSpPr txBox="1"/>
            <p:nvPr/>
          </p:nvSpPr>
          <p:spPr>
            <a:xfrm>
              <a:off x="29761" y="3145200"/>
              <a:ext cx="62040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4. </a:t>
              </a:r>
              <a:r>
                <a:rPr b="1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Data, Information Management, Monitoring and Evaluation</a:t>
              </a:r>
              <a:endParaRPr/>
            </a:p>
          </p:txBody>
        </p:sp>
        <p:sp>
          <p:nvSpPr>
            <p:cNvPr id="18613" name="Google Shape;18613;p24"/>
            <p:cNvSpPr/>
            <p:nvPr/>
          </p:nvSpPr>
          <p:spPr>
            <a:xfrm>
              <a:off x="0" y="3738182"/>
              <a:ext cx="6263700" cy="609600"/>
            </a:xfrm>
            <a:prstGeom prst="roundRect">
              <a:avLst>
                <a:gd fmla="val 16667" name="adj"/>
              </a:avLst>
            </a:prstGeom>
            <a:solidFill>
              <a:srgbClr val="46BA4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4" name="Google Shape;18614;p24"/>
            <p:cNvSpPr txBox="1"/>
            <p:nvPr/>
          </p:nvSpPr>
          <p:spPr>
            <a:xfrm>
              <a:off x="29761" y="3767943"/>
              <a:ext cx="62040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5. Communications and Stakeholder Management</a:t>
              </a:r>
              <a:endParaRPr/>
            </a:p>
          </p:txBody>
        </p:sp>
        <p:sp>
          <p:nvSpPr>
            <p:cNvPr id="18615" name="Google Shape;18615;p24"/>
            <p:cNvSpPr/>
            <p:nvPr/>
          </p:nvSpPr>
          <p:spPr>
            <a:xfrm>
              <a:off x="0" y="4286784"/>
              <a:ext cx="6263700" cy="609600"/>
            </a:xfrm>
            <a:prstGeom prst="roundRect">
              <a:avLst>
                <a:gd fmla="val 16667" name="adj"/>
              </a:avLst>
            </a:prstGeom>
            <a:solidFill>
              <a:srgbClr val="58B34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6" name="Google Shape;18616;p24"/>
            <p:cNvSpPr txBox="1"/>
            <p:nvPr/>
          </p:nvSpPr>
          <p:spPr>
            <a:xfrm>
              <a:off x="29761" y="4316545"/>
              <a:ext cx="62040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6. Infrastructure: Movable &amp; Immovable Assets</a:t>
              </a:r>
              <a:endParaRPr/>
            </a:p>
          </p:txBody>
        </p:sp>
        <p:sp>
          <p:nvSpPr>
            <p:cNvPr id="18617" name="Google Shape;18617;p24"/>
            <p:cNvSpPr/>
            <p:nvPr/>
          </p:nvSpPr>
          <p:spPr>
            <a:xfrm>
              <a:off x="0" y="4985391"/>
              <a:ext cx="6263700" cy="609600"/>
            </a:xfrm>
            <a:prstGeom prst="roundRect">
              <a:avLst>
                <a:gd fmla="val 16667" name="adj"/>
              </a:avLst>
            </a:prstGeom>
            <a:solidFill>
              <a:srgbClr val="6FAB4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8" name="Google Shape;18618;p24"/>
            <p:cNvSpPr txBox="1"/>
            <p:nvPr/>
          </p:nvSpPr>
          <p:spPr>
            <a:xfrm>
              <a:off x="29761" y="5015152"/>
              <a:ext cx="62040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7. Programme Implementation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22" name="Shape 18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3" name="Google Shape;18623;p25"/>
          <p:cNvSpPr txBox="1"/>
          <p:nvPr>
            <p:ph type="title"/>
          </p:nvPr>
        </p:nvSpPr>
        <p:spPr>
          <a:xfrm>
            <a:off x="1334530" y="1087396"/>
            <a:ext cx="105852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</a:pPr>
            <a:r>
              <a:rPr lang="en-US" sz="2000">
                <a:latin typeface="Arial Black"/>
                <a:ea typeface="Arial Black"/>
                <a:cs typeface="Arial Black"/>
                <a:sym typeface="Arial Black"/>
              </a:rPr>
              <a:t>PROVINCIAL STEERING COMMITTEE</a:t>
            </a:r>
            <a:endParaRPr sz="2000"/>
          </a:p>
        </p:txBody>
      </p:sp>
      <p:sp>
        <p:nvSpPr>
          <p:cNvPr id="18624" name="Google Shape;18624;p25"/>
          <p:cNvSpPr txBox="1"/>
          <p:nvPr>
            <p:ph idx="1" type="body"/>
          </p:nvPr>
        </p:nvSpPr>
        <p:spPr>
          <a:xfrm>
            <a:off x="1334529" y="1567547"/>
            <a:ext cx="10585200" cy="48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0" lang="en-US" sz="2400"/>
              <a:t>Provincial Steering Committee meets weekly on Mondays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lang="en-US" sz="2400"/>
              <a:t>The first phase has been completed with the signing and gazetting of Provincial Proclamation and MOA for managing the Transition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/>
              <a:t>2</a:t>
            </a:r>
            <a:r>
              <a:rPr baseline="30000" lang="en-US" sz="2400"/>
              <a:t>nd</a:t>
            </a:r>
            <a:r>
              <a:rPr lang="en-US" sz="2400"/>
              <a:t> Phase = Readiness to assume the function </a:t>
            </a:r>
            <a:r>
              <a:rPr b="0" lang="en-US" sz="2400"/>
              <a:t>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lang="en-US" sz="2400"/>
              <a:t>Each work stream has developed Action Plan to achieve all milestones by end of December 2021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lang="en-US" sz="2400"/>
              <a:t>These Action Plans include activities &amp; milestones from National and those that are unique to Gauteng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lang="en-US" sz="2400"/>
              <a:t>Presentation on the Children’s Act Second Amendment Bill –for input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lang="en-US" sz="2400"/>
              <a:t>Presentation from the Office of the Premier in preparation for Change Management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lang="en-US" sz="2400"/>
              <a:t>Presentation from the South African Social Services Professions Council on legislation governing the professionals moving over to Education</a:t>
            </a:r>
            <a:endParaRPr/>
          </a:p>
          <a:p>
            <a:pPr indent="-20193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28" name="Shape 18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9" name="Google Shape;18629;p26"/>
          <p:cNvSpPr txBox="1"/>
          <p:nvPr>
            <p:ph type="title"/>
          </p:nvPr>
        </p:nvSpPr>
        <p:spPr>
          <a:xfrm>
            <a:off x="1301872" y="1087396"/>
            <a:ext cx="105852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/>
              <a:t>PROGRESS</a:t>
            </a:r>
            <a:endParaRPr/>
          </a:p>
        </p:txBody>
      </p:sp>
      <p:graphicFrame>
        <p:nvGraphicFramePr>
          <p:cNvPr id="18630" name="Google Shape;18630;p26"/>
          <p:cNvGraphicFramePr/>
          <p:nvPr/>
        </p:nvGraphicFramePr>
        <p:xfrm>
          <a:off x="469557" y="15668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{FE0F3BBE-05B9-4ED5-A542-BF8D2ECE0466}</a:tableStyleId>
              </a:tblPr>
              <a:tblGrid>
                <a:gridCol w="2914475"/>
                <a:gridCol w="8503175"/>
              </a:tblGrid>
              <a:tr h="352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Workstream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Work</a:t>
                      </a:r>
                      <a:r>
                        <a:rPr lang="en-US" sz="1800"/>
                        <a:t> in </a:t>
                      </a:r>
                      <a:r>
                        <a:rPr lang="en-US" sz="1800"/>
                        <a:t>Progress 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2125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 Legal and Contracts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Completion of detailed register of all contracts, SLAs, MOUs and litigation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Developing business process for entering into new SLAs</a:t>
                      </a:r>
                      <a:r>
                        <a:rPr b="0" i="0" lang="en-US" sz="1800" u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600"/>
                        <a:buFont typeface="Noto Sans Symbols"/>
                        <a:buChar char="✔"/>
                      </a:pPr>
                      <a:r>
                        <a:rPr b="0" i="0" lang="en-US" sz="1600" u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NPO Funding Business Process were completed jointly 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600"/>
                        <a:buFont typeface="Noto Sans Symbols"/>
                        <a:buChar char="✔"/>
                      </a:pPr>
                      <a:r>
                        <a:rPr b="0" i="0" lang="en-US" sz="1600" u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Call for Proposal is Advertised for new ECDs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600"/>
                        <a:buFont typeface="Noto Sans Symbols"/>
                        <a:buChar char="✔"/>
                      </a:pPr>
                      <a:r>
                        <a:rPr b="0" i="0" lang="en-US" sz="1600" u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Approval to sign Declaration for 2022/23 SLAs with currently funded ECDs that  complied with provisions of 2021/22 SLA i.e. ECDs with no adverse findings from M&amp;E is underway</a:t>
                      </a:r>
                      <a:endParaRPr b="0" i="0" sz="1600" u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/>
                    </a:p>
                  </a:txBody>
                  <a:tcPr marT="45725" marB="45725" marR="91450" marL="91450"/>
                </a:tc>
              </a:tr>
              <a:tr h="2997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2. Human Resource and Labour Relations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en-US" sz="1800"/>
                        <a:t>Posts to be transferred (175)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en-US" sz="1800"/>
                        <a:t>Information sessions at regions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en-US" sz="1800"/>
                        <a:t>Consultations with affected employees 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en-US" sz="1800"/>
                        <a:t>Implementation of Change management Strategy and Plan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en-US" sz="1800"/>
                        <a:t>Posts allocation and Distributions on the Revised GDE Structure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en-US" sz="1800"/>
                        <a:t>Participation at the ECD PTT established in terms of Clause 8.2 of the PSCBC Resolution 1 of 2019 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Office of the Premier developed 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Change Management Readiness Survey comprising of 2 survey forms – 1 for relinquishing department and another for the receiving department 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