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14" r:id="rId1"/>
    <p:sldMasterId id="2147484526" r:id="rId2"/>
    <p:sldMasterId id="2147484551" r:id="rId3"/>
    <p:sldMasterId id="2147484564" r:id="rId4"/>
    <p:sldMasterId id="2147484576" r:id="rId5"/>
  </p:sldMasterIdLst>
  <p:notesMasterIdLst>
    <p:notesMasterId r:id="rId88"/>
  </p:notesMasterIdLst>
  <p:handoutMasterIdLst>
    <p:handoutMasterId r:id="rId89"/>
  </p:handoutMasterIdLst>
  <p:sldIdLst>
    <p:sldId id="256" r:id="rId6"/>
    <p:sldId id="258" r:id="rId7"/>
    <p:sldId id="1359" r:id="rId8"/>
    <p:sldId id="259" r:id="rId9"/>
    <p:sldId id="1492" r:id="rId10"/>
    <p:sldId id="1796" r:id="rId11"/>
    <p:sldId id="747" r:id="rId12"/>
    <p:sldId id="1556" r:id="rId13"/>
    <p:sldId id="803" r:id="rId14"/>
    <p:sldId id="1797" r:id="rId15"/>
    <p:sldId id="1798" r:id="rId16"/>
    <p:sldId id="1814" r:id="rId17"/>
    <p:sldId id="1382" r:id="rId18"/>
    <p:sldId id="761" r:id="rId19"/>
    <p:sldId id="261" r:id="rId20"/>
    <p:sldId id="1732" r:id="rId21"/>
    <p:sldId id="540" r:id="rId22"/>
    <p:sldId id="1733" r:id="rId23"/>
    <p:sldId id="1552" r:id="rId24"/>
    <p:sldId id="1602" r:id="rId25"/>
    <p:sldId id="489" r:id="rId26"/>
    <p:sldId id="1436" r:id="rId27"/>
    <p:sldId id="1734" r:id="rId28"/>
    <p:sldId id="545" r:id="rId29"/>
    <p:sldId id="1755" r:id="rId30"/>
    <p:sldId id="515" r:id="rId31"/>
    <p:sldId id="902" r:id="rId32"/>
    <p:sldId id="1756" r:id="rId33"/>
    <p:sldId id="906" r:id="rId34"/>
    <p:sldId id="1787" r:id="rId35"/>
    <p:sldId id="908" r:id="rId36"/>
    <p:sldId id="1744" r:id="rId37"/>
    <p:sldId id="516" r:id="rId38"/>
    <p:sldId id="290" r:id="rId39"/>
    <p:sldId id="1816" r:id="rId40"/>
    <p:sldId id="298" r:id="rId41"/>
    <p:sldId id="1049" r:id="rId42"/>
    <p:sldId id="1769" r:id="rId43"/>
    <p:sldId id="1580" r:id="rId44"/>
    <p:sldId id="1770" r:id="rId45"/>
    <p:sldId id="1528" r:id="rId46"/>
    <p:sldId id="1727" r:id="rId47"/>
    <p:sldId id="1777" r:id="rId48"/>
    <p:sldId id="1529" r:id="rId49"/>
    <p:sldId id="1799" r:id="rId50"/>
    <p:sldId id="1736" r:id="rId51"/>
    <p:sldId id="1800" r:id="rId52"/>
    <p:sldId id="1801" r:id="rId53"/>
    <p:sldId id="1802" r:id="rId54"/>
    <p:sldId id="1803" r:id="rId55"/>
    <p:sldId id="1726" r:id="rId56"/>
    <p:sldId id="1804" r:id="rId57"/>
    <p:sldId id="1805" r:id="rId58"/>
    <p:sldId id="1806" r:id="rId59"/>
    <p:sldId id="1807" r:id="rId60"/>
    <p:sldId id="1808" r:id="rId61"/>
    <p:sldId id="1737" r:id="rId62"/>
    <p:sldId id="1809" r:id="rId63"/>
    <p:sldId id="1530" r:id="rId64"/>
    <p:sldId id="1390" r:id="rId65"/>
    <p:sldId id="1531" r:id="rId66"/>
    <p:sldId id="1717" r:id="rId67"/>
    <p:sldId id="1718" r:id="rId68"/>
    <p:sldId id="1815" r:id="rId69"/>
    <p:sldId id="1817" r:id="rId70"/>
    <p:sldId id="1532" r:id="rId71"/>
    <p:sldId id="1810" r:id="rId72"/>
    <p:sldId id="498" r:id="rId73"/>
    <p:sldId id="499" r:id="rId74"/>
    <p:sldId id="507" r:id="rId75"/>
    <p:sldId id="1811" r:id="rId76"/>
    <p:sldId id="501" r:id="rId77"/>
    <p:sldId id="517" r:id="rId78"/>
    <p:sldId id="502" r:id="rId79"/>
    <p:sldId id="1812" r:id="rId80"/>
    <p:sldId id="503" r:id="rId81"/>
    <p:sldId id="1813" r:id="rId82"/>
    <p:sldId id="532" r:id="rId83"/>
    <p:sldId id="533" r:id="rId84"/>
    <p:sldId id="534" r:id="rId85"/>
    <p:sldId id="1383" r:id="rId86"/>
    <p:sldId id="326" r:id="rId87"/>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5179" autoAdjust="0"/>
  </p:normalViewPr>
  <p:slideViewPr>
    <p:cSldViewPr snapToGrid="0" snapToObjects="1">
      <p:cViewPr varScale="1">
        <p:scale>
          <a:sx n="68" d="100"/>
          <a:sy n="68" d="100"/>
        </p:scale>
        <p:origin x="14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1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70037469\Documents\20%2021%20FY\Reporting%2020_21\Q4\Analysis%2020_21FY%20Q4%20ANN%200806202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70037469\Documents\20%2021%20FY\Reporting%2020_21\Q4\Analysis%2020_21FY%20Q4%20ANN%200806202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70037469\Documents\20%2021%20FY\Reporting%2020_21\Q4\Analysis%2020_21FY%20Q4%20ANN%200806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70037469\Documents\20%2021%20FY\Reporting%2020_21\Q4\Analysis%2020_21FY%20Q4%20ANN%200311202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70037469\Documents\20%2021%20FY\Reporting%2020_21\Q4\Analysis%2020_21FY%20Q4%20ANN%200311202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70037469\Documents\20%2021%20FY\Priorities%202020_21%201.2%20Q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70037469\Documents\20%2021%20FY\Priorities%202020_21%201.2%20Q4.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70037469\Documents\20%2021%20FY\Reporting%2020_21\Q4\Analysis%2020_21FY%20Q4.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70037469\Documents\20%2021%20FY\Reporting%2020_21\Q4\Analysis%2020_21FY%20Q4.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70037469\Documents\20%2021%20FY\Reporting%2020_21\Q4\Analysis%2020_21FY%20Q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2020/2021 FY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'Ann Q2'!$D$91</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Q2'!$D$93,'Ann Q2'!$D$96,'Ann Q2'!$D$99,'Ann Q2'!$D$102,'Ann Q2'!$D$105,'Ann Q2'!$D$108)</c:f>
              <c:numCache>
                <c:formatCode>0%</c:formatCode>
                <c:ptCount val="6"/>
                <c:pt idx="0">
                  <c:v>0.61290322580645162</c:v>
                </c:pt>
                <c:pt idx="1">
                  <c:v>0.48</c:v>
                </c:pt>
                <c:pt idx="2">
                  <c:v>0.29629629629629628</c:v>
                </c:pt>
                <c:pt idx="3">
                  <c:v>0.82857142857142863</c:v>
                </c:pt>
                <c:pt idx="4">
                  <c:v>0.6470588235294118</c:v>
                </c:pt>
                <c:pt idx="5">
                  <c:v>0.59210526315789469</c:v>
                </c:pt>
              </c:numCache>
            </c:numRef>
          </c:val>
          <c:extLst>
            <c:ext xmlns:c16="http://schemas.microsoft.com/office/drawing/2014/chart" uri="{C3380CC4-5D6E-409C-BE32-E72D297353CC}">
              <c16:uniqueId val="{00000000-4DA3-4755-AEE4-B7D36AB31F25}"/>
            </c:ext>
          </c:extLst>
        </c:ser>
        <c:ser>
          <c:idx val="1"/>
          <c:order val="1"/>
          <c:tx>
            <c:strRef>
              <c:f>'Ann Q2'!$E$91</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A3-4755-AEE4-B7D36AB31F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Q2'!$E$93,'Ann Q2'!$E$96,'Ann Q2'!$E$99,'Ann Q2'!$E$102,'Ann Q2'!$E$105,'Ann Q2'!$E$108)</c:f>
              <c:numCache>
                <c:formatCode>0%</c:formatCode>
                <c:ptCount val="6"/>
                <c:pt idx="0">
                  <c:v>0.29032258064516131</c:v>
                </c:pt>
                <c:pt idx="1">
                  <c:v>0.28000000000000003</c:v>
                </c:pt>
                <c:pt idx="2">
                  <c:v>0.14814814814814814</c:v>
                </c:pt>
                <c:pt idx="3">
                  <c:v>0.17142857142857143</c:v>
                </c:pt>
                <c:pt idx="4">
                  <c:v>0.14705882352941177</c:v>
                </c:pt>
                <c:pt idx="5">
                  <c:v>0.20394736842105263</c:v>
                </c:pt>
              </c:numCache>
            </c:numRef>
          </c:val>
          <c:extLst>
            <c:ext xmlns:c16="http://schemas.microsoft.com/office/drawing/2014/chart" uri="{C3380CC4-5D6E-409C-BE32-E72D297353CC}">
              <c16:uniqueId val="{00000002-4DA3-4755-AEE4-B7D36AB31F25}"/>
            </c:ext>
          </c:extLst>
        </c:ser>
        <c:ser>
          <c:idx val="2"/>
          <c:order val="2"/>
          <c:tx>
            <c:strRef>
              <c:f>'Ann Q2'!$F$91</c:f>
              <c:strCache>
                <c:ptCount val="1"/>
                <c:pt idx="0">
                  <c:v>Fair Progress (51% - 75%)</c:v>
                </c:pt>
              </c:strCache>
            </c:strRef>
          </c:tx>
          <c:spPr>
            <a:pattFill prst="dkUpDiag">
              <a:fgClr>
                <a:srgbClr val="FFFF00"/>
              </a:fgClr>
              <a:bgClr>
                <a:srgbClr val="00B050"/>
              </a:bgClr>
            </a:patt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A3-4755-AEE4-B7D36AB31F25}"/>
                </c:ext>
              </c:extLst>
            </c:dLbl>
            <c:dLbl>
              <c:idx val="3"/>
              <c:delete val="1"/>
              <c:extLst>
                <c:ext xmlns:c15="http://schemas.microsoft.com/office/drawing/2012/chart" uri="{CE6537A1-D6FC-4f65-9D91-7224C49458BB}"/>
                <c:ext xmlns:c16="http://schemas.microsoft.com/office/drawing/2014/chart" uri="{C3380CC4-5D6E-409C-BE32-E72D297353CC}">
                  <c16:uniqueId val="{00000004-4DA3-4755-AEE4-B7D36AB31F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Q2'!$F$93,'Ann Q2'!$F$96,'Ann Q2'!$F$99,'Ann Q2'!$F$102,'Ann Q2'!$F$105,'Ann Q2'!$F$108)</c:f>
              <c:numCache>
                <c:formatCode>0%</c:formatCode>
                <c:ptCount val="6"/>
                <c:pt idx="0">
                  <c:v>6.4516129032258063E-2</c:v>
                </c:pt>
                <c:pt idx="1">
                  <c:v>0.08</c:v>
                </c:pt>
                <c:pt idx="2">
                  <c:v>0.29629629629629628</c:v>
                </c:pt>
                <c:pt idx="3">
                  <c:v>0</c:v>
                </c:pt>
                <c:pt idx="4">
                  <c:v>0.11764705882352941</c:v>
                </c:pt>
                <c:pt idx="5">
                  <c:v>0.10526315789473684</c:v>
                </c:pt>
              </c:numCache>
            </c:numRef>
          </c:val>
          <c:extLst>
            <c:ext xmlns:c16="http://schemas.microsoft.com/office/drawing/2014/chart" uri="{C3380CC4-5D6E-409C-BE32-E72D297353CC}">
              <c16:uniqueId val="{00000005-4DA3-4755-AEE4-B7D36AB31F25}"/>
            </c:ext>
          </c:extLst>
        </c:ser>
        <c:ser>
          <c:idx val="3"/>
          <c:order val="3"/>
          <c:tx>
            <c:strRef>
              <c:f>'Ann Q2'!$G$91</c:f>
              <c:strCache>
                <c:ptCount val="1"/>
                <c:pt idx="0">
                  <c:v>Poor Progress (26% - 50%)</c:v>
                </c:pt>
              </c:strCache>
            </c:strRef>
          </c:tx>
          <c:spPr>
            <a:pattFill prst="dkDnDiag">
              <a:fgClr>
                <a:srgbClr val="FF0000"/>
              </a:fgClr>
              <a:bgClr>
                <a:srgbClr val="FFFF00"/>
              </a:bgClr>
            </a:patt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A3-4755-AEE4-B7D36AB31F25}"/>
                </c:ext>
              </c:extLst>
            </c:dLbl>
            <c:dLbl>
              <c:idx val="3"/>
              <c:delete val="1"/>
              <c:extLst>
                <c:ext xmlns:c15="http://schemas.microsoft.com/office/drawing/2012/chart" uri="{CE6537A1-D6FC-4f65-9D91-7224C49458BB}"/>
                <c:ext xmlns:c16="http://schemas.microsoft.com/office/drawing/2014/chart" uri="{C3380CC4-5D6E-409C-BE32-E72D297353CC}">
                  <c16:uniqueId val="{00000007-4DA3-4755-AEE4-B7D36AB31F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Q2'!$G$93,'Ann Q2'!$G$96,'Ann Q2'!$G$99,'Ann Q2'!$G$102,'Ann Q2'!$G$105,'Ann Q2'!$G$108)</c:f>
              <c:numCache>
                <c:formatCode>0%</c:formatCode>
                <c:ptCount val="6"/>
                <c:pt idx="0">
                  <c:v>3.2258064516129031E-2</c:v>
                </c:pt>
                <c:pt idx="1">
                  <c:v>0.12</c:v>
                </c:pt>
                <c:pt idx="2">
                  <c:v>0.18518518518518517</c:v>
                </c:pt>
                <c:pt idx="3">
                  <c:v>0</c:v>
                </c:pt>
                <c:pt idx="4">
                  <c:v>2.9411764705882353E-2</c:v>
                </c:pt>
                <c:pt idx="5">
                  <c:v>6.5789473684210523E-2</c:v>
                </c:pt>
              </c:numCache>
            </c:numRef>
          </c:val>
          <c:extLst>
            <c:ext xmlns:c16="http://schemas.microsoft.com/office/drawing/2014/chart" uri="{C3380CC4-5D6E-409C-BE32-E72D297353CC}">
              <c16:uniqueId val="{00000008-4DA3-4755-AEE4-B7D36AB31F25}"/>
            </c:ext>
          </c:extLst>
        </c:ser>
        <c:ser>
          <c:idx val="4"/>
          <c:order val="4"/>
          <c:tx>
            <c:strRef>
              <c:f>'Ann Q2'!$H$91</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4DA3-4755-AEE4-B7D36AB31F25}"/>
                </c:ext>
              </c:extLst>
            </c:dLbl>
            <c:dLbl>
              <c:idx val="3"/>
              <c:delete val="1"/>
              <c:extLst>
                <c:ext xmlns:c15="http://schemas.microsoft.com/office/drawing/2012/chart" uri="{CE6537A1-D6FC-4f65-9D91-7224C49458BB}"/>
                <c:ext xmlns:c16="http://schemas.microsoft.com/office/drawing/2014/chart" uri="{C3380CC4-5D6E-409C-BE32-E72D297353CC}">
                  <c16:uniqueId val="{0000000A-4DA3-4755-AEE4-B7D36AB31F2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Q2'!$H$93,'Ann Q2'!$H$96,'Ann Q2'!$H$99,'Ann Q2'!$H$102,'Ann Q2'!$H$105,'Ann Q2'!$H$108)</c:f>
              <c:numCache>
                <c:formatCode>0%</c:formatCode>
                <c:ptCount val="6"/>
                <c:pt idx="0">
                  <c:v>0</c:v>
                </c:pt>
                <c:pt idx="1">
                  <c:v>0.04</c:v>
                </c:pt>
                <c:pt idx="2">
                  <c:v>7.407407407407407E-2</c:v>
                </c:pt>
                <c:pt idx="3">
                  <c:v>0</c:v>
                </c:pt>
                <c:pt idx="4">
                  <c:v>5.8823529411764705E-2</c:v>
                </c:pt>
                <c:pt idx="5">
                  <c:v>3.2894736842105261E-2</c:v>
                </c:pt>
              </c:numCache>
            </c:numRef>
          </c:val>
          <c:extLst>
            <c:ext xmlns:c16="http://schemas.microsoft.com/office/drawing/2014/chart" uri="{C3380CC4-5D6E-409C-BE32-E72D297353CC}">
              <c16:uniqueId val="{0000000B-4DA3-4755-AEE4-B7D36AB31F25}"/>
            </c:ext>
          </c:extLst>
        </c:ser>
        <c:ser>
          <c:idx val="5"/>
          <c:order val="5"/>
          <c:tx>
            <c:strRef>
              <c:f>'Ann Q2'!$I$91</c:f>
              <c:strCache>
                <c:ptCount val="1"/>
                <c:pt idx="0">
                  <c:v>Not Targeted</c:v>
                </c:pt>
              </c:strCache>
            </c:strRef>
          </c:tx>
          <c:spPr>
            <a:solidFill>
              <a:schemeClr val="bg1">
                <a:lumMod val="65000"/>
              </a:schemeClr>
            </a:solidFill>
            <a:ln>
              <a:noFill/>
            </a:ln>
            <a:effectLst/>
          </c:spPr>
          <c:invertIfNegative val="0"/>
          <c:dLbls>
            <c:delete val="1"/>
          </c:dLbls>
          <c:cat>
            <c:strRef>
              <c:f>('Ann Q2'!$C$93,'Ann Q2'!$C$96,'Ann Q2'!$C$99,'Ann Q2'!$C$102,'Ann Q2'!$C$105,'Ann Q2'!$C$108)</c:f>
              <c:strCache>
                <c:ptCount val="6"/>
                <c:pt idx="0">
                  <c:v>PROG 1: ADMINISTRATION
</c:v>
                </c:pt>
                <c:pt idx="1">
                  <c:v>PROG 2: SOCIAL WELFARE SERVICES
</c:v>
                </c:pt>
                <c:pt idx="2">
                  <c:v>PROG 3: CHILDREN AND FAMILIES
</c:v>
                </c:pt>
                <c:pt idx="3">
                  <c:v>PROG 4: RESTORATIVE SERVICES
</c:v>
                </c:pt>
                <c:pt idx="4">
                  <c:v>PROG 5: DEVELOPMENT AND RESEARCH
</c:v>
                </c:pt>
                <c:pt idx="5">
                  <c:v>OVERALL PERFORMANCE
</c:v>
                </c:pt>
              </c:strCache>
            </c:strRef>
          </c:cat>
          <c:val>
            <c:numRef>
              <c:f>('Ann Q2'!$I$93,'Ann Q2'!$I$96,'Ann Q2'!$I$99,'Ann Q2'!$I$102,'Ann Q2'!$I$105,'Ann Q2'!$I$108)</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C-4DA3-4755-AEE4-B7D36AB31F25}"/>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6.97934473118668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5: Development and Research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'Ann Q2'!$D$64</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Q2'!$D$66,'Ann Q2'!$D$68,'Ann Q2'!$D$70,'Ann Q2'!$D$72,'Ann Q2'!$D$74,'Ann Q2'!$D$76,'Ann Q2'!$D$78)</c:f>
              <c:numCache>
                <c:formatCode>0%</c:formatCode>
                <c:ptCount val="7"/>
                <c:pt idx="0">
                  <c:v>0.5</c:v>
                </c:pt>
                <c:pt idx="1">
                  <c:v>0.5</c:v>
                </c:pt>
                <c:pt idx="2">
                  <c:v>0.6</c:v>
                </c:pt>
                <c:pt idx="3">
                  <c:v>0.33333333333333331</c:v>
                </c:pt>
                <c:pt idx="4">
                  <c:v>0.8571428571428571</c:v>
                </c:pt>
                <c:pt idx="5">
                  <c:v>1</c:v>
                </c:pt>
                <c:pt idx="6">
                  <c:v>0.66666666666666663</c:v>
                </c:pt>
              </c:numCache>
            </c:numRef>
          </c:val>
          <c:extLst>
            <c:ext xmlns:c16="http://schemas.microsoft.com/office/drawing/2014/chart" uri="{C3380CC4-5D6E-409C-BE32-E72D297353CC}">
              <c16:uniqueId val="{00000000-A2C8-4789-A8BC-BB1F6F2F6533}"/>
            </c:ext>
          </c:extLst>
        </c:ser>
        <c:ser>
          <c:idx val="1"/>
          <c:order val="1"/>
          <c:tx>
            <c:strRef>
              <c:f>'Ann Q2'!$E$64</c:f>
              <c:strCache>
                <c:ptCount val="1"/>
                <c:pt idx="0">
                  <c:v>Good Progress (greater that 75%</c:v>
                </c:pt>
              </c:strCache>
            </c:strRef>
          </c:tx>
          <c:spPr>
            <a:solidFill>
              <a:schemeClr val="accent6">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2C8-4789-A8BC-BB1F6F2F653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C8-4789-A8BC-BB1F6F2F6533}"/>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C8-4789-A8BC-BB1F6F2F653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C8-4789-A8BC-BB1F6F2F653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C8-4789-A8BC-BB1F6F2F6533}"/>
                </c:ext>
              </c:extLst>
            </c:dLbl>
            <c:dLbl>
              <c:idx val="5"/>
              <c:delete val="1"/>
              <c:extLst>
                <c:ext xmlns:c15="http://schemas.microsoft.com/office/drawing/2012/chart" uri="{CE6537A1-D6FC-4f65-9D91-7224C49458BB}"/>
                <c:ext xmlns:c16="http://schemas.microsoft.com/office/drawing/2014/chart" uri="{C3380CC4-5D6E-409C-BE32-E72D297353CC}">
                  <c16:uniqueId val="{00000006-A2C8-4789-A8BC-BB1F6F2F6533}"/>
                </c:ext>
              </c:extLst>
            </c:dLbl>
            <c:dLbl>
              <c:idx val="6"/>
              <c:delete val="1"/>
              <c:extLst>
                <c:ext xmlns:c15="http://schemas.microsoft.com/office/drawing/2012/chart" uri="{CE6537A1-D6FC-4f65-9D91-7224C49458BB}"/>
                <c:ext xmlns:c16="http://schemas.microsoft.com/office/drawing/2014/chart" uri="{C3380CC4-5D6E-409C-BE32-E72D297353CC}">
                  <c16:uniqueId val="{00000007-A2C8-4789-A8BC-BB1F6F2F65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Q2'!$E$66,'Ann Q2'!$E$68,'Ann Q2'!$E$70,'Ann Q2'!$E$72,'Ann Q2'!$E$74,'Ann Q2'!$E$76,'Ann Q2'!$E$78)</c:f>
              <c:numCache>
                <c:formatCode>0%</c:formatCode>
                <c:ptCount val="7"/>
                <c:pt idx="0">
                  <c:v>0</c:v>
                </c:pt>
                <c:pt idx="1">
                  <c:v>0.25</c:v>
                </c:pt>
                <c:pt idx="2">
                  <c:v>0.2</c:v>
                </c:pt>
                <c:pt idx="3">
                  <c:v>0.33333333333333331</c:v>
                </c:pt>
                <c:pt idx="4">
                  <c:v>0.14285714285714285</c:v>
                </c:pt>
                <c:pt idx="5">
                  <c:v>0</c:v>
                </c:pt>
                <c:pt idx="6">
                  <c:v>0</c:v>
                </c:pt>
              </c:numCache>
            </c:numRef>
          </c:val>
          <c:extLst>
            <c:ext xmlns:c16="http://schemas.microsoft.com/office/drawing/2014/chart" uri="{C3380CC4-5D6E-409C-BE32-E72D297353CC}">
              <c16:uniqueId val="{00000008-A2C8-4789-A8BC-BB1F6F2F6533}"/>
            </c:ext>
          </c:extLst>
        </c:ser>
        <c:ser>
          <c:idx val="2"/>
          <c:order val="2"/>
          <c:tx>
            <c:strRef>
              <c:f>'Ann Q2'!$F$64</c:f>
              <c:strCache>
                <c:ptCount val="1"/>
                <c:pt idx="0">
                  <c:v>Fair Progress (51% - 75%)</c:v>
                </c:pt>
              </c:strCache>
            </c:strRef>
          </c:tx>
          <c:spPr>
            <a:pattFill prst="wdUpDiag">
              <a:fgClr>
                <a:srgbClr val="00B050"/>
              </a:fgClr>
              <a:bgClr>
                <a:srgbClr val="FFFF0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A2C8-4789-A8BC-BB1F6F2F6533}"/>
                </c:ext>
              </c:extLst>
            </c:dLbl>
            <c:dLbl>
              <c:idx val="2"/>
              <c:delete val="1"/>
              <c:extLst>
                <c:ext xmlns:c15="http://schemas.microsoft.com/office/drawing/2012/chart" uri="{CE6537A1-D6FC-4f65-9D91-7224C49458BB}"/>
                <c:ext xmlns:c16="http://schemas.microsoft.com/office/drawing/2014/chart" uri="{C3380CC4-5D6E-409C-BE32-E72D297353CC}">
                  <c16:uniqueId val="{0000000A-A2C8-4789-A8BC-BB1F6F2F6533}"/>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C8-4789-A8BC-BB1F6F2F6533}"/>
                </c:ext>
              </c:extLst>
            </c:dLbl>
            <c:dLbl>
              <c:idx val="4"/>
              <c:delete val="1"/>
              <c:extLst>
                <c:ext xmlns:c15="http://schemas.microsoft.com/office/drawing/2012/chart" uri="{CE6537A1-D6FC-4f65-9D91-7224C49458BB}"/>
                <c:ext xmlns:c16="http://schemas.microsoft.com/office/drawing/2014/chart" uri="{C3380CC4-5D6E-409C-BE32-E72D297353CC}">
                  <c16:uniqueId val="{0000000C-A2C8-4789-A8BC-BB1F6F2F6533}"/>
                </c:ext>
              </c:extLst>
            </c:dLbl>
            <c:dLbl>
              <c:idx val="5"/>
              <c:delete val="1"/>
              <c:extLst>
                <c:ext xmlns:c15="http://schemas.microsoft.com/office/drawing/2012/chart" uri="{CE6537A1-D6FC-4f65-9D91-7224C49458BB}"/>
                <c:ext xmlns:c16="http://schemas.microsoft.com/office/drawing/2014/chart" uri="{C3380CC4-5D6E-409C-BE32-E72D297353CC}">
                  <c16:uniqueId val="{0000000D-A2C8-4789-A8BC-BB1F6F2F653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2C8-4789-A8BC-BB1F6F2F65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Q2'!$F$66,'Ann Q2'!$F$68,'Ann Q2'!$F$70,'Ann Q2'!$F$72,'Ann Q2'!$F$74,'Ann Q2'!$F$76,'Ann Q2'!$F$78)</c:f>
              <c:numCache>
                <c:formatCode>0%</c:formatCode>
                <c:ptCount val="7"/>
                <c:pt idx="0">
                  <c:v>0</c:v>
                </c:pt>
                <c:pt idx="1">
                  <c:v>0.25</c:v>
                </c:pt>
                <c:pt idx="2">
                  <c:v>0</c:v>
                </c:pt>
                <c:pt idx="3">
                  <c:v>0.33333333333333331</c:v>
                </c:pt>
                <c:pt idx="4">
                  <c:v>0</c:v>
                </c:pt>
                <c:pt idx="5">
                  <c:v>0</c:v>
                </c:pt>
                <c:pt idx="6">
                  <c:v>0.33333333333333331</c:v>
                </c:pt>
              </c:numCache>
            </c:numRef>
          </c:val>
          <c:extLst>
            <c:ext xmlns:c16="http://schemas.microsoft.com/office/drawing/2014/chart" uri="{C3380CC4-5D6E-409C-BE32-E72D297353CC}">
              <c16:uniqueId val="{0000000F-A2C8-4789-A8BC-BB1F6F2F6533}"/>
            </c:ext>
          </c:extLst>
        </c:ser>
        <c:ser>
          <c:idx val="3"/>
          <c:order val="3"/>
          <c:tx>
            <c:strRef>
              <c:f>'Ann Q2'!$G$64</c:f>
              <c:strCache>
                <c:ptCount val="1"/>
                <c:pt idx="0">
                  <c:v>Poor Progress (26% - 50%)</c:v>
                </c:pt>
              </c:strCache>
            </c:strRef>
          </c:tx>
          <c:spPr>
            <a:pattFill prst="wdDnDiag">
              <a:fgClr>
                <a:srgbClr val="FF0000"/>
              </a:fgClr>
              <a:bgClr>
                <a:srgbClr val="FFFF00"/>
              </a:bgClr>
            </a:pattFill>
            <a:ln>
              <a:noFill/>
            </a:ln>
            <a:effectLst/>
          </c:spPr>
          <c:invertIfNegative val="0"/>
          <c:dLbls>
            <c:delete val="1"/>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Q2'!$G$66,'Ann Q2'!$G$68,'Ann Q2'!$G$70,'Ann Q2'!$G$72,'Ann Q2'!$G$74,'Ann Q2'!$G$76,'Ann Q2'!$G$78)</c:f>
              <c:numCache>
                <c:formatCode>0%</c:formatCode>
                <c:ptCount val="7"/>
                <c:pt idx="0">
                  <c:v>0</c:v>
                </c:pt>
                <c:pt idx="1">
                  <c:v>0</c:v>
                </c:pt>
                <c:pt idx="2">
                  <c:v>0.1</c:v>
                </c:pt>
                <c:pt idx="3">
                  <c:v>0</c:v>
                </c:pt>
                <c:pt idx="4">
                  <c:v>0</c:v>
                </c:pt>
                <c:pt idx="5">
                  <c:v>0</c:v>
                </c:pt>
                <c:pt idx="6">
                  <c:v>0</c:v>
                </c:pt>
              </c:numCache>
            </c:numRef>
          </c:val>
          <c:extLst>
            <c:ext xmlns:c16="http://schemas.microsoft.com/office/drawing/2014/chart" uri="{C3380CC4-5D6E-409C-BE32-E72D297353CC}">
              <c16:uniqueId val="{00000010-A2C8-4789-A8BC-BB1F6F2F6533}"/>
            </c:ext>
          </c:extLst>
        </c:ser>
        <c:ser>
          <c:idx val="4"/>
          <c:order val="4"/>
          <c:tx>
            <c:strRef>
              <c:f>'Ann Q2'!$H$64</c:f>
              <c:strCache>
                <c:ptCount val="1"/>
                <c:pt idx="0">
                  <c:v>Very Poor Progress (Less than 25%)</c:v>
                </c:pt>
              </c:strCache>
            </c:strRef>
          </c:tx>
          <c:spPr>
            <a:solidFill>
              <a:srgbClr val="FF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A2C8-4789-A8BC-BB1F6F2F6533}"/>
                </c:ext>
              </c:extLst>
            </c:dLbl>
            <c:dLbl>
              <c:idx val="2"/>
              <c:layout>
                <c:manualLayout>
                  <c:x val="-6.3391442155309036E-3"/>
                  <c:y val="7.441859738327804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F6-438A-AC3B-363D4EFF0461}"/>
                </c:ext>
              </c:extLst>
            </c:dLbl>
            <c:dLbl>
              <c:idx val="3"/>
              <c:delete val="1"/>
              <c:extLst>
                <c:ext xmlns:c15="http://schemas.microsoft.com/office/drawing/2012/chart" uri="{CE6537A1-D6FC-4f65-9D91-7224C49458BB}"/>
                <c:ext xmlns:c16="http://schemas.microsoft.com/office/drawing/2014/chart" uri="{C3380CC4-5D6E-409C-BE32-E72D297353CC}">
                  <c16:uniqueId val="{00000012-A2C8-4789-A8BC-BB1F6F2F6533}"/>
                </c:ext>
              </c:extLst>
            </c:dLbl>
            <c:dLbl>
              <c:idx val="4"/>
              <c:delete val="1"/>
              <c:extLst>
                <c:ext xmlns:c15="http://schemas.microsoft.com/office/drawing/2012/chart" uri="{CE6537A1-D6FC-4f65-9D91-7224C49458BB}"/>
                <c:ext xmlns:c16="http://schemas.microsoft.com/office/drawing/2014/chart" uri="{C3380CC4-5D6E-409C-BE32-E72D297353CC}">
                  <c16:uniqueId val="{00000013-A2C8-4789-A8BC-BB1F6F2F6533}"/>
                </c:ext>
              </c:extLst>
            </c:dLbl>
            <c:dLbl>
              <c:idx val="5"/>
              <c:delete val="1"/>
              <c:extLst>
                <c:ext xmlns:c15="http://schemas.microsoft.com/office/drawing/2012/chart" uri="{CE6537A1-D6FC-4f65-9D91-7224C49458BB}"/>
                <c:ext xmlns:c16="http://schemas.microsoft.com/office/drawing/2014/chart" uri="{C3380CC4-5D6E-409C-BE32-E72D297353CC}">
                  <c16:uniqueId val="{00000014-A2C8-4789-A8BC-BB1F6F2F6533}"/>
                </c:ext>
              </c:extLst>
            </c:dLbl>
            <c:dLbl>
              <c:idx val="6"/>
              <c:delete val="1"/>
              <c:extLst>
                <c:ext xmlns:c15="http://schemas.microsoft.com/office/drawing/2012/chart" uri="{CE6537A1-D6FC-4f65-9D91-7224C49458BB}"/>
                <c:ext xmlns:c16="http://schemas.microsoft.com/office/drawing/2014/chart" uri="{C3380CC4-5D6E-409C-BE32-E72D297353CC}">
                  <c16:uniqueId val="{00000015-A2C8-4789-A8BC-BB1F6F2F653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Q2'!$H$66,'Ann Q2'!$H$68,'Ann Q2'!$H$70,'Ann Q2'!$H$72,'Ann Q2'!$H$74,'Ann Q2'!$H$76,'Ann Q2'!$H$78)</c:f>
              <c:numCache>
                <c:formatCode>0%</c:formatCode>
                <c:ptCount val="7"/>
                <c:pt idx="0">
                  <c:v>0.5</c:v>
                </c:pt>
                <c:pt idx="1">
                  <c:v>0</c:v>
                </c:pt>
                <c:pt idx="2">
                  <c:v>0.1</c:v>
                </c:pt>
                <c:pt idx="3">
                  <c:v>0</c:v>
                </c:pt>
                <c:pt idx="4">
                  <c:v>0</c:v>
                </c:pt>
                <c:pt idx="5">
                  <c:v>0</c:v>
                </c:pt>
                <c:pt idx="6">
                  <c:v>0</c:v>
                </c:pt>
              </c:numCache>
            </c:numRef>
          </c:val>
          <c:extLst>
            <c:ext xmlns:c16="http://schemas.microsoft.com/office/drawing/2014/chart" uri="{C3380CC4-5D6E-409C-BE32-E72D297353CC}">
              <c16:uniqueId val="{00000016-A2C8-4789-A8BC-BB1F6F2F6533}"/>
            </c:ext>
          </c:extLst>
        </c:ser>
        <c:ser>
          <c:idx val="5"/>
          <c:order val="5"/>
          <c:tx>
            <c:strRef>
              <c:f>'Ann Q2'!$I$64</c:f>
              <c:strCache>
                <c:ptCount val="1"/>
                <c:pt idx="0">
                  <c:v>Not Targeted</c:v>
                </c:pt>
              </c:strCache>
            </c:strRef>
          </c:tx>
          <c:spPr>
            <a:solidFill>
              <a:schemeClr val="bg1">
                <a:lumMod val="75000"/>
              </a:schemeClr>
            </a:solidFill>
            <a:ln>
              <a:noFill/>
            </a:ln>
            <a:effectLst/>
          </c:spPr>
          <c:invertIfNegative val="0"/>
          <c:dLbls>
            <c:delete val="1"/>
          </c:dLbls>
          <c:cat>
            <c:strRef>
              <c:f>('Ann Q2'!$C$66,'Ann Q2'!$C$68,'Ann Q2'!$C$70,'Ann Q2'!$C$72,'Ann Q2'!$C$74,'Ann Q2'!$C$76,'Ann Q2'!$C$78)</c:f>
              <c:strCache>
                <c:ptCount val="7"/>
                <c:pt idx="0">
                  <c:v>5.2 Community Mobilisation</c:v>
                </c:pt>
                <c:pt idx="1">
                  <c:v>5.3 Institutional capacity building and support for NPOs</c:v>
                </c:pt>
                <c:pt idx="2">
                  <c:v>5.4 Poverty Alleviation and Sustainable Livelihoods</c:v>
                </c:pt>
                <c:pt idx="3">
                  <c:v>5.5 Community Based Research and Planning</c:v>
                </c:pt>
                <c:pt idx="4">
                  <c:v>5.6 Youth development</c:v>
                </c:pt>
                <c:pt idx="5">
                  <c:v>5.7 Women development</c:v>
                </c:pt>
                <c:pt idx="6">
                  <c:v>5.8 Population Policy Promotion</c:v>
                </c:pt>
              </c:strCache>
            </c:strRef>
          </c:cat>
          <c:val>
            <c:numRef>
              <c:f>('Ann Q2'!$I$66,'Ann Q2'!$I$68,'Ann Q2'!$I$70,'Ann Q2'!$I$72,'Ann Q2'!$I$74,'Ann Q2'!$I$76,'Ann Q2'!$I$78)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17-A2C8-4789-A8BC-BB1F6F2F6533}"/>
            </c:ext>
          </c:extLst>
        </c:ser>
        <c:dLbls>
          <c:dLblPos val="ctr"/>
          <c:showLegendKey val="0"/>
          <c:showVal val="1"/>
          <c:showCatName val="0"/>
          <c:showSerName val="0"/>
          <c:showPercent val="0"/>
          <c:showBubbleSize val="0"/>
        </c:dLbls>
        <c:gapWidth val="74"/>
        <c:overlap val="100"/>
        <c:axId val="751642000"/>
        <c:axId val="649464424"/>
      </c:barChart>
      <c:catAx>
        <c:axId val="75164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64424"/>
        <c:crosses val="autoZero"/>
        <c:auto val="1"/>
        <c:lblAlgn val="ctr"/>
        <c:lblOffset val="100"/>
        <c:noMultiLvlLbl val="0"/>
      </c:catAx>
      <c:valAx>
        <c:axId val="649464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642000"/>
        <c:crosses val="autoZero"/>
        <c:crossBetween val="between"/>
      </c:valAx>
      <c:spPr>
        <a:noFill/>
        <a:ln>
          <a:noFill/>
        </a:ln>
        <a:effectLst/>
      </c:spPr>
    </c:plotArea>
    <c:legend>
      <c:legendPos val="b"/>
      <c:layout>
        <c:manualLayout>
          <c:xMode val="edge"/>
          <c:yMode val="edge"/>
          <c:x val="2.752989036091976E-4"/>
          <c:y val="0.90153421425487534"/>
          <c:w val="0.9946445976909446"/>
          <c:h val="8.30202676817736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Year On Year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'Year on Year Comp'!$C$71</c:f>
              <c:strCache>
                <c:ptCount val="1"/>
                <c:pt idx="0">
                  <c:v>17/18FY</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Comp'!$C$72:$C$77</c:f>
              <c:numCache>
                <c:formatCode>0%</c:formatCode>
                <c:ptCount val="6"/>
                <c:pt idx="0">
                  <c:v>0.67</c:v>
                </c:pt>
                <c:pt idx="1">
                  <c:v>0.73</c:v>
                </c:pt>
                <c:pt idx="2">
                  <c:v>0.85</c:v>
                </c:pt>
                <c:pt idx="3">
                  <c:v>0.89</c:v>
                </c:pt>
                <c:pt idx="4">
                  <c:v>0.86</c:v>
                </c:pt>
                <c:pt idx="5">
                  <c:v>0.81</c:v>
                </c:pt>
              </c:numCache>
            </c:numRef>
          </c:val>
          <c:extLst>
            <c:ext xmlns:c16="http://schemas.microsoft.com/office/drawing/2014/chart" uri="{C3380CC4-5D6E-409C-BE32-E72D297353CC}">
              <c16:uniqueId val="{00000000-F60D-4715-BD87-B07137BD648E}"/>
            </c:ext>
          </c:extLst>
        </c:ser>
        <c:ser>
          <c:idx val="2"/>
          <c:order val="2"/>
          <c:tx>
            <c:strRef>
              <c:f>'Year on Year Comp'!$D$71</c:f>
              <c:strCache>
                <c:ptCount val="1"/>
                <c:pt idx="0">
                  <c:v>18/19 FY</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Comp'!$D$72:$D$77</c:f>
              <c:numCache>
                <c:formatCode>0%</c:formatCode>
                <c:ptCount val="6"/>
                <c:pt idx="0">
                  <c:v>0.62</c:v>
                </c:pt>
                <c:pt idx="1">
                  <c:v>0.73</c:v>
                </c:pt>
                <c:pt idx="2">
                  <c:v>0.71</c:v>
                </c:pt>
                <c:pt idx="3">
                  <c:v>0.92</c:v>
                </c:pt>
                <c:pt idx="4">
                  <c:v>0.69</c:v>
                </c:pt>
                <c:pt idx="5">
                  <c:v>0.73</c:v>
                </c:pt>
              </c:numCache>
            </c:numRef>
          </c:val>
          <c:extLst>
            <c:ext xmlns:c16="http://schemas.microsoft.com/office/drawing/2014/chart" uri="{C3380CC4-5D6E-409C-BE32-E72D297353CC}">
              <c16:uniqueId val="{00000001-F60D-4715-BD87-B07137BD648E}"/>
            </c:ext>
          </c:extLst>
        </c:ser>
        <c:ser>
          <c:idx val="3"/>
          <c:order val="3"/>
          <c:tx>
            <c:strRef>
              <c:f>'Year on Year Comp'!$E$71</c:f>
              <c:strCache>
                <c:ptCount val="1"/>
                <c:pt idx="0">
                  <c:v>19/20FY</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Comp'!$E$72:$E$77</c:f>
              <c:numCache>
                <c:formatCode>0%</c:formatCode>
                <c:ptCount val="6"/>
                <c:pt idx="0">
                  <c:v>0.69</c:v>
                </c:pt>
                <c:pt idx="1">
                  <c:v>0.76</c:v>
                </c:pt>
                <c:pt idx="2">
                  <c:v>0.68</c:v>
                </c:pt>
                <c:pt idx="3">
                  <c:v>0.83</c:v>
                </c:pt>
                <c:pt idx="4">
                  <c:v>0.57999999999999996</c:v>
                </c:pt>
                <c:pt idx="5">
                  <c:v>0.71</c:v>
                </c:pt>
              </c:numCache>
            </c:numRef>
          </c:val>
          <c:extLst>
            <c:ext xmlns:c16="http://schemas.microsoft.com/office/drawing/2014/chart" uri="{C3380CC4-5D6E-409C-BE32-E72D297353CC}">
              <c16:uniqueId val="{00000002-F60D-4715-BD87-B07137BD648E}"/>
            </c:ext>
          </c:extLst>
        </c:ser>
        <c:ser>
          <c:idx val="4"/>
          <c:order val="4"/>
          <c:tx>
            <c:strRef>
              <c:f>'Year on Year Comp'!$F$71</c:f>
              <c:strCache>
                <c:ptCount val="1"/>
                <c:pt idx="0">
                  <c:v>20/21FY</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 on Year Comp'!$A$72:$A$77</c:f>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f>'Year on Year Comp'!$F$72:$F$77</c:f>
              <c:numCache>
                <c:formatCode>0%</c:formatCode>
                <c:ptCount val="6"/>
                <c:pt idx="0">
                  <c:v>0.61</c:v>
                </c:pt>
                <c:pt idx="1">
                  <c:v>0.48</c:v>
                </c:pt>
                <c:pt idx="2">
                  <c:v>0.3</c:v>
                </c:pt>
                <c:pt idx="3">
                  <c:v>0.83</c:v>
                </c:pt>
                <c:pt idx="4">
                  <c:v>0.65</c:v>
                </c:pt>
                <c:pt idx="5">
                  <c:v>0.59</c:v>
                </c:pt>
              </c:numCache>
            </c:numRef>
          </c:val>
          <c:extLst>
            <c:ext xmlns:c16="http://schemas.microsoft.com/office/drawing/2014/chart" uri="{C3380CC4-5D6E-409C-BE32-E72D297353CC}">
              <c16:uniqueId val="{00000003-F60D-4715-BD87-B07137BD648E}"/>
            </c:ext>
          </c:extLst>
        </c:ser>
        <c:dLbls>
          <c:dLblPos val="ctr"/>
          <c:showLegendKey val="0"/>
          <c:showVal val="1"/>
          <c:showCatName val="0"/>
          <c:showSerName val="0"/>
          <c:showPercent val="0"/>
          <c:showBubbleSize val="0"/>
        </c:dLbls>
        <c:gapWidth val="80"/>
        <c:overlap val="-27"/>
        <c:axId val="637997128"/>
        <c:axId val="637999752"/>
        <c:extLst>
          <c:ext xmlns:c15="http://schemas.microsoft.com/office/drawing/2012/chart" uri="{02D57815-91ED-43cb-92C2-25804820EDAC}">
            <c15:filteredBarSeries>
              <c15:ser>
                <c:idx val="0"/>
                <c:order val="0"/>
                <c:tx>
                  <c:strRef>
                    <c:extLst>
                      <c:ext uri="{02D57815-91ED-43cb-92C2-25804820EDAC}">
                        <c15:formulaRef>
                          <c15:sqref>'Year on Year Comp'!$B$71</c15:sqref>
                        </c15:formulaRef>
                      </c:ext>
                    </c:extLst>
                    <c:strCache>
                      <c:ptCount val="1"/>
                      <c:pt idx="0">
                        <c:v>16/17FY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'Year on Year Comp'!$A$72:$A$77</c15:sqref>
                        </c15:formulaRef>
                      </c:ext>
                    </c:extLst>
                    <c:strCache>
                      <c:ptCount val="6"/>
                      <c:pt idx="0">
                        <c:v>Prog 1: Administration</c:v>
                      </c:pt>
                      <c:pt idx="1">
                        <c:v>Prog 2: Social Welfare Services</c:v>
                      </c:pt>
                      <c:pt idx="2">
                        <c:v>Prog 3: Children and Families</c:v>
                      </c:pt>
                      <c:pt idx="3">
                        <c:v>Prog 4:  Restorative Services</c:v>
                      </c:pt>
                      <c:pt idx="4">
                        <c:v>Prog 5: Development and Research </c:v>
                      </c:pt>
                      <c:pt idx="5">
                        <c:v>Overall Dept. Performance</c:v>
                      </c:pt>
                    </c:strCache>
                  </c:strRef>
                </c:cat>
                <c:val>
                  <c:numRef>
                    <c:extLst>
                      <c:ext uri="{02D57815-91ED-43cb-92C2-25804820EDAC}">
                        <c15:formulaRef>
                          <c15:sqref>'Year on Year Comp'!$B$72:$B$77</c15:sqref>
                        </c15:formulaRef>
                      </c:ext>
                    </c:extLst>
                    <c:numCache>
                      <c:formatCode>0%</c:formatCode>
                      <c:ptCount val="6"/>
                      <c:pt idx="0">
                        <c:v>0.68</c:v>
                      </c:pt>
                      <c:pt idx="1">
                        <c:v>0.85</c:v>
                      </c:pt>
                      <c:pt idx="2">
                        <c:v>0.73</c:v>
                      </c:pt>
                      <c:pt idx="3">
                        <c:v>0.89</c:v>
                      </c:pt>
                      <c:pt idx="4">
                        <c:v>0.9</c:v>
                      </c:pt>
                      <c:pt idx="5">
                        <c:v>0.81</c:v>
                      </c:pt>
                    </c:numCache>
                  </c:numRef>
                </c:val>
                <c:extLst>
                  <c:ext xmlns:c16="http://schemas.microsoft.com/office/drawing/2014/chart" uri="{C3380CC4-5D6E-409C-BE32-E72D297353CC}">
                    <c16:uniqueId val="{00000004-F60D-4715-BD87-B07137BD648E}"/>
                  </c:ext>
                </c:extLst>
              </c15:ser>
            </c15:filteredBarSeries>
          </c:ext>
        </c:extLst>
      </c:barChart>
      <c:catAx>
        <c:axId val="63799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999752"/>
        <c:crosses val="autoZero"/>
        <c:auto val="1"/>
        <c:lblAlgn val="ctr"/>
        <c:lblOffset val="100"/>
        <c:noMultiLvlLbl val="0"/>
      </c:catAx>
      <c:valAx>
        <c:axId val="637999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7997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ZA" dirty="0"/>
              <a:t>Achievement vs Weighted Performance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4"/>
          <c:order val="4"/>
          <c:tx>
            <c:strRef>
              <c:f>'Achievement Comp Q1'!$X$37</c:f>
              <c:strCache>
                <c:ptCount val="1"/>
                <c:pt idx="0">
                  <c:v>2020/21FY</c:v>
                </c:pt>
              </c:strCache>
            </c:strRef>
          </c:tx>
          <c:spPr>
            <a:gradFill rotWithShape="1">
              <a:gsLst>
                <a:gs pos="0">
                  <a:schemeClr val="accent2">
                    <a:tint val="54000"/>
                    <a:satMod val="103000"/>
                    <a:lumMod val="102000"/>
                    <a:tint val="94000"/>
                  </a:schemeClr>
                </a:gs>
                <a:gs pos="50000">
                  <a:schemeClr val="accent2">
                    <a:tint val="54000"/>
                    <a:satMod val="110000"/>
                    <a:lumMod val="100000"/>
                    <a:shade val="100000"/>
                  </a:schemeClr>
                </a:gs>
                <a:gs pos="100000">
                  <a:schemeClr val="accent2">
                    <a:tint val="54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'Achievement Comp Q1'!$S$38:$S$39</c:f>
              <c:strCache>
                <c:ptCount val="2"/>
                <c:pt idx="0">
                  <c:v>Annual Achievement</c:v>
                </c:pt>
                <c:pt idx="1">
                  <c:v>Weighted rating scale</c:v>
                </c:pt>
              </c:strCache>
            </c:strRef>
          </c:cat>
          <c:val>
            <c:numRef>
              <c:f>'Achievement Comp Q1'!$X$38:$X$39</c:f>
              <c:numCache>
                <c:formatCode>0%</c:formatCode>
                <c:ptCount val="2"/>
                <c:pt idx="0">
                  <c:v>0.59</c:v>
                </c:pt>
                <c:pt idx="1">
                  <c:v>0.85</c:v>
                </c:pt>
              </c:numCache>
            </c:numRef>
          </c:val>
          <c:extLst>
            <c:ext xmlns:c16="http://schemas.microsoft.com/office/drawing/2014/chart" uri="{C3380CC4-5D6E-409C-BE32-E72D297353CC}">
              <c16:uniqueId val="{00000000-9076-4BA1-B24C-4467CDE5500B}"/>
            </c:ext>
          </c:extLst>
        </c:ser>
        <c:dLbls>
          <c:dLblPos val="ctr"/>
          <c:showLegendKey val="0"/>
          <c:showVal val="1"/>
          <c:showCatName val="0"/>
          <c:showSerName val="0"/>
          <c:showPercent val="0"/>
          <c:showBubbleSize val="0"/>
        </c:dLbls>
        <c:gapWidth val="100"/>
        <c:overlap val="-24"/>
        <c:axId val="605087784"/>
        <c:axId val="605096640"/>
        <c:extLst>
          <c:ext xmlns:c15="http://schemas.microsoft.com/office/drawing/2012/chart" uri="{02D57815-91ED-43cb-92C2-25804820EDAC}">
            <c15:filteredBarSeries>
              <c15:ser>
                <c:idx val="0"/>
                <c:order val="0"/>
                <c:tx>
                  <c:strRef>
                    <c:extLst>
                      <c:ext uri="{02D57815-91ED-43cb-92C2-25804820EDAC}">
                        <c15:formulaRef>
                          <c15:sqref>'Achievement Comp Q1'!$T$37</c15:sqref>
                        </c15:formulaRef>
                      </c:ext>
                    </c:extLst>
                    <c:strCache>
                      <c:ptCount val="1"/>
                      <c:pt idx="0">
                        <c:v>Q1</c:v>
                      </c:pt>
                    </c:strCache>
                  </c:strRef>
                </c:tx>
                <c:spPr>
                  <a:gradFill rotWithShape="1">
                    <a:gsLst>
                      <a:gs pos="0">
                        <a:schemeClr val="accent2">
                          <a:shade val="53000"/>
                          <a:satMod val="103000"/>
                          <a:lumMod val="102000"/>
                          <a:tint val="94000"/>
                        </a:schemeClr>
                      </a:gs>
                      <a:gs pos="50000">
                        <a:schemeClr val="accent2">
                          <a:shade val="53000"/>
                          <a:satMod val="110000"/>
                          <a:lumMod val="100000"/>
                          <a:shade val="100000"/>
                        </a:schemeClr>
                      </a:gs>
                      <a:gs pos="100000">
                        <a:schemeClr val="accent2">
                          <a:shade val="53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'Achievement Comp Q1'!$S$38:$S$39</c15:sqref>
                        </c15:formulaRef>
                      </c:ext>
                    </c:extLst>
                    <c:strCache>
                      <c:ptCount val="2"/>
                      <c:pt idx="0">
                        <c:v>Annual Achievement</c:v>
                      </c:pt>
                      <c:pt idx="1">
                        <c:v>Weighted rating scale</c:v>
                      </c:pt>
                    </c:strCache>
                  </c:strRef>
                </c:cat>
                <c:val>
                  <c:numRef>
                    <c:extLst>
                      <c:ext uri="{02D57815-91ED-43cb-92C2-25804820EDAC}">
                        <c15:formulaRef>
                          <c15:sqref>'Achievement Comp Q1'!$T$38:$T$39</c15:sqref>
                        </c15:formulaRef>
                      </c:ext>
                    </c:extLst>
                    <c:numCache>
                      <c:formatCode>0%</c:formatCode>
                      <c:ptCount val="2"/>
                      <c:pt idx="0">
                        <c:v>0.37</c:v>
                      </c:pt>
                      <c:pt idx="1">
                        <c:v>0.59</c:v>
                      </c:pt>
                    </c:numCache>
                  </c:numRef>
                </c:val>
                <c:extLst>
                  <c:ext xmlns:c16="http://schemas.microsoft.com/office/drawing/2014/chart" uri="{C3380CC4-5D6E-409C-BE32-E72D297353CC}">
                    <c16:uniqueId val="{00000001-9076-4BA1-B24C-4467CDE550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'Achievement Comp Q1'!$U$37</c15:sqref>
                        </c15:formulaRef>
                      </c:ext>
                    </c:extLst>
                    <c:strCache>
                      <c:ptCount val="1"/>
                      <c:pt idx="0">
                        <c:v>Q2</c:v>
                      </c:pt>
                    </c:strCache>
                  </c:strRef>
                </c:tx>
                <c:spPr>
                  <a:gradFill rotWithShape="1">
                    <a:gsLst>
                      <a:gs pos="0">
                        <a:schemeClr val="accent2">
                          <a:shade val="76000"/>
                          <a:satMod val="103000"/>
                          <a:lumMod val="102000"/>
                          <a:tint val="94000"/>
                        </a:schemeClr>
                      </a:gs>
                      <a:gs pos="50000">
                        <a:schemeClr val="accent2">
                          <a:shade val="76000"/>
                          <a:satMod val="110000"/>
                          <a:lumMod val="100000"/>
                          <a:shade val="100000"/>
                        </a:schemeClr>
                      </a:gs>
                      <a:gs pos="100000">
                        <a:schemeClr val="accent2">
                          <a:shade val="7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'Achievement Comp Q1'!$S$38:$S$39</c15:sqref>
                        </c15:formulaRef>
                      </c:ext>
                    </c:extLst>
                    <c:strCache>
                      <c:ptCount val="2"/>
                      <c:pt idx="0">
                        <c:v>Annual Achievement</c:v>
                      </c:pt>
                      <c:pt idx="1">
                        <c:v>Weighted rating scale</c:v>
                      </c:pt>
                    </c:strCache>
                  </c:strRef>
                </c:cat>
                <c:val>
                  <c:numRef>
                    <c:extLst xmlns:c15="http://schemas.microsoft.com/office/drawing/2012/chart">
                      <c:ext xmlns:c15="http://schemas.microsoft.com/office/drawing/2012/chart" uri="{02D57815-91ED-43cb-92C2-25804820EDAC}">
                        <c15:formulaRef>
                          <c15:sqref>'Achievement Comp Q1'!$U$38:$U$39</c15:sqref>
                        </c15:formulaRef>
                      </c:ext>
                    </c:extLst>
                    <c:numCache>
                      <c:formatCode>0%</c:formatCode>
                      <c:ptCount val="2"/>
                      <c:pt idx="0">
                        <c:v>0.57999999999999996</c:v>
                      </c:pt>
                      <c:pt idx="1">
                        <c:v>0.79</c:v>
                      </c:pt>
                    </c:numCache>
                  </c:numRef>
                </c:val>
                <c:extLst xmlns:c15="http://schemas.microsoft.com/office/drawing/2012/chart">
                  <c:ext xmlns:c16="http://schemas.microsoft.com/office/drawing/2014/chart" uri="{C3380CC4-5D6E-409C-BE32-E72D297353CC}">
                    <c16:uniqueId val="{00000002-9076-4BA1-B24C-4467CDE550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'Achievement Comp Q1'!$V$37</c15:sqref>
                        </c15:formulaRef>
                      </c:ext>
                    </c:extLst>
                    <c:strCache>
                      <c:ptCount val="1"/>
                      <c:pt idx="0">
                        <c:v>Q3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'Achievement Comp Q1'!$S$38:$S$39</c15:sqref>
                        </c15:formulaRef>
                      </c:ext>
                    </c:extLst>
                    <c:strCache>
                      <c:ptCount val="2"/>
                      <c:pt idx="0">
                        <c:v>Annual Achievement</c:v>
                      </c:pt>
                      <c:pt idx="1">
                        <c:v>Weighted rating scale</c:v>
                      </c:pt>
                    </c:strCache>
                  </c:strRef>
                </c:cat>
                <c:val>
                  <c:numRef>
                    <c:extLst xmlns:c15="http://schemas.microsoft.com/office/drawing/2012/chart">
                      <c:ext xmlns:c15="http://schemas.microsoft.com/office/drawing/2012/chart" uri="{02D57815-91ED-43cb-92C2-25804820EDAC}">
                        <c15:formulaRef>
                          <c15:sqref>'Achievement Comp Q1'!$V$38:$V$39</c15:sqref>
                        </c15:formulaRef>
                      </c:ext>
                    </c:extLst>
                    <c:numCache>
                      <c:formatCode>0%</c:formatCode>
                      <c:ptCount val="2"/>
                      <c:pt idx="0">
                        <c:v>0.61</c:v>
                      </c:pt>
                      <c:pt idx="1">
                        <c:v>0.84</c:v>
                      </c:pt>
                    </c:numCache>
                  </c:numRef>
                </c:val>
                <c:extLst xmlns:c15="http://schemas.microsoft.com/office/drawing/2012/chart">
                  <c:ext xmlns:c16="http://schemas.microsoft.com/office/drawing/2014/chart" uri="{C3380CC4-5D6E-409C-BE32-E72D297353CC}">
                    <c16:uniqueId val="{00000003-9076-4BA1-B24C-4467CDE550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'Achievement Comp Q1'!$W$37</c15:sqref>
                        </c15:formulaRef>
                      </c:ext>
                    </c:extLst>
                    <c:strCache>
                      <c:ptCount val="1"/>
                      <c:pt idx="0">
                        <c:v>Q4</c:v>
                      </c:pt>
                    </c:strCache>
                  </c:strRef>
                </c:tx>
                <c:spPr>
                  <a:gradFill rotWithShape="1">
                    <a:gsLst>
                      <a:gs pos="0">
                        <a:schemeClr val="accent2">
                          <a:tint val="77000"/>
                          <a:satMod val="103000"/>
                          <a:lumMod val="102000"/>
                          <a:tint val="94000"/>
                        </a:schemeClr>
                      </a:gs>
                      <a:gs pos="50000">
                        <a:schemeClr val="accent2">
                          <a:tint val="77000"/>
                          <a:satMod val="110000"/>
                          <a:lumMod val="100000"/>
                          <a:shade val="100000"/>
                        </a:schemeClr>
                      </a:gs>
                      <a:gs pos="100000">
                        <a:schemeClr val="accent2">
                          <a:tint val="77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'Achievement Comp Q1'!$S$38:$S$39</c15:sqref>
                        </c15:formulaRef>
                      </c:ext>
                    </c:extLst>
                    <c:strCache>
                      <c:ptCount val="2"/>
                      <c:pt idx="0">
                        <c:v>Annual Achievement</c:v>
                      </c:pt>
                      <c:pt idx="1">
                        <c:v>Weighted rating scale</c:v>
                      </c:pt>
                    </c:strCache>
                  </c:strRef>
                </c:cat>
                <c:val>
                  <c:numRef>
                    <c:extLst xmlns:c15="http://schemas.microsoft.com/office/drawing/2012/chart">
                      <c:ext xmlns:c15="http://schemas.microsoft.com/office/drawing/2012/chart" uri="{02D57815-91ED-43cb-92C2-25804820EDAC}">
                        <c15:formulaRef>
                          <c15:sqref>'Achievement Comp Q1'!$W$38:$W$39</c15:sqref>
                        </c15:formulaRef>
                      </c:ext>
                    </c:extLst>
                    <c:numCache>
                      <c:formatCode>0%</c:formatCode>
                      <c:ptCount val="2"/>
                      <c:pt idx="0">
                        <c:v>0.63</c:v>
                      </c:pt>
                      <c:pt idx="1">
                        <c:v>0.86</c:v>
                      </c:pt>
                    </c:numCache>
                  </c:numRef>
                </c:val>
                <c:extLst xmlns:c15="http://schemas.microsoft.com/office/drawing/2012/chart">
                  <c:ext xmlns:c16="http://schemas.microsoft.com/office/drawing/2014/chart" uri="{C3380CC4-5D6E-409C-BE32-E72D297353CC}">
                    <c16:uniqueId val="{00000004-9076-4BA1-B24C-4467CDE5500B}"/>
                  </c:ext>
                </c:extLst>
              </c15:ser>
            </c15:filteredBarSeries>
          </c:ext>
        </c:extLst>
      </c:barChart>
      <c:catAx>
        <c:axId val="605087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05096640"/>
        <c:crosses val="autoZero"/>
        <c:auto val="1"/>
        <c:lblAlgn val="ctr"/>
        <c:lblOffset val="100"/>
        <c:noMultiLvlLbl val="0"/>
      </c:catAx>
      <c:valAx>
        <c:axId val="60509664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05087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Non-financial vs. Financial performance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497265209980893E-2"/>
          <c:y val="0.14152796029758064"/>
          <c:w val="0.87314394694231379"/>
          <c:h val="0.70719680574284982"/>
        </c:manualLayout>
      </c:layout>
      <c:lineChart>
        <c:grouping val="standard"/>
        <c:varyColors val="0"/>
        <c:ser>
          <c:idx val="0"/>
          <c:order val="0"/>
          <c:tx>
            <c:strRef>
              <c:f>'Finanacial Comp'!$U$44</c:f>
              <c:strCache>
                <c:ptCount val="1"/>
                <c:pt idx="0">
                  <c:v>Non Financial performance(%)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'Finanacial Comp'!$T$45:$T$50</c:f>
              <c:strCache>
                <c:ptCount val="6"/>
                <c:pt idx="0">
                  <c:v>Overall Dept perfomance</c:v>
                </c:pt>
                <c:pt idx="1">
                  <c:v>Prog1</c:v>
                </c:pt>
                <c:pt idx="2">
                  <c:v>Prog 2</c:v>
                </c:pt>
                <c:pt idx="3">
                  <c:v>Prog 3</c:v>
                </c:pt>
                <c:pt idx="4">
                  <c:v>Prog 4</c:v>
                </c:pt>
                <c:pt idx="5">
                  <c:v>Prog 5</c:v>
                </c:pt>
              </c:strCache>
            </c:strRef>
          </c:cat>
          <c:val>
            <c:numRef>
              <c:f>'Finanacial Comp'!$U$45:$U$50</c:f>
              <c:numCache>
                <c:formatCode>0%</c:formatCode>
                <c:ptCount val="6"/>
                <c:pt idx="0">
                  <c:v>0.85</c:v>
                </c:pt>
                <c:pt idx="1">
                  <c:v>0.9</c:v>
                </c:pt>
                <c:pt idx="2">
                  <c:v>0.81</c:v>
                </c:pt>
                <c:pt idx="3">
                  <c:v>0.68</c:v>
                </c:pt>
                <c:pt idx="4">
                  <c:v>0.97</c:v>
                </c:pt>
                <c:pt idx="5">
                  <c:v>0.86</c:v>
                </c:pt>
              </c:numCache>
            </c:numRef>
          </c:val>
          <c:smooth val="0"/>
          <c:extLst>
            <c:ext xmlns:c16="http://schemas.microsoft.com/office/drawing/2014/chart" uri="{C3380CC4-5D6E-409C-BE32-E72D297353CC}">
              <c16:uniqueId val="{00000000-38CC-4AA4-AF6E-08DA335EDA1F}"/>
            </c:ext>
          </c:extLst>
        </c:ser>
        <c:ser>
          <c:idx val="1"/>
          <c:order val="1"/>
          <c:tx>
            <c:strRef>
              <c:f>'Finanacial Comp'!$V$44</c:f>
              <c:strCache>
                <c:ptCount val="1"/>
                <c:pt idx="0">
                  <c:v>Financial Expenditure(%)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'Finanacial Comp'!$T$45:$T$50</c:f>
              <c:strCache>
                <c:ptCount val="6"/>
                <c:pt idx="0">
                  <c:v>Overall Dept perfomance</c:v>
                </c:pt>
                <c:pt idx="1">
                  <c:v>Prog1</c:v>
                </c:pt>
                <c:pt idx="2">
                  <c:v>Prog 2</c:v>
                </c:pt>
                <c:pt idx="3">
                  <c:v>Prog 3</c:v>
                </c:pt>
                <c:pt idx="4">
                  <c:v>Prog 4</c:v>
                </c:pt>
                <c:pt idx="5">
                  <c:v>Prog 5</c:v>
                </c:pt>
              </c:strCache>
            </c:strRef>
          </c:cat>
          <c:val>
            <c:numRef>
              <c:f>'Finanacial Comp'!$V$45:$V$50</c:f>
              <c:numCache>
                <c:formatCode>0%</c:formatCode>
                <c:ptCount val="6"/>
                <c:pt idx="0">
                  <c:v>0.93</c:v>
                </c:pt>
                <c:pt idx="1">
                  <c:v>0.95</c:v>
                </c:pt>
                <c:pt idx="2">
                  <c:v>0.98</c:v>
                </c:pt>
                <c:pt idx="3">
                  <c:v>0.88</c:v>
                </c:pt>
                <c:pt idx="4">
                  <c:v>0.98</c:v>
                </c:pt>
                <c:pt idx="5">
                  <c:v>0.93</c:v>
                </c:pt>
              </c:numCache>
            </c:numRef>
          </c:val>
          <c:smooth val="0"/>
          <c:extLst>
            <c:ext xmlns:c16="http://schemas.microsoft.com/office/drawing/2014/chart" uri="{C3380CC4-5D6E-409C-BE32-E72D297353CC}">
              <c16:uniqueId val="{00000001-38CC-4AA4-AF6E-08DA335EDA1F}"/>
            </c:ext>
          </c:extLst>
        </c:ser>
        <c:dLbls>
          <c:showLegendKey val="0"/>
          <c:showVal val="0"/>
          <c:showCatName val="0"/>
          <c:showSerName val="0"/>
          <c:showPercent val="0"/>
          <c:showBubbleSize val="0"/>
        </c:dLbls>
        <c:marker val="1"/>
        <c:smooth val="0"/>
        <c:axId val="546847888"/>
        <c:axId val="546841984"/>
      </c:lineChart>
      <c:catAx>
        <c:axId val="54684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841984"/>
        <c:crosses val="autoZero"/>
        <c:auto val="1"/>
        <c:lblAlgn val="ctr"/>
        <c:lblOffset val="100"/>
        <c:noMultiLvlLbl val="0"/>
      </c:catAx>
      <c:valAx>
        <c:axId val="5468419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84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Provincial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'Prov Priorities Ann'!$U$13</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 Ann'!$T$14:$T$15</c:f>
              <c:strCache>
                <c:ptCount val="2"/>
                <c:pt idx="0">
                  <c:v>Priority 1: Economy, Jobs &amp; Infrastructure</c:v>
                </c:pt>
                <c:pt idx="1">
                  <c:v>Priority 4: Safety, Social Cohesion and Food Security</c:v>
                </c:pt>
              </c:strCache>
            </c:strRef>
          </c:cat>
          <c:val>
            <c:numRef>
              <c:f>'Prov Priorities Ann'!$U$14:$U$15</c:f>
              <c:numCache>
                <c:formatCode>0%</c:formatCode>
                <c:ptCount val="2"/>
                <c:pt idx="0">
                  <c:v>0.7</c:v>
                </c:pt>
                <c:pt idx="1">
                  <c:v>0.6</c:v>
                </c:pt>
              </c:numCache>
            </c:numRef>
          </c:val>
          <c:extLst>
            <c:ext xmlns:c16="http://schemas.microsoft.com/office/drawing/2014/chart" uri="{C3380CC4-5D6E-409C-BE32-E72D297353CC}">
              <c16:uniqueId val="{00000000-E3A2-4618-9F23-66B1A2C5AFC1}"/>
            </c:ext>
          </c:extLst>
        </c:ser>
        <c:ser>
          <c:idx val="1"/>
          <c:order val="1"/>
          <c:tx>
            <c:strRef>
              <c:f>'Prov Priorities Ann'!$V$13</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A2-4618-9F23-66B1A2C5AF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 Ann'!$T$14:$T$15</c:f>
              <c:strCache>
                <c:ptCount val="2"/>
                <c:pt idx="0">
                  <c:v>Priority 1: Economy, Jobs &amp; Infrastructure</c:v>
                </c:pt>
                <c:pt idx="1">
                  <c:v>Priority 4: Safety, Social Cohesion and Food Security</c:v>
                </c:pt>
              </c:strCache>
            </c:strRef>
          </c:cat>
          <c:val>
            <c:numRef>
              <c:f>'Prov Priorities Ann'!$V$14:$V$15</c:f>
              <c:numCache>
                <c:formatCode>0%</c:formatCode>
                <c:ptCount val="2"/>
                <c:pt idx="0">
                  <c:v>0.3</c:v>
                </c:pt>
                <c:pt idx="1">
                  <c:v>0.12</c:v>
                </c:pt>
              </c:numCache>
            </c:numRef>
          </c:val>
          <c:extLst>
            <c:ext xmlns:c16="http://schemas.microsoft.com/office/drawing/2014/chart" uri="{C3380CC4-5D6E-409C-BE32-E72D297353CC}">
              <c16:uniqueId val="{00000002-E3A2-4618-9F23-66B1A2C5AFC1}"/>
            </c:ext>
          </c:extLst>
        </c:ser>
        <c:ser>
          <c:idx val="2"/>
          <c:order val="2"/>
          <c:tx>
            <c:strRef>
              <c:f>'Prov Priorities Ann'!$W$13</c:f>
              <c:strCache>
                <c:ptCount val="1"/>
                <c:pt idx="0">
                  <c:v>Fair Progress (51% - 75%)</c:v>
                </c:pt>
              </c:strCache>
            </c:strRef>
          </c:tx>
          <c:spPr>
            <a:pattFill prst="dkUpDiag">
              <a:fgClr>
                <a:srgbClr val="FFFF00"/>
              </a:fgClr>
              <a:bgClr>
                <a:srgbClr val="00B05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3A2-4618-9F23-66B1A2C5AF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 Ann'!$T$14:$T$15</c:f>
              <c:strCache>
                <c:ptCount val="2"/>
                <c:pt idx="0">
                  <c:v>Priority 1: Economy, Jobs &amp; Infrastructure</c:v>
                </c:pt>
                <c:pt idx="1">
                  <c:v>Priority 4: Safety, Social Cohesion and Food Security</c:v>
                </c:pt>
              </c:strCache>
            </c:strRef>
          </c:cat>
          <c:val>
            <c:numRef>
              <c:f>'Prov Priorities Ann'!$W$14:$W$15</c:f>
              <c:numCache>
                <c:formatCode>0%</c:formatCode>
                <c:ptCount val="2"/>
                <c:pt idx="0">
                  <c:v>0</c:v>
                </c:pt>
                <c:pt idx="1">
                  <c:v>0.04</c:v>
                </c:pt>
              </c:numCache>
            </c:numRef>
          </c:val>
          <c:extLst>
            <c:ext xmlns:c16="http://schemas.microsoft.com/office/drawing/2014/chart" uri="{C3380CC4-5D6E-409C-BE32-E72D297353CC}">
              <c16:uniqueId val="{00000004-E3A2-4618-9F23-66B1A2C5AFC1}"/>
            </c:ext>
          </c:extLst>
        </c:ser>
        <c:ser>
          <c:idx val="3"/>
          <c:order val="3"/>
          <c:tx>
            <c:strRef>
              <c:f>'Prov Priorities Ann'!$X$13</c:f>
              <c:strCache>
                <c:ptCount val="1"/>
                <c:pt idx="0">
                  <c:v>Poor Progress (26% - 50%)</c:v>
                </c:pt>
              </c:strCache>
            </c:strRef>
          </c:tx>
          <c:spPr>
            <a:pattFill prst="dkDnDiag">
              <a:fgClr>
                <a:srgbClr val="FF0000"/>
              </a:fgClr>
              <a:bgClr>
                <a:srgbClr val="FFFF0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3A2-4618-9F23-66B1A2C5AF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 Ann'!$T$14:$T$15</c:f>
              <c:strCache>
                <c:ptCount val="2"/>
                <c:pt idx="0">
                  <c:v>Priority 1: Economy, Jobs &amp; Infrastructure</c:v>
                </c:pt>
                <c:pt idx="1">
                  <c:v>Priority 4: Safety, Social Cohesion and Food Security</c:v>
                </c:pt>
              </c:strCache>
            </c:strRef>
          </c:cat>
          <c:val>
            <c:numRef>
              <c:f>'Prov Priorities Ann'!$X$14:$X$15</c:f>
              <c:numCache>
                <c:formatCode>0%</c:formatCode>
                <c:ptCount val="2"/>
                <c:pt idx="0">
                  <c:v>0</c:v>
                </c:pt>
                <c:pt idx="1">
                  <c:v>0.16</c:v>
                </c:pt>
              </c:numCache>
            </c:numRef>
          </c:val>
          <c:extLst>
            <c:ext xmlns:c16="http://schemas.microsoft.com/office/drawing/2014/chart" uri="{C3380CC4-5D6E-409C-BE32-E72D297353CC}">
              <c16:uniqueId val="{00000006-E3A2-4618-9F23-66B1A2C5AFC1}"/>
            </c:ext>
          </c:extLst>
        </c:ser>
        <c:ser>
          <c:idx val="4"/>
          <c:order val="4"/>
          <c:tx>
            <c:strRef>
              <c:f>'Prov Priorities Ann'!$Y$13</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3A2-4618-9F23-66B1A2C5AFC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'Prov Priorities Ann'!$T$14:$T$15</c:f>
              <c:strCache>
                <c:ptCount val="2"/>
                <c:pt idx="0">
                  <c:v>Priority 1: Economy, Jobs &amp; Infrastructure</c:v>
                </c:pt>
                <c:pt idx="1">
                  <c:v>Priority 4: Safety, Social Cohesion and Food Security</c:v>
                </c:pt>
              </c:strCache>
            </c:strRef>
          </c:cat>
          <c:val>
            <c:numRef>
              <c:f>'Prov Priorities Ann'!$Y$14:$Y$15</c:f>
              <c:numCache>
                <c:formatCode>0%</c:formatCode>
                <c:ptCount val="2"/>
                <c:pt idx="0">
                  <c:v>0</c:v>
                </c:pt>
                <c:pt idx="1">
                  <c:v>0.08</c:v>
                </c:pt>
              </c:numCache>
            </c:numRef>
          </c:val>
          <c:extLst>
            <c:ext xmlns:c16="http://schemas.microsoft.com/office/drawing/2014/chart" uri="{C3380CC4-5D6E-409C-BE32-E72D297353CC}">
              <c16:uniqueId val="{00000008-E3A2-4618-9F23-66B1A2C5AFC1}"/>
            </c:ext>
          </c:extLst>
        </c:ser>
        <c:ser>
          <c:idx val="5"/>
          <c:order val="5"/>
          <c:tx>
            <c:strRef>
              <c:f>'Prov Priorities Ann'!$Z$13</c:f>
              <c:strCache>
                <c:ptCount val="1"/>
                <c:pt idx="0">
                  <c:v>Not Targeted</c:v>
                </c:pt>
              </c:strCache>
            </c:strRef>
          </c:tx>
          <c:spPr>
            <a:solidFill>
              <a:sysClr val="window" lastClr="FFFFFF">
                <a:lumMod val="65000"/>
              </a:sysClr>
            </a:solidFill>
            <a:ln>
              <a:noFill/>
            </a:ln>
            <a:effectLst/>
          </c:spPr>
          <c:invertIfNegative val="0"/>
          <c:dLbls>
            <c:delete val="1"/>
          </c:dLbls>
          <c:cat>
            <c:strRef>
              <c:f>'Prov Priorities Ann'!$T$14:$T$15</c:f>
              <c:strCache>
                <c:ptCount val="2"/>
                <c:pt idx="0">
                  <c:v>Priority 1: Economy, Jobs &amp; Infrastructure</c:v>
                </c:pt>
                <c:pt idx="1">
                  <c:v>Priority 4: Safety, Social Cohesion and Food Security</c:v>
                </c:pt>
              </c:strCache>
            </c:strRef>
          </c:cat>
          <c:val>
            <c:numRef>
              <c:f>'Prov Priorities Ann'!$Z$14:$Z$15</c:f>
              <c:numCache>
                <c:formatCode>0%</c:formatCode>
                <c:ptCount val="2"/>
                <c:pt idx="0">
                  <c:v>0</c:v>
                </c:pt>
                <c:pt idx="1">
                  <c:v>0</c:v>
                </c:pt>
              </c:numCache>
            </c:numRef>
          </c:val>
          <c:extLst>
            <c:ext xmlns:c16="http://schemas.microsoft.com/office/drawing/2014/chart" uri="{C3380CC4-5D6E-409C-BE32-E72D297353CC}">
              <c16:uniqueId val="{00000009-E3A2-4618-9F23-66B1A2C5AFC1}"/>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5765770055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dirty="0"/>
              <a:t>Achievement of National Strategic Priorities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'Nat Priorities Ann'!$T$12</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Ann'!$T$13:$T$14</c:f>
              <c:numCache>
                <c:formatCode>0%</c:formatCode>
                <c:ptCount val="2"/>
                <c:pt idx="0">
                  <c:v>0.73333333333333328</c:v>
                </c:pt>
                <c:pt idx="1">
                  <c:v>0.54166666666666663</c:v>
                </c:pt>
              </c:numCache>
            </c:numRef>
          </c:val>
          <c:extLst>
            <c:ext xmlns:c16="http://schemas.microsoft.com/office/drawing/2014/chart" uri="{C3380CC4-5D6E-409C-BE32-E72D297353CC}">
              <c16:uniqueId val="{00000000-1406-4D98-94F1-E587C922FA3A}"/>
            </c:ext>
          </c:extLst>
        </c:ser>
        <c:ser>
          <c:idx val="1"/>
          <c:order val="1"/>
          <c:tx>
            <c:strRef>
              <c:f>'Nat Priorities Ann'!$U$12</c:f>
              <c:strCache>
                <c:ptCount val="1"/>
                <c:pt idx="0">
                  <c:v>Good Progress (greater that 75%</c:v>
                </c:pt>
              </c:strCache>
            </c:strRef>
          </c:tx>
          <c:spPr>
            <a:solidFill>
              <a:schemeClr val="accent6">
                <a:lumMod val="40000"/>
                <a:lumOff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06-4D98-94F1-E587C922FA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Ann'!$U$13:$U$14</c:f>
              <c:numCache>
                <c:formatCode>0%</c:formatCode>
                <c:ptCount val="2"/>
                <c:pt idx="0">
                  <c:v>0.26666666666666666</c:v>
                </c:pt>
                <c:pt idx="1">
                  <c:v>0.16666666666666666</c:v>
                </c:pt>
              </c:numCache>
            </c:numRef>
          </c:val>
          <c:extLst>
            <c:ext xmlns:c16="http://schemas.microsoft.com/office/drawing/2014/chart" uri="{C3380CC4-5D6E-409C-BE32-E72D297353CC}">
              <c16:uniqueId val="{00000002-1406-4D98-94F1-E587C922FA3A}"/>
            </c:ext>
          </c:extLst>
        </c:ser>
        <c:ser>
          <c:idx val="2"/>
          <c:order val="2"/>
          <c:tx>
            <c:strRef>
              <c:f>'Nat Priorities Ann'!$V$12</c:f>
              <c:strCache>
                <c:ptCount val="1"/>
                <c:pt idx="0">
                  <c:v>Fair Progress (51% - 75%)</c:v>
                </c:pt>
              </c:strCache>
            </c:strRef>
          </c:tx>
          <c:spPr>
            <a:pattFill prst="dkUpDiag">
              <a:fgClr>
                <a:srgbClr val="FFFF00"/>
              </a:fgClr>
              <a:bgClr>
                <a:srgbClr val="00B05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1406-4D98-94F1-E587C922FA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Ann'!$V$13:$V$14</c:f>
              <c:numCache>
                <c:formatCode>0%</c:formatCode>
                <c:ptCount val="2"/>
                <c:pt idx="0">
                  <c:v>0</c:v>
                </c:pt>
                <c:pt idx="1">
                  <c:v>4.1666666666666664E-2</c:v>
                </c:pt>
              </c:numCache>
            </c:numRef>
          </c:val>
          <c:extLst>
            <c:ext xmlns:c16="http://schemas.microsoft.com/office/drawing/2014/chart" uri="{C3380CC4-5D6E-409C-BE32-E72D297353CC}">
              <c16:uniqueId val="{00000004-1406-4D98-94F1-E587C922FA3A}"/>
            </c:ext>
          </c:extLst>
        </c:ser>
        <c:ser>
          <c:idx val="3"/>
          <c:order val="3"/>
          <c:tx>
            <c:strRef>
              <c:f>'Nat Priorities Ann'!$W$12</c:f>
              <c:strCache>
                <c:ptCount val="1"/>
                <c:pt idx="0">
                  <c:v>Poor Progress (26% - 50%)</c:v>
                </c:pt>
              </c:strCache>
            </c:strRef>
          </c:tx>
          <c:spPr>
            <a:pattFill prst="dkDnDiag">
              <a:fgClr>
                <a:srgbClr val="FFFF00"/>
              </a:fgClr>
              <a:bgClr>
                <a:srgbClr val="C00000"/>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1406-4D98-94F1-E587C922FA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Ann'!$W$13:$W$14</c:f>
              <c:numCache>
                <c:formatCode>0%</c:formatCode>
                <c:ptCount val="2"/>
                <c:pt idx="0">
                  <c:v>0</c:v>
                </c:pt>
                <c:pt idx="1">
                  <c:v>0.16666666666666666</c:v>
                </c:pt>
              </c:numCache>
            </c:numRef>
          </c:val>
          <c:extLst>
            <c:ext xmlns:c16="http://schemas.microsoft.com/office/drawing/2014/chart" uri="{C3380CC4-5D6E-409C-BE32-E72D297353CC}">
              <c16:uniqueId val="{00000006-1406-4D98-94F1-E587C922FA3A}"/>
            </c:ext>
          </c:extLst>
        </c:ser>
        <c:ser>
          <c:idx val="4"/>
          <c:order val="4"/>
          <c:tx>
            <c:strRef>
              <c:f>'Nat Priorities Ann'!$X$12</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1406-4D98-94F1-E587C922FA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Ann'!$X$13:$X$14</c:f>
              <c:numCache>
                <c:formatCode>0%</c:formatCode>
                <c:ptCount val="2"/>
                <c:pt idx="0">
                  <c:v>0</c:v>
                </c:pt>
                <c:pt idx="1">
                  <c:v>8.3333333333333329E-2</c:v>
                </c:pt>
              </c:numCache>
            </c:numRef>
          </c:val>
          <c:extLst>
            <c:ext xmlns:c16="http://schemas.microsoft.com/office/drawing/2014/chart" uri="{C3380CC4-5D6E-409C-BE32-E72D297353CC}">
              <c16:uniqueId val="{00000008-1406-4D98-94F1-E587C922FA3A}"/>
            </c:ext>
          </c:extLst>
        </c:ser>
        <c:ser>
          <c:idx val="5"/>
          <c:order val="5"/>
          <c:tx>
            <c:strRef>
              <c:f>'Nat Priorities Ann'!$Y$12</c:f>
              <c:strCache>
                <c:ptCount val="1"/>
                <c:pt idx="0">
                  <c:v>Not Targeted</c:v>
                </c:pt>
              </c:strCache>
            </c:strRef>
          </c:tx>
          <c:spPr>
            <a:solidFill>
              <a:sysClr val="window" lastClr="FFFFFF">
                <a:lumMod val="75000"/>
              </a:sysClr>
            </a:solidFill>
            <a:ln>
              <a:noFill/>
            </a:ln>
            <a:effectLst/>
          </c:spPr>
          <c:invertIfNegative val="0"/>
          <c:dLbls>
            <c:delete val="1"/>
          </c:dLbls>
          <c:cat>
            <c:strRef>
              <c:f>'Nat Priorities Ann'!$S$13:$S$14</c:f>
              <c:strCache>
                <c:ptCount val="2"/>
                <c:pt idx="0">
                  <c:v>Priority 2: Economic Transformation and Job Creation</c:v>
                </c:pt>
                <c:pt idx="1">
                  <c:v>Priority 4: Consolidating the social wage through reliable and quality basic services</c:v>
                </c:pt>
              </c:strCache>
            </c:strRef>
          </c:cat>
          <c:val>
            <c:numRef>
              <c:f>'Nat Priorities Ann'!$Y$13:$Y$14</c:f>
              <c:numCache>
                <c:formatCode>0%</c:formatCode>
                <c:ptCount val="2"/>
                <c:pt idx="0">
                  <c:v>0</c:v>
                </c:pt>
                <c:pt idx="1">
                  <c:v>0</c:v>
                </c:pt>
              </c:numCache>
            </c:numRef>
          </c:val>
          <c:extLst>
            <c:ext xmlns:c16="http://schemas.microsoft.com/office/drawing/2014/chart" uri="{C3380CC4-5D6E-409C-BE32-E72D297353CC}">
              <c16:uniqueId val="{00000009-1406-4D98-94F1-E587C922FA3A}"/>
            </c:ext>
          </c:extLst>
        </c:ser>
        <c:dLbls>
          <c:dLblPos val="ctr"/>
          <c:showLegendKey val="0"/>
          <c:showVal val="1"/>
          <c:showCatName val="0"/>
          <c:showSerName val="0"/>
          <c:showPercent val="0"/>
          <c:showBubbleSize val="0"/>
        </c:dLbls>
        <c:gapWidth val="150"/>
        <c:overlap val="100"/>
        <c:axId val="512534016"/>
        <c:axId val="512539592"/>
      </c:barChart>
      <c:catAx>
        <c:axId val="51253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9592"/>
        <c:crosses val="autoZero"/>
        <c:auto val="1"/>
        <c:lblAlgn val="ctr"/>
        <c:lblOffset val="100"/>
        <c:noMultiLvlLbl val="0"/>
      </c:catAx>
      <c:valAx>
        <c:axId val="512539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534016"/>
        <c:crosses val="autoZero"/>
        <c:crossBetween val="between"/>
      </c:valAx>
      <c:spPr>
        <a:noFill/>
        <a:ln>
          <a:noFill/>
        </a:ln>
        <a:effectLst/>
      </c:spPr>
    </c:plotArea>
    <c:legend>
      <c:legendPos val="b"/>
      <c:layout>
        <c:manualLayout>
          <c:xMode val="edge"/>
          <c:yMode val="edge"/>
          <c:x val="0"/>
          <c:y val="0.91050038662359933"/>
          <c:w val="1"/>
          <c:h val="8.94997365527069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2: Social Welfare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'Ann Q2'!$D$25</c:f>
              <c:strCache>
                <c:ptCount val="1"/>
                <c:pt idx="0">
                  <c:v>Achieved (100%  and greater)</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0EA-4DEE-ADBC-B7DC5E5490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Q2'!$D$27,'Ann Q2'!$D$29,'Ann Q2'!$D$31,'Ann Q2'!$D$33)</c:f>
              <c:numCache>
                <c:formatCode>0%</c:formatCode>
                <c:ptCount val="4"/>
                <c:pt idx="0">
                  <c:v>0.5</c:v>
                </c:pt>
                <c:pt idx="1">
                  <c:v>0.44444444444444442</c:v>
                </c:pt>
                <c:pt idx="2">
                  <c:v>0.5714285714285714</c:v>
                </c:pt>
                <c:pt idx="3">
                  <c:v>0</c:v>
                </c:pt>
              </c:numCache>
            </c:numRef>
          </c:val>
          <c:extLst>
            <c:ext xmlns:c16="http://schemas.microsoft.com/office/drawing/2014/chart" uri="{C3380CC4-5D6E-409C-BE32-E72D297353CC}">
              <c16:uniqueId val="{00000001-A0EA-4DEE-ADBC-B7DC5E549026}"/>
            </c:ext>
          </c:extLst>
        </c:ser>
        <c:ser>
          <c:idx val="1"/>
          <c:order val="1"/>
          <c:tx>
            <c:strRef>
              <c:f>'Ann Q2'!$E$25</c:f>
              <c:strCache>
                <c:ptCount val="1"/>
                <c:pt idx="0">
                  <c:v>Good Progress (greater that 75%</c:v>
                </c:pt>
              </c:strCache>
            </c:strRef>
          </c:tx>
          <c:spPr>
            <a:solidFill>
              <a:schemeClr val="accent6">
                <a:lumMod val="40000"/>
                <a:lumOff val="60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EA-4DEE-ADBC-B7DC5E549026}"/>
                </c:ext>
              </c:extLst>
            </c:dLbl>
            <c:dLbl>
              <c:idx val="3"/>
              <c:delete val="1"/>
              <c:extLst>
                <c:ext xmlns:c15="http://schemas.microsoft.com/office/drawing/2012/chart" uri="{CE6537A1-D6FC-4f65-9D91-7224C49458BB}"/>
                <c:ext xmlns:c16="http://schemas.microsoft.com/office/drawing/2014/chart" uri="{C3380CC4-5D6E-409C-BE32-E72D297353CC}">
                  <c16:uniqueId val="{00000003-A0EA-4DEE-ADBC-B7DC5E5490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Q2'!$E$27,'Ann Q2'!$E$29,'Ann Q2'!$E$31,'Ann Q2'!$E$33)</c:f>
              <c:numCache>
                <c:formatCode>0%</c:formatCode>
                <c:ptCount val="4"/>
                <c:pt idx="0">
                  <c:v>0.25</c:v>
                </c:pt>
                <c:pt idx="1">
                  <c:v>0.44444444444444442</c:v>
                </c:pt>
                <c:pt idx="2">
                  <c:v>0.14285714285714285</c:v>
                </c:pt>
                <c:pt idx="3">
                  <c:v>0</c:v>
                </c:pt>
              </c:numCache>
            </c:numRef>
          </c:val>
          <c:extLst>
            <c:ext xmlns:c16="http://schemas.microsoft.com/office/drawing/2014/chart" uri="{C3380CC4-5D6E-409C-BE32-E72D297353CC}">
              <c16:uniqueId val="{00000004-A0EA-4DEE-ADBC-B7DC5E549026}"/>
            </c:ext>
          </c:extLst>
        </c:ser>
        <c:ser>
          <c:idx val="2"/>
          <c:order val="2"/>
          <c:tx>
            <c:strRef>
              <c:f>'Ann Q2'!$F$25</c:f>
              <c:strCache>
                <c:ptCount val="1"/>
                <c:pt idx="0">
                  <c:v>Fair Progress (51% - 75%)</c:v>
                </c:pt>
              </c:strCache>
            </c:strRef>
          </c:tx>
          <c:spPr>
            <a:pattFill prst="wdUpDiag">
              <a:fgClr>
                <a:srgbClr val="92D050"/>
              </a:fgClr>
              <a:bgClr>
                <a:srgbClr val="FFFF00"/>
              </a:bgClr>
            </a:pattFill>
            <a:ln>
              <a:noFill/>
            </a:ln>
            <a:effectLst/>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EA-4DEE-ADBC-B7DC5E549026}"/>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EA-4DEE-ADBC-B7DC5E5490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Q2'!$F$27,'Ann Q2'!$F$29,'Ann Q2'!$F$31,'Ann Q2'!$F$33)</c:f>
              <c:numCache>
                <c:formatCode>0%</c:formatCode>
                <c:ptCount val="4"/>
                <c:pt idx="0">
                  <c:v>0</c:v>
                </c:pt>
                <c:pt idx="1">
                  <c:v>0.1111111111111111</c:v>
                </c:pt>
                <c:pt idx="2">
                  <c:v>0.14285714285714285</c:v>
                </c:pt>
                <c:pt idx="3">
                  <c:v>0</c:v>
                </c:pt>
              </c:numCache>
            </c:numRef>
          </c:val>
          <c:extLst>
            <c:ext xmlns:c16="http://schemas.microsoft.com/office/drawing/2014/chart" uri="{C3380CC4-5D6E-409C-BE32-E72D297353CC}">
              <c16:uniqueId val="{00000007-A0EA-4DEE-ADBC-B7DC5E549026}"/>
            </c:ext>
          </c:extLst>
        </c:ser>
        <c:ser>
          <c:idx val="3"/>
          <c:order val="3"/>
          <c:tx>
            <c:strRef>
              <c:f>'Ann Q2'!$G$25</c:f>
              <c:strCache>
                <c:ptCount val="1"/>
                <c:pt idx="0">
                  <c:v>Poor Progress (26% - 50%)</c:v>
                </c:pt>
              </c:strCache>
            </c:strRef>
          </c:tx>
          <c:spPr>
            <a:pattFill prst="wdDnDiag">
              <a:fgClr>
                <a:srgbClr val="FF0000"/>
              </a:fgClr>
              <a:bgClr>
                <a:srgbClr val="FFFF00"/>
              </a:bgClr>
            </a:patt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EA-4DEE-ADBC-B7DC5E549026}"/>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EA-4DEE-ADBC-B7DC5E549026}"/>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EA-4DEE-ADBC-B7DC5E5490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Q2'!$G$27,'Ann Q2'!$G$29,'Ann Q2'!$G$31,'Ann Q2'!$G$33)</c:f>
              <c:numCache>
                <c:formatCode>0%</c:formatCode>
                <c:ptCount val="4"/>
                <c:pt idx="0">
                  <c:v>0.125</c:v>
                </c:pt>
                <c:pt idx="1">
                  <c:v>0</c:v>
                </c:pt>
                <c:pt idx="2">
                  <c:v>0.14285714285714285</c:v>
                </c:pt>
                <c:pt idx="3">
                  <c:v>1</c:v>
                </c:pt>
              </c:numCache>
            </c:numRef>
          </c:val>
          <c:extLst>
            <c:ext xmlns:c16="http://schemas.microsoft.com/office/drawing/2014/chart" uri="{C3380CC4-5D6E-409C-BE32-E72D297353CC}">
              <c16:uniqueId val="{0000000B-A0EA-4DEE-ADBC-B7DC5E549026}"/>
            </c:ext>
          </c:extLst>
        </c:ser>
        <c:ser>
          <c:idx val="4"/>
          <c:order val="4"/>
          <c:tx>
            <c:strRef>
              <c:f>'Ann Q2'!$H$25</c:f>
              <c:strCache>
                <c:ptCount val="1"/>
                <c:pt idx="0">
                  <c:v>Very Poor Progress (Less than 25%)</c:v>
                </c:pt>
              </c:strCache>
            </c:strRef>
          </c:tx>
          <c:spPr>
            <a:solidFill>
              <a:srgbClr val="FF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A0EA-4DEE-ADBC-B7DC5E549026}"/>
                </c:ext>
              </c:extLst>
            </c:dLbl>
            <c:dLbl>
              <c:idx val="2"/>
              <c:delete val="1"/>
              <c:extLst>
                <c:ext xmlns:c15="http://schemas.microsoft.com/office/drawing/2012/chart" uri="{CE6537A1-D6FC-4f65-9D91-7224C49458BB}"/>
                <c:ext xmlns:c16="http://schemas.microsoft.com/office/drawing/2014/chart" uri="{C3380CC4-5D6E-409C-BE32-E72D297353CC}">
                  <c16:uniqueId val="{0000000D-A0EA-4DEE-ADBC-B7DC5E549026}"/>
                </c:ext>
              </c:extLst>
            </c:dLbl>
            <c:dLbl>
              <c:idx val="3"/>
              <c:delete val="1"/>
              <c:extLst>
                <c:ext xmlns:c15="http://schemas.microsoft.com/office/drawing/2012/chart" uri="{CE6537A1-D6FC-4f65-9D91-7224C49458BB}"/>
                <c:ext xmlns:c16="http://schemas.microsoft.com/office/drawing/2014/chart" uri="{C3380CC4-5D6E-409C-BE32-E72D297353CC}">
                  <c16:uniqueId val="{0000000E-A0EA-4DEE-ADBC-B7DC5E54902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Q2'!$H$27,'Ann Q2'!$H$29,'Ann Q2'!$H$31,'Ann Q2'!$H$33)</c:f>
              <c:numCache>
                <c:formatCode>0%</c:formatCode>
                <c:ptCount val="4"/>
                <c:pt idx="0">
                  <c:v>0.125</c:v>
                </c:pt>
                <c:pt idx="1">
                  <c:v>0</c:v>
                </c:pt>
                <c:pt idx="2">
                  <c:v>0</c:v>
                </c:pt>
                <c:pt idx="3">
                  <c:v>0</c:v>
                </c:pt>
              </c:numCache>
            </c:numRef>
          </c:val>
          <c:extLst>
            <c:ext xmlns:c16="http://schemas.microsoft.com/office/drawing/2014/chart" uri="{C3380CC4-5D6E-409C-BE32-E72D297353CC}">
              <c16:uniqueId val="{0000000F-A0EA-4DEE-ADBC-B7DC5E549026}"/>
            </c:ext>
          </c:extLst>
        </c:ser>
        <c:ser>
          <c:idx val="5"/>
          <c:order val="5"/>
          <c:tx>
            <c:strRef>
              <c:f>'Ann Q2'!$I$25</c:f>
              <c:strCache>
                <c:ptCount val="1"/>
                <c:pt idx="0">
                  <c:v>Not Targeted</c:v>
                </c:pt>
              </c:strCache>
            </c:strRef>
          </c:tx>
          <c:spPr>
            <a:solidFill>
              <a:schemeClr val="bg1">
                <a:lumMod val="75000"/>
              </a:schemeClr>
            </a:solidFill>
            <a:ln>
              <a:noFill/>
            </a:ln>
            <a:effectLst/>
          </c:spPr>
          <c:invertIfNegative val="0"/>
          <c:dLbls>
            <c:delete val="1"/>
          </c:dLbls>
          <c:cat>
            <c:strRef>
              <c:f>('Ann Q2'!$C$27,'Ann Q2'!$C$29,'Ann Q2'!$C$31,'Ann Q2'!$C$33)</c:f>
              <c:strCache>
                <c:ptCount val="4"/>
                <c:pt idx="0">
                  <c:v>2.2 Services to Older Persons</c:v>
                </c:pt>
                <c:pt idx="1">
                  <c:v>2.3 Services to the Persons with Disabilities</c:v>
                </c:pt>
                <c:pt idx="2">
                  <c:v>2.4 HIV and AIDS</c:v>
                </c:pt>
                <c:pt idx="3">
                  <c:v>2.5 Social Relief</c:v>
                </c:pt>
              </c:strCache>
            </c:strRef>
          </c:cat>
          <c:val>
            <c:numRef>
              <c:f>('Ann Q2'!$I$27,'Ann Q2'!$I$29,'Ann Q2'!$I$31,'Ann Q2'!$I$33)</c:f>
              <c:numCache>
                <c:formatCode>0%</c:formatCode>
                <c:ptCount val="4"/>
                <c:pt idx="0">
                  <c:v>0</c:v>
                </c:pt>
                <c:pt idx="1">
                  <c:v>0</c:v>
                </c:pt>
                <c:pt idx="2">
                  <c:v>0</c:v>
                </c:pt>
                <c:pt idx="3">
                  <c:v>0</c:v>
                </c:pt>
              </c:numCache>
            </c:numRef>
          </c:val>
          <c:extLst>
            <c:ext xmlns:c16="http://schemas.microsoft.com/office/drawing/2014/chart" uri="{C3380CC4-5D6E-409C-BE32-E72D297353CC}">
              <c16:uniqueId val="{00000010-A0EA-4DEE-ADBC-B7DC5E549026}"/>
            </c:ext>
          </c:extLst>
        </c:ser>
        <c:dLbls>
          <c:dLblPos val="ctr"/>
          <c:showLegendKey val="0"/>
          <c:showVal val="1"/>
          <c:showCatName val="0"/>
          <c:showSerName val="0"/>
          <c:showPercent val="0"/>
          <c:showBubbleSize val="0"/>
        </c:dLbls>
        <c:gapWidth val="150"/>
        <c:overlap val="100"/>
        <c:axId val="739542424"/>
        <c:axId val="739542096"/>
      </c:barChart>
      <c:catAx>
        <c:axId val="73954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542096"/>
        <c:crosses val="autoZero"/>
        <c:auto val="1"/>
        <c:lblAlgn val="ctr"/>
        <c:lblOffset val="100"/>
        <c:noMultiLvlLbl val="0"/>
      </c:catAx>
      <c:valAx>
        <c:axId val="739542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9542424"/>
        <c:crosses val="autoZero"/>
        <c:crossBetween val="between"/>
      </c:valAx>
      <c:spPr>
        <a:noFill/>
        <a:ln>
          <a:noFill/>
        </a:ln>
        <a:effectLst/>
      </c:spPr>
    </c:plotArea>
    <c:legend>
      <c:legendPos val="b"/>
      <c:layout>
        <c:manualLayout>
          <c:xMode val="edge"/>
          <c:yMode val="edge"/>
          <c:x val="2.3516132066597633E-3"/>
          <c:y val="0.91289085454211927"/>
          <c:w val="0.98557124162752285"/>
          <c:h val="7.34450501635477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3: Children and Families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832438783020402E-2"/>
          <c:y val="9.0608368474291892E-2"/>
          <c:w val="0.9292314585742566"/>
          <c:h val="0.6982920759815755"/>
        </c:manualLayout>
      </c:layout>
      <c:barChart>
        <c:barDir val="col"/>
        <c:grouping val="percentStacked"/>
        <c:varyColors val="0"/>
        <c:ser>
          <c:idx val="0"/>
          <c:order val="0"/>
          <c:tx>
            <c:strRef>
              <c:f>'Ann Q2'!$D$38</c:f>
              <c:strCache>
                <c:ptCount val="1"/>
                <c:pt idx="0">
                  <c:v>Achieved (100%  and greater)</c:v>
                </c:pt>
              </c:strCache>
            </c:strRef>
          </c:tx>
          <c:spPr>
            <a:solidFill>
              <a:srgbClr val="00B05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8CB4-4A28-B858-64D84F5E7D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Q2'!$D$40,'Ann Q2'!$D$42,'Ann Q2'!$D$44,'Ann Q2'!$D$46,'Ann Q2'!$D$48)</c:f>
              <c:numCache>
                <c:formatCode>0%</c:formatCode>
                <c:ptCount val="5"/>
                <c:pt idx="0">
                  <c:v>0.2857142857142857</c:v>
                </c:pt>
                <c:pt idx="1">
                  <c:v>0.25</c:v>
                </c:pt>
                <c:pt idx="2">
                  <c:v>0.27272727272727271</c:v>
                </c:pt>
                <c:pt idx="3">
                  <c:v>0.66666666666666663</c:v>
                </c:pt>
                <c:pt idx="4">
                  <c:v>0</c:v>
                </c:pt>
              </c:numCache>
            </c:numRef>
          </c:val>
          <c:extLst>
            <c:ext xmlns:c16="http://schemas.microsoft.com/office/drawing/2014/chart" uri="{C3380CC4-5D6E-409C-BE32-E72D297353CC}">
              <c16:uniqueId val="{00000001-8CB4-4A28-B858-64D84F5E7D6A}"/>
            </c:ext>
          </c:extLst>
        </c:ser>
        <c:ser>
          <c:idx val="1"/>
          <c:order val="1"/>
          <c:tx>
            <c:strRef>
              <c:f>'Ann Q2'!$E$38</c:f>
              <c:strCache>
                <c:ptCount val="1"/>
                <c:pt idx="0">
                  <c:v>Good Progress (greater that 75%</c:v>
                </c:pt>
              </c:strCache>
            </c:strRef>
          </c:tx>
          <c:spPr>
            <a:solidFill>
              <a:schemeClr val="accent6">
                <a:lumMod val="40000"/>
                <a:lumOff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B4-4A28-B858-64D84F5E7D6A}"/>
                </c:ext>
              </c:extLst>
            </c:dLbl>
            <c:dLbl>
              <c:idx val="1"/>
              <c:delete val="1"/>
              <c:extLst>
                <c:ext xmlns:c15="http://schemas.microsoft.com/office/drawing/2012/chart" uri="{CE6537A1-D6FC-4f65-9D91-7224C49458BB}"/>
                <c:ext xmlns:c16="http://schemas.microsoft.com/office/drawing/2014/chart" uri="{C3380CC4-5D6E-409C-BE32-E72D297353CC}">
                  <c16:uniqueId val="{00000003-8CB4-4A28-B858-64D84F5E7D6A}"/>
                </c:ext>
              </c:extLst>
            </c:dLbl>
            <c:dLbl>
              <c:idx val="3"/>
              <c:delete val="1"/>
              <c:extLst>
                <c:ext xmlns:c15="http://schemas.microsoft.com/office/drawing/2012/chart" uri="{CE6537A1-D6FC-4f65-9D91-7224C49458BB}"/>
                <c:ext xmlns:c16="http://schemas.microsoft.com/office/drawing/2014/chart" uri="{C3380CC4-5D6E-409C-BE32-E72D297353CC}">
                  <c16:uniqueId val="{00000004-8CB4-4A28-B858-64D84F5E7D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Q2'!$E$40,'Ann Q2'!$E$42,'Ann Q2'!$E$44,'Ann Q2'!$E$46,'Ann Q2'!$E$48)</c:f>
              <c:numCache>
                <c:formatCode>0%</c:formatCode>
                <c:ptCount val="5"/>
                <c:pt idx="0">
                  <c:v>0.14285714285714285</c:v>
                </c:pt>
                <c:pt idx="1">
                  <c:v>0</c:v>
                </c:pt>
                <c:pt idx="2">
                  <c:v>0.18181818181818182</c:v>
                </c:pt>
                <c:pt idx="3">
                  <c:v>0</c:v>
                </c:pt>
                <c:pt idx="4">
                  <c:v>0.5</c:v>
                </c:pt>
              </c:numCache>
            </c:numRef>
          </c:val>
          <c:extLst>
            <c:ext xmlns:c16="http://schemas.microsoft.com/office/drawing/2014/chart" uri="{C3380CC4-5D6E-409C-BE32-E72D297353CC}">
              <c16:uniqueId val="{00000005-8CB4-4A28-B858-64D84F5E7D6A}"/>
            </c:ext>
          </c:extLst>
        </c:ser>
        <c:ser>
          <c:idx val="2"/>
          <c:order val="2"/>
          <c:tx>
            <c:strRef>
              <c:f>'Ann Q2'!$F$38</c:f>
              <c:strCache>
                <c:ptCount val="1"/>
                <c:pt idx="0">
                  <c:v>Fair Progress (51% - 75%)</c:v>
                </c:pt>
              </c:strCache>
            </c:strRef>
          </c:tx>
          <c:spPr>
            <a:pattFill prst="wdUpDiag">
              <a:fgClr>
                <a:srgbClr val="00B050"/>
              </a:fgClr>
              <a:bgClr>
                <a:srgbClr val="FFFF00"/>
              </a:bgClr>
            </a:patt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B4-4A28-B858-64D84F5E7D6A}"/>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B4-4A28-B858-64D84F5E7D6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CB4-4A28-B858-64D84F5E7D6A}"/>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B4-4A28-B858-64D84F5E7D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Q2'!$F$40,'Ann Q2'!$F$42,'Ann Q2'!$F$44,'Ann Q2'!$F$46,'Ann Q2'!$F$48)</c:f>
              <c:numCache>
                <c:formatCode>0%</c:formatCode>
                <c:ptCount val="5"/>
                <c:pt idx="0">
                  <c:v>0.5714285714285714</c:v>
                </c:pt>
                <c:pt idx="1">
                  <c:v>0.5</c:v>
                </c:pt>
                <c:pt idx="2">
                  <c:v>9.0909090909090912E-2</c:v>
                </c:pt>
                <c:pt idx="3">
                  <c:v>0</c:v>
                </c:pt>
                <c:pt idx="4">
                  <c:v>0.5</c:v>
                </c:pt>
              </c:numCache>
            </c:numRef>
          </c:val>
          <c:extLst>
            <c:ext xmlns:c16="http://schemas.microsoft.com/office/drawing/2014/chart" uri="{C3380CC4-5D6E-409C-BE32-E72D297353CC}">
              <c16:uniqueId val="{0000000A-8CB4-4A28-B858-64D84F5E7D6A}"/>
            </c:ext>
          </c:extLst>
        </c:ser>
        <c:ser>
          <c:idx val="3"/>
          <c:order val="3"/>
          <c:tx>
            <c:strRef>
              <c:f>'Ann Q2'!$G$38</c:f>
              <c:strCache>
                <c:ptCount val="1"/>
                <c:pt idx="0">
                  <c:v>Poor Progress (26% - 50%)</c:v>
                </c:pt>
              </c:strCache>
            </c:strRef>
          </c:tx>
          <c:spPr>
            <a:pattFill prst="wdDnDiag">
              <a:fgClr>
                <a:srgbClr val="FFFF00"/>
              </a:fgClr>
              <a:bgClr>
                <a:srgbClr val="FF0000"/>
              </a:bgClr>
            </a:pattFill>
            <a:ln>
              <a:noFill/>
            </a:ln>
            <a:effectLst/>
          </c:spPr>
          <c:invertIfNegative val="0"/>
          <c:dPt>
            <c:idx val="1"/>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0C-8CB4-4A28-B858-64D84F5E7D6A}"/>
              </c:ext>
            </c:extLst>
          </c:dPt>
          <c:dPt>
            <c:idx val="2"/>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0E-8CB4-4A28-B858-64D84F5E7D6A}"/>
              </c:ext>
            </c:extLst>
          </c:dPt>
          <c:dPt>
            <c:idx val="3"/>
            <c:invertIfNegative val="0"/>
            <c:bubble3D val="0"/>
            <c:spPr>
              <a:pattFill prst="wdDnDiag">
                <a:fgClr>
                  <a:srgbClr val="FF0000"/>
                </a:fgClr>
                <a:bgClr>
                  <a:srgbClr val="FFFF00"/>
                </a:bgClr>
              </a:pattFill>
              <a:ln>
                <a:noFill/>
              </a:ln>
              <a:effectLst/>
            </c:spPr>
            <c:extLst>
              <c:ext xmlns:c16="http://schemas.microsoft.com/office/drawing/2014/chart" uri="{C3380CC4-5D6E-409C-BE32-E72D297353CC}">
                <c16:uniqueId val="{00000010-8CB4-4A28-B858-64D84F5E7D6A}"/>
              </c:ext>
            </c:extLst>
          </c:dPt>
          <c:dLbls>
            <c:dLbl>
              <c:idx val="0"/>
              <c:delete val="1"/>
              <c:extLst>
                <c:ext xmlns:c15="http://schemas.microsoft.com/office/drawing/2012/chart" uri="{CE6537A1-D6FC-4f65-9D91-7224C49458BB}"/>
                <c:ext xmlns:c16="http://schemas.microsoft.com/office/drawing/2014/chart" uri="{C3380CC4-5D6E-409C-BE32-E72D297353CC}">
                  <c16:uniqueId val="{00000011-8CB4-4A28-B858-64D84F5E7D6A}"/>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CB4-4A28-B858-64D84F5E7D6A}"/>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CB4-4A28-B858-64D84F5E7D6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CB4-4A28-B858-64D84F5E7D6A}"/>
                </c:ext>
              </c:extLst>
            </c:dLbl>
            <c:dLbl>
              <c:idx val="4"/>
              <c:delete val="1"/>
              <c:extLst>
                <c:ext xmlns:c15="http://schemas.microsoft.com/office/drawing/2012/chart" uri="{CE6537A1-D6FC-4f65-9D91-7224C49458BB}"/>
                <c:ext xmlns:c16="http://schemas.microsoft.com/office/drawing/2014/chart" uri="{C3380CC4-5D6E-409C-BE32-E72D297353CC}">
                  <c16:uniqueId val="{00000012-8CB4-4A28-B858-64D84F5E7D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Q2'!$G$40,'Ann Q2'!$G$42,'Ann Q2'!$G$44,'Ann Q2'!$G$46,'Ann Q2'!$G$48)</c:f>
              <c:numCache>
                <c:formatCode>0%</c:formatCode>
                <c:ptCount val="5"/>
                <c:pt idx="0">
                  <c:v>0</c:v>
                </c:pt>
                <c:pt idx="1">
                  <c:v>0.25</c:v>
                </c:pt>
                <c:pt idx="2">
                  <c:v>0.27272727272727271</c:v>
                </c:pt>
                <c:pt idx="3">
                  <c:v>0.33333333333333331</c:v>
                </c:pt>
                <c:pt idx="4">
                  <c:v>0</c:v>
                </c:pt>
              </c:numCache>
            </c:numRef>
          </c:val>
          <c:extLst>
            <c:ext xmlns:c16="http://schemas.microsoft.com/office/drawing/2014/chart" uri="{C3380CC4-5D6E-409C-BE32-E72D297353CC}">
              <c16:uniqueId val="{00000013-8CB4-4A28-B858-64D84F5E7D6A}"/>
            </c:ext>
          </c:extLst>
        </c:ser>
        <c:ser>
          <c:idx val="4"/>
          <c:order val="4"/>
          <c:tx>
            <c:strRef>
              <c:f>'Ann Q2'!$H$38</c:f>
              <c:strCache>
                <c:ptCount val="1"/>
                <c:pt idx="0">
                  <c:v>Very Poor Progress (Less than 25%)</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4-8CB4-4A28-B858-64D84F5E7D6A}"/>
                </c:ext>
              </c:extLst>
            </c:dLbl>
            <c:dLbl>
              <c:idx val="1"/>
              <c:delete val="1"/>
              <c:extLst>
                <c:ext xmlns:c15="http://schemas.microsoft.com/office/drawing/2012/chart" uri="{CE6537A1-D6FC-4f65-9D91-7224C49458BB}"/>
                <c:ext xmlns:c16="http://schemas.microsoft.com/office/drawing/2014/chart" uri="{C3380CC4-5D6E-409C-BE32-E72D297353CC}">
                  <c16:uniqueId val="{00000015-8CB4-4A28-B858-64D84F5E7D6A}"/>
                </c:ext>
              </c:extLst>
            </c:dLbl>
            <c:dLbl>
              <c:idx val="3"/>
              <c:delete val="1"/>
              <c:extLst>
                <c:ext xmlns:c15="http://schemas.microsoft.com/office/drawing/2012/chart" uri="{CE6537A1-D6FC-4f65-9D91-7224C49458BB}"/>
                <c:ext xmlns:c16="http://schemas.microsoft.com/office/drawing/2014/chart" uri="{C3380CC4-5D6E-409C-BE32-E72D297353CC}">
                  <c16:uniqueId val="{00000016-8CB4-4A28-B858-64D84F5E7D6A}"/>
                </c:ext>
              </c:extLst>
            </c:dLbl>
            <c:dLbl>
              <c:idx val="4"/>
              <c:delete val="1"/>
              <c:extLst>
                <c:ext xmlns:c15="http://schemas.microsoft.com/office/drawing/2012/chart" uri="{CE6537A1-D6FC-4f65-9D91-7224C49458BB}"/>
                <c:ext xmlns:c16="http://schemas.microsoft.com/office/drawing/2014/chart" uri="{C3380CC4-5D6E-409C-BE32-E72D297353CC}">
                  <c16:uniqueId val="{00000017-8CB4-4A28-B858-64D84F5E7D6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Q2'!$H$40,'Ann Q2'!$H$42,'Ann Q2'!$H$44,'Ann Q2'!$H$46,'Ann Q2'!$H$48)</c:f>
              <c:numCache>
                <c:formatCode>0%</c:formatCode>
                <c:ptCount val="5"/>
                <c:pt idx="0">
                  <c:v>0</c:v>
                </c:pt>
                <c:pt idx="1">
                  <c:v>0</c:v>
                </c:pt>
                <c:pt idx="2">
                  <c:v>0.18181818181818182</c:v>
                </c:pt>
                <c:pt idx="3">
                  <c:v>0</c:v>
                </c:pt>
                <c:pt idx="4">
                  <c:v>0</c:v>
                </c:pt>
              </c:numCache>
            </c:numRef>
          </c:val>
          <c:extLst>
            <c:ext xmlns:c16="http://schemas.microsoft.com/office/drawing/2014/chart" uri="{C3380CC4-5D6E-409C-BE32-E72D297353CC}">
              <c16:uniqueId val="{00000018-8CB4-4A28-B858-64D84F5E7D6A}"/>
            </c:ext>
          </c:extLst>
        </c:ser>
        <c:ser>
          <c:idx val="5"/>
          <c:order val="5"/>
          <c:tx>
            <c:strRef>
              <c:f>'Ann Q2'!$I$38</c:f>
              <c:strCache>
                <c:ptCount val="1"/>
                <c:pt idx="0">
                  <c:v>Not Targeted</c:v>
                </c:pt>
              </c:strCache>
            </c:strRef>
          </c:tx>
          <c:spPr>
            <a:solidFill>
              <a:schemeClr val="bg1">
                <a:lumMod val="75000"/>
              </a:schemeClr>
            </a:solidFill>
            <a:ln>
              <a:noFill/>
            </a:ln>
            <a:effectLst/>
          </c:spPr>
          <c:invertIfNegative val="0"/>
          <c:dLbls>
            <c:delete val="1"/>
          </c:dLbls>
          <c:cat>
            <c:strRef>
              <c:f>('Ann Q2'!$C$40,'Ann Q2'!$C$42,'Ann Q2'!$C$44,'Ann Q2'!$C$46,'Ann Q2'!$C$48)</c:f>
              <c:strCache>
                <c:ptCount val="5"/>
                <c:pt idx="0">
                  <c:v>3.2  Care and Services to Families</c:v>
                </c:pt>
                <c:pt idx="1">
                  <c:v>3.3 Child Care and Protection</c:v>
                </c:pt>
                <c:pt idx="2">
                  <c:v>3.4  ECD and Partial Care</c:v>
                </c:pt>
                <c:pt idx="3">
                  <c:v>3.5 Child and Youth Care Centres</c:v>
                </c:pt>
                <c:pt idx="4">
                  <c:v>3.6 Community-Based Care Services for children </c:v>
                </c:pt>
              </c:strCache>
            </c:strRef>
          </c:cat>
          <c:val>
            <c:numRef>
              <c:f>('Ann Q2'!$I$40,'Ann Q2'!$I$42,'Ann Q2'!$I$44,'Ann Q2'!$I$46,'Ann Q2'!$I$48)</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19-8CB4-4A28-B858-64D84F5E7D6A}"/>
            </c:ext>
          </c:extLst>
        </c:ser>
        <c:dLbls>
          <c:dLblPos val="ctr"/>
          <c:showLegendKey val="0"/>
          <c:showVal val="1"/>
          <c:showCatName val="0"/>
          <c:showSerName val="0"/>
          <c:showPercent val="0"/>
          <c:showBubbleSize val="0"/>
        </c:dLbls>
        <c:gapWidth val="150"/>
        <c:overlap val="100"/>
        <c:axId val="740211184"/>
        <c:axId val="740212168"/>
      </c:barChart>
      <c:catAx>
        <c:axId val="7402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212168"/>
        <c:crosses val="autoZero"/>
        <c:auto val="1"/>
        <c:lblAlgn val="ctr"/>
        <c:lblOffset val="100"/>
        <c:noMultiLvlLbl val="0"/>
      </c:catAx>
      <c:valAx>
        <c:axId val="74021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0211184"/>
        <c:crosses val="autoZero"/>
        <c:crossBetween val="between"/>
      </c:valAx>
      <c:spPr>
        <a:noFill/>
        <a:ln>
          <a:noFill/>
        </a:ln>
        <a:effectLst/>
      </c:spPr>
    </c:plotArea>
    <c:legend>
      <c:legendPos val="b"/>
      <c:layout>
        <c:manualLayout>
          <c:xMode val="edge"/>
          <c:yMode val="edge"/>
          <c:x val="6.7983063254852044E-3"/>
          <c:y val="0.89865091964164445"/>
          <c:w val="0.99130248837042145"/>
          <c:h val="8.54512835801838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Programme 4: Restorative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10734117823227E-2"/>
          <c:y val="9.2006192564859424E-2"/>
          <c:w val="0.9271566192894668"/>
          <c:h val="0.71091226652874162"/>
        </c:manualLayout>
      </c:layout>
      <c:barChart>
        <c:barDir val="col"/>
        <c:grouping val="percentStacked"/>
        <c:varyColors val="0"/>
        <c:ser>
          <c:idx val="0"/>
          <c:order val="0"/>
          <c:tx>
            <c:strRef>
              <c:f>'Ann Q2'!$D$53</c:f>
              <c:strCache>
                <c:ptCount val="1"/>
                <c:pt idx="0">
                  <c:v>Achieved (100%  and greater)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Q2'!$C$55,'Ann Q2'!$C$57,'Ann Q2'!$C$59)</c:f>
              <c:strCache>
                <c:ptCount val="3"/>
                <c:pt idx="0">
                  <c:v>4.2 Crime Prevention and support</c:v>
                </c:pt>
                <c:pt idx="1">
                  <c:v>4.3 Victim empowerment</c:v>
                </c:pt>
                <c:pt idx="2">
                  <c:v>4.4 Substance Abuse, Prevention and Rehabilitation</c:v>
                </c:pt>
              </c:strCache>
            </c:strRef>
          </c:cat>
          <c:val>
            <c:numRef>
              <c:f>('Ann Q2'!$D$55,'Ann Q2'!$D$57,'Ann Q2'!$D$59)</c:f>
              <c:numCache>
                <c:formatCode>0%</c:formatCode>
                <c:ptCount val="3"/>
                <c:pt idx="0">
                  <c:v>1</c:v>
                </c:pt>
                <c:pt idx="1">
                  <c:v>0.875</c:v>
                </c:pt>
                <c:pt idx="2">
                  <c:v>0.66666666666666663</c:v>
                </c:pt>
              </c:numCache>
            </c:numRef>
          </c:val>
          <c:extLst>
            <c:ext xmlns:c16="http://schemas.microsoft.com/office/drawing/2014/chart" uri="{C3380CC4-5D6E-409C-BE32-E72D297353CC}">
              <c16:uniqueId val="{00000000-840A-40A5-A21B-31B14DECCBC4}"/>
            </c:ext>
          </c:extLst>
        </c:ser>
        <c:ser>
          <c:idx val="1"/>
          <c:order val="1"/>
          <c:tx>
            <c:strRef>
              <c:f>'Ann Q2'!$E$53</c:f>
              <c:strCache>
                <c:ptCount val="1"/>
                <c:pt idx="0">
                  <c:v>Good Progress (greater that 75%</c:v>
                </c:pt>
              </c:strCache>
            </c:strRef>
          </c:tx>
          <c:spPr>
            <a:solidFill>
              <a:schemeClr val="accent6">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40A-40A5-A21B-31B14DECCBC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 Q2'!$C$55,'Ann Q2'!$C$57,'Ann Q2'!$C$59)</c:f>
              <c:strCache>
                <c:ptCount val="3"/>
                <c:pt idx="0">
                  <c:v>4.2 Crime Prevention and support</c:v>
                </c:pt>
                <c:pt idx="1">
                  <c:v>4.3 Victim empowerment</c:v>
                </c:pt>
                <c:pt idx="2">
                  <c:v>4.4 Substance Abuse, Prevention and Rehabilitation</c:v>
                </c:pt>
              </c:strCache>
            </c:strRef>
          </c:cat>
          <c:val>
            <c:numRef>
              <c:f>('Ann Q2'!$E$55,'Ann Q2'!$E$57,'Ann Q2'!$E$59)</c:f>
              <c:numCache>
                <c:formatCode>0%</c:formatCode>
                <c:ptCount val="3"/>
                <c:pt idx="0">
                  <c:v>0</c:v>
                </c:pt>
                <c:pt idx="1">
                  <c:v>0.125</c:v>
                </c:pt>
                <c:pt idx="2">
                  <c:v>0.33333333333333331</c:v>
                </c:pt>
              </c:numCache>
            </c:numRef>
          </c:val>
          <c:extLst>
            <c:ext xmlns:c16="http://schemas.microsoft.com/office/drawing/2014/chart" uri="{C3380CC4-5D6E-409C-BE32-E72D297353CC}">
              <c16:uniqueId val="{00000002-840A-40A5-A21B-31B14DECCBC4}"/>
            </c:ext>
          </c:extLst>
        </c:ser>
        <c:ser>
          <c:idx val="2"/>
          <c:order val="2"/>
          <c:tx>
            <c:strRef>
              <c:f>'Ann Q2'!$F$53</c:f>
              <c:strCache>
                <c:ptCount val="1"/>
                <c:pt idx="0">
                  <c:v>Fair Progress (51% - 75%)</c:v>
                </c:pt>
              </c:strCache>
            </c:strRef>
          </c:tx>
          <c:spPr>
            <a:pattFill prst="wdUpDiag">
              <a:fgClr>
                <a:srgbClr val="00B050"/>
              </a:fgClr>
              <a:bgClr>
                <a:srgbClr val="FFFF00"/>
              </a:bgClr>
            </a:pattFill>
            <a:ln>
              <a:noFill/>
            </a:ln>
            <a:effectLst/>
          </c:spPr>
          <c:invertIfNegative val="0"/>
          <c:dLbls>
            <c:delete val="1"/>
          </c:dLbls>
          <c:cat>
            <c:strRef>
              <c:f>('Ann Q2'!$C$55,'Ann Q2'!$C$57,'Ann Q2'!$C$59)</c:f>
              <c:strCache>
                <c:ptCount val="3"/>
                <c:pt idx="0">
                  <c:v>4.2 Crime Prevention and support</c:v>
                </c:pt>
                <c:pt idx="1">
                  <c:v>4.3 Victim empowerment</c:v>
                </c:pt>
                <c:pt idx="2">
                  <c:v>4.4 Substance Abuse, Prevention and Rehabilitation</c:v>
                </c:pt>
              </c:strCache>
            </c:strRef>
          </c:cat>
          <c:val>
            <c:numRef>
              <c:f>('Ann Q2'!$F$55,'Ann Q2'!$F$57,'Ann Q2'!$F$59)</c:f>
              <c:numCache>
                <c:formatCode>0%</c:formatCode>
                <c:ptCount val="3"/>
                <c:pt idx="0">
                  <c:v>0</c:v>
                </c:pt>
                <c:pt idx="1">
                  <c:v>0</c:v>
                </c:pt>
                <c:pt idx="2">
                  <c:v>0</c:v>
                </c:pt>
              </c:numCache>
            </c:numRef>
          </c:val>
          <c:extLst>
            <c:ext xmlns:c16="http://schemas.microsoft.com/office/drawing/2014/chart" uri="{C3380CC4-5D6E-409C-BE32-E72D297353CC}">
              <c16:uniqueId val="{00000003-840A-40A5-A21B-31B14DECCBC4}"/>
            </c:ext>
          </c:extLst>
        </c:ser>
        <c:ser>
          <c:idx val="3"/>
          <c:order val="3"/>
          <c:tx>
            <c:strRef>
              <c:f>'Ann Q2'!$G$53</c:f>
              <c:strCache>
                <c:ptCount val="1"/>
                <c:pt idx="0">
                  <c:v>Poor Progress (26% - 50%)</c:v>
                </c:pt>
              </c:strCache>
            </c:strRef>
          </c:tx>
          <c:spPr>
            <a:pattFill prst="wdDnDiag">
              <a:fgClr>
                <a:srgbClr val="FF0000"/>
              </a:fgClr>
              <a:bgClr>
                <a:srgbClr val="FFFF00"/>
              </a:bgClr>
            </a:pattFill>
            <a:ln>
              <a:noFill/>
            </a:ln>
            <a:effectLst/>
          </c:spPr>
          <c:invertIfNegative val="0"/>
          <c:dLbls>
            <c:delete val="1"/>
          </c:dLbls>
          <c:cat>
            <c:strRef>
              <c:f>('Ann Q2'!$C$55,'Ann Q2'!$C$57,'Ann Q2'!$C$59)</c:f>
              <c:strCache>
                <c:ptCount val="3"/>
                <c:pt idx="0">
                  <c:v>4.2 Crime Prevention and support</c:v>
                </c:pt>
                <c:pt idx="1">
                  <c:v>4.3 Victim empowerment</c:v>
                </c:pt>
                <c:pt idx="2">
                  <c:v>4.4 Substance Abuse, Prevention and Rehabilitation</c:v>
                </c:pt>
              </c:strCache>
            </c:strRef>
          </c:cat>
          <c:val>
            <c:numRef>
              <c:f>('Ann Q2'!$G$55,'Ann Q2'!$G$57,'Ann Q2'!$G$59)</c:f>
              <c:numCache>
                <c:formatCode>0%</c:formatCode>
                <c:ptCount val="3"/>
                <c:pt idx="0">
                  <c:v>0</c:v>
                </c:pt>
                <c:pt idx="1">
                  <c:v>0</c:v>
                </c:pt>
                <c:pt idx="2">
                  <c:v>0</c:v>
                </c:pt>
              </c:numCache>
            </c:numRef>
          </c:val>
          <c:extLst>
            <c:ext xmlns:c16="http://schemas.microsoft.com/office/drawing/2014/chart" uri="{C3380CC4-5D6E-409C-BE32-E72D297353CC}">
              <c16:uniqueId val="{00000004-840A-40A5-A21B-31B14DECCBC4}"/>
            </c:ext>
          </c:extLst>
        </c:ser>
        <c:ser>
          <c:idx val="4"/>
          <c:order val="4"/>
          <c:tx>
            <c:strRef>
              <c:f>'Ann Q2'!$H$53</c:f>
              <c:strCache>
                <c:ptCount val="1"/>
                <c:pt idx="0">
                  <c:v>Very Poor Progress (Less than 25%)</c:v>
                </c:pt>
              </c:strCache>
            </c:strRef>
          </c:tx>
          <c:spPr>
            <a:solidFill>
              <a:srgbClr val="FF0000"/>
            </a:solidFill>
            <a:ln>
              <a:noFill/>
            </a:ln>
            <a:effectLst/>
          </c:spPr>
          <c:invertIfNegative val="0"/>
          <c:dLbls>
            <c:delete val="1"/>
          </c:dLbls>
          <c:cat>
            <c:strRef>
              <c:f>('Ann Q2'!$C$55,'Ann Q2'!$C$57,'Ann Q2'!$C$59)</c:f>
              <c:strCache>
                <c:ptCount val="3"/>
                <c:pt idx="0">
                  <c:v>4.2 Crime Prevention and support</c:v>
                </c:pt>
                <c:pt idx="1">
                  <c:v>4.3 Victim empowerment</c:v>
                </c:pt>
                <c:pt idx="2">
                  <c:v>4.4 Substance Abuse, Prevention and Rehabilitation</c:v>
                </c:pt>
              </c:strCache>
            </c:strRef>
          </c:cat>
          <c:val>
            <c:numRef>
              <c:f>('Ann Q2'!$H$55,'Ann Q2'!$H$57,'Ann Q2'!$H$59)</c:f>
              <c:numCache>
                <c:formatCode>0%</c:formatCode>
                <c:ptCount val="3"/>
                <c:pt idx="0">
                  <c:v>0</c:v>
                </c:pt>
                <c:pt idx="1">
                  <c:v>0</c:v>
                </c:pt>
                <c:pt idx="2">
                  <c:v>0</c:v>
                </c:pt>
              </c:numCache>
            </c:numRef>
          </c:val>
          <c:extLst>
            <c:ext xmlns:c16="http://schemas.microsoft.com/office/drawing/2014/chart" uri="{C3380CC4-5D6E-409C-BE32-E72D297353CC}">
              <c16:uniqueId val="{00000005-840A-40A5-A21B-31B14DECCBC4}"/>
            </c:ext>
          </c:extLst>
        </c:ser>
        <c:ser>
          <c:idx val="5"/>
          <c:order val="5"/>
          <c:tx>
            <c:strRef>
              <c:f>'Ann Q2'!$I$53</c:f>
              <c:strCache>
                <c:ptCount val="1"/>
                <c:pt idx="0">
                  <c:v>Not Targeted</c:v>
                </c:pt>
              </c:strCache>
            </c:strRef>
          </c:tx>
          <c:spPr>
            <a:solidFill>
              <a:schemeClr val="bg1">
                <a:lumMod val="75000"/>
              </a:schemeClr>
            </a:solidFill>
            <a:ln>
              <a:noFill/>
            </a:ln>
            <a:effectLst/>
          </c:spPr>
          <c:invertIfNegative val="0"/>
          <c:dLbls>
            <c:delete val="1"/>
          </c:dLbls>
          <c:cat>
            <c:strRef>
              <c:f>('Ann Q2'!$C$55,'Ann Q2'!$C$57,'Ann Q2'!$C$59)</c:f>
              <c:strCache>
                <c:ptCount val="3"/>
                <c:pt idx="0">
                  <c:v>4.2 Crime Prevention and support</c:v>
                </c:pt>
                <c:pt idx="1">
                  <c:v>4.3 Victim empowerment</c:v>
                </c:pt>
                <c:pt idx="2">
                  <c:v>4.4 Substance Abuse, Prevention and Rehabilitation</c:v>
                </c:pt>
              </c:strCache>
            </c:strRef>
          </c:cat>
          <c:val>
            <c:numRef>
              <c:f>('Ann Q2'!$I$55,'Ann Q2'!$I$57,'Ann Q2'!$I$59)</c:f>
              <c:numCache>
                <c:formatCode>0%</c:formatCode>
                <c:ptCount val="3"/>
                <c:pt idx="0">
                  <c:v>0</c:v>
                </c:pt>
                <c:pt idx="1">
                  <c:v>0</c:v>
                </c:pt>
                <c:pt idx="2">
                  <c:v>0</c:v>
                </c:pt>
              </c:numCache>
            </c:numRef>
          </c:val>
          <c:extLst>
            <c:ext xmlns:c16="http://schemas.microsoft.com/office/drawing/2014/chart" uri="{C3380CC4-5D6E-409C-BE32-E72D297353CC}">
              <c16:uniqueId val="{00000006-840A-40A5-A21B-31B14DECCBC4}"/>
            </c:ext>
          </c:extLst>
        </c:ser>
        <c:dLbls>
          <c:dLblPos val="ctr"/>
          <c:showLegendKey val="0"/>
          <c:showVal val="1"/>
          <c:showCatName val="0"/>
          <c:showSerName val="0"/>
          <c:showPercent val="0"/>
          <c:showBubbleSize val="0"/>
        </c:dLbls>
        <c:gapWidth val="150"/>
        <c:overlap val="100"/>
        <c:axId val="649459504"/>
        <c:axId val="649458848"/>
      </c:barChart>
      <c:catAx>
        <c:axId val="649459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58848"/>
        <c:crosses val="autoZero"/>
        <c:auto val="1"/>
        <c:lblAlgn val="ctr"/>
        <c:lblOffset val="100"/>
        <c:noMultiLvlLbl val="0"/>
      </c:catAx>
      <c:valAx>
        <c:axId val="64945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59504"/>
        <c:crosses val="autoZero"/>
        <c:crossBetween val="between"/>
      </c:valAx>
      <c:spPr>
        <a:noFill/>
        <a:ln>
          <a:noFill/>
        </a:ln>
        <a:effectLst/>
      </c:spPr>
    </c:plotArea>
    <c:legend>
      <c:legendPos val="b"/>
      <c:layout>
        <c:manualLayout>
          <c:xMode val="edge"/>
          <c:yMode val="edge"/>
          <c:x val="8.3816648251868256E-3"/>
          <c:y val="0.91844463959522538"/>
          <c:w val="0.98787435122678835"/>
          <c:h val="6.448205437518848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001"/>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ZA" dirty="0"/>
          </a:p>
        </p:txBody>
      </p:sp>
      <p:sp>
        <p:nvSpPr>
          <p:cNvPr id="3" name="Date Placeholder 2"/>
          <p:cNvSpPr>
            <a:spLocks noGrp="1"/>
          </p:cNvSpPr>
          <p:nvPr>
            <p:ph type="dt" sz="quarter" idx="1"/>
          </p:nvPr>
        </p:nvSpPr>
        <p:spPr>
          <a:xfrm>
            <a:off x="3849899" y="0"/>
            <a:ext cx="2946189" cy="49300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43B0EBF-4BE1-41DA-B5B5-E857823F230A}" type="datetimeFigureOut">
              <a:rPr lang="en-ZA"/>
              <a:pPr>
                <a:defRPr/>
              </a:pPr>
              <a:t>2021/11/04</a:t>
            </a:fld>
            <a:endParaRPr lang="en-ZA" dirty="0"/>
          </a:p>
        </p:txBody>
      </p:sp>
      <p:sp>
        <p:nvSpPr>
          <p:cNvPr id="4" name="Footer Placeholder 3"/>
          <p:cNvSpPr>
            <a:spLocks noGrp="1"/>
          </p:cNvSpPr>
          <p:nvPr>
            <p:ph type="ftr" sz="quarter" idx="2"/>
          </p:nvPr>
        </p:nvSpPr>
        <p:spPr>
          <a:xfrm>
            <a:off x="1" y="9378083"/>
            <a:ext cx="2946189" cy="493001"/>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849899" y="9378083"/>
            <a:ext cx="2946189" cy="49300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9D3077B-9552-4129-A5DF-6FB1A637DABF}" type="slidenum">
              <a:rPr lang="en-ZA"/>
              <a:pPr>
                <a:defRPr/>
              </a:pPr>
              <a:t>‹#›</a:t>
            </a:fld>
            <a:endParaRPr lang="en-ZA" dirty="0"/>
          </a:p>
        </p:txBody>
      </p:sp>
    </p:spTree>
    <p:extLst>
      <p:ext uri="{BB962C8B-B14F-4D97-AF65-F5344CB8AC3E}">
        <p14:creationId xmlns:p14="http://schemas.microsoft.com/office/powerpoint/2010/main" val="394514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001"/>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49899" y="0"/>
            <a:ext cx="2946189" cy="49300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A9D5DA0-98AB-45E3-9B42-46EE4B69F94A}" type="datetimeFigureOut">
              <a:rPr lang="en-US"/>
              <a:pPr>
                <a:defRPr/>
              </a:pPr>
              <a:t>04-Nov-21</a:t>
            </a:fld>
            <a:endParaRPr lang="en-US"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689831"/>
            <a:ext cx="5438140" cy="444175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378083"/>
            <a:ext cx="2946189" cy="493001"/>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899" y="9378083"/>
            <a:ext cx="2946189" cy="49300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EC57948-A865-470F-AFC8-ECAC0F0D199D}" type="slidenum">
              <a:rPr lang="en-US"/>
              <a:pPr>
                <a:defRPr/>
              </a:pPr>
              <a:t>‹#›</a:t>
            </a:fld>
            <a:endParaRPr lang="en-US" dirty="0"/>
          </a:p>
        </p:txBody>
      </p:sp>
    </p:spTree>
    <p:extLst>
      <p:ext uri="{BB962C8B-B14F-4D97-AF65-F5344CB8AC3E}">
        <p14:creationId xmlns:p14="http://schemas.microsoft.com/office/powerpoint/2010/main" val="212824494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F933E9C-F424-4D73-8BE8-ABDA7D00D81C}"/>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EBFF486C-C510-455D-8A0C-D76D6C75D9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dirty="0">
                <a:latin typeface="Arial" panose="020B0604020202020204" pitchFamily="34" charset="0"/>
              </a:rPr>
              <a:t>Overview comparison.</a:t>
            </a:r>
          </a:p>
        </p:txBody>
      </p:sp>
      <p:sp>
        <p:nvSpPr>
          <p:cNvPr id="96260" name="Slide Number Placeholder 3">
            <a:extLst>
              <a:ext uri="{FF2B5EF4-FFF2-40B4-BE49-F238E27FC236}">
                <a16:creationId xmlns:a16="http://schemas.microsoft.com/office/drawing/2014/main" id="{12ACC385-1231-4647-B8B4-3862389534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197F512A-8C5D-44B0-8879-CA19E6FFF8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457200" rtl="0" eaLnBrk="0" fontAlgn="auto" latinLnBrk="0" hangingPunct="0">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56CD7E68-B6AB-4179-A795-B7B310DBBB56}"/>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69D2DF9B-15E2-419A-926F-D1B540FBBF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en-US" dirty="0">
                <a:latin typeface="Arial" panose="020B0604020202020204" pitchFamily="34" charset="0"/>
              </a:rPr>
              <a:t>Bar chart with sub programmes</a:t>
            </a:r>
          </a:p>
          <a:p>
            <a:r>
              <a:rPr lang="en-ZA" altLang="en-US" dirty="0">
                <a:latin typeface="Arial" panose="020B0604020202020204" pitchFamily="34" charset="0"/>
              </a:rPr>
              <a:t>See if we can include weighted avg within this slide along with bar chart.</a:t>
            </a:r>
          </a:p>
        </p:txBody>
      </p:sp>
      <p:sp>
        <p:nvSpPr>
          <p:cNvPr id="106500" name="Slide Number Placeholder 3">
            <a:extLst>
              <a:ext uri="{FF2B5EF4-FFF2-40B4-BE49-F238E27FC236}">
                <a16:creationId xmlns:a16="http://schemas.microsoft.com/office/drawing/2014/main" id="{E310E6EF-EF52-4218-983D-B1EF58B861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153F269-6733-427A-8093-4FDCC7FEE4AB}" type="slidenum">
              <a:rPr lang="en-US" altLang="en-US" smtClean="0">
                <a:solidFill>
                  <a:srgbClr val="000000"/>
                </a:solidFill>
                <a:cs typeface="Arial" panose="020B0604020202020204" pitchFamily="34" charset="0"/>
              </a:rPr>
              <a:pPr>
                <a:spcBef>
                  <a:spcPct val="0"/>
                </a:spcBef>
              </a:pPr>
              <a:t>14</a:t>
            </a:fld>
            <a:endParaRPr lang="en-US" altLang="en-US" dirty="0">
              <a:solidFill>
                <a:srgbClr val="000000"/>
              </a:solidFill>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15</a:t>
            </a:fld>
            <a:endParaRPr lang="en-US" dirty="0"/>
          </a:p>
        </p:txBody>
      </p:sp>
    </p:spTree>
    <p:extLst>
      <p:ext uri="{BB962C8B-B14F-4D97-AF65-F5344CB8AC3E}">
        <p14:creationId xmlns:p14="http://schemas.microsoft.com/office/powerpoint/2010/main" val="200222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16</a:t>
            </a:fld>
            <a:endParaRPr lang="en-US" dirty="0"/>
          </a:p>
        </p:txBody>
      </p:sp>
    </p:spTree>
    <p:extLst>
      <p:ext uri="{BB962C8B-B14F-4D97-AF65-F5344CB8AC3E}">
        <p14:creationId xmlns:p14="http://schemas.microsoft.com/office/powerpoint/2010/main" val="22972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24</a:t>
            </a:fld>
            <a:endParaRPr lang="en-US" dirty="0"/>
          </a:p>
        </p:txBody>
      </p:sp>
    </p:spTree>
    <p:extLst>
      <p:ext uri="{BB962C8B-B14F-4D97-AF65-F5344CB8AC3E}">
        <p14:creationId xmlns:p14="http://schemas.microsoft.com/office/powerpoint/2010/main" val="80644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5EC57948-A865-470F-AFC8-ECAC0F0D199D}" type="slidenum">
              <a:rPr lang="en-US" smtClean="0"/>
              <a:pPr>
                <a:defRPr/>
              </a:pPr>
              <a:t>25</a:t>
            </a:fld>
            <a:endParaRPr lang="en-US" dirty="0"/>
          </a:p>
        </p:txBody>
      </p:sp>
    </p:spTree>
    <p:extLst>
      <p:ext uri="{BB962C8B-B14F-4D97-AF65-F5344CB8AC3E}">
        <p14:creationId xmlns:p14="http://schemas.microsoft.com/office/powerpoint/2010/main" val="11849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EC57948-A865-470F-AFC8-ECAC0F0D199D}" type="slidenum">
              <a:rPr lang="en-US" smtClean="0"/>
              <a:pPr>
                <a:defRPr/>
              </a:pPr>
              <a:t>31</a:t>
            </a:fld>
            <a:endParaRPr lang="en-US" dirty="0"/>
          </a:p>
        </p:txBody>
      </p:sp>
    </p:spTree>
    <p:extLst>
      <p:ext uri="{BB962C8B-B14F-4D97-AF65-F5344CB8AC3E}">
        <p14:creationId xmlns:p14="http://schemas.microsoft.com/office/powerpoint/2010/main" val="367280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5EC57948-A865-470F-AFC8-ECAC0F0D199D}" type="slidenum">
              <a:rPr lang="en-US" smtClean="0"/>
              <a:pPr>
                <a:defRPr/>
              </a:pPr>
              <a:t>32</a:t>
            </a:fld>
            <a:endParaRPr lang="en-US" dirty="0"/>
          </a:p>
        </p:txBody>
      </p:sp>
    </p:spTree>
    <p:extLst>
      <p:ext uri="{BB962C8B-B14F-4D97-AF65-F5344CB8AC3E}">
        <p14:creationId xmlns:p14="http://schemas.microsoft.com/office/powerpoint/2010/main" val="266655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C57948-A865-470F-AFC8-ECAC0F0D19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999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3E29F265-3598-4EBC-8661-0A39DDB0571C}" type="datetime1">
              <a:rPr lang="en-US" smtClean="0"/>
              <a:t>04-Nov-21</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58200" y="6356354"/>
            <a:ext cx="569686" cy="365125"/>
          </a:xfrm>
          <a:prstGeom prst="rect">
            <a:avLst/>
          </a:prstGeom>
        </p:spPr>
        <p:txBody>
          <a:bodyPr/>
          <a:lstStyle>
            <a:lvl1pPr>
              <a:defRPr sz="1500">
                <a:latin typeface="Arial" panose="020B0604020202020204" pitchFamily="34" charset="0"/>
                <a:cs typeface="Arial" panose="020B0604020202020204" pitchFamily="34" charset="0"/>
              </a:defRPr>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08088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2"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6F8854E6-7733-4701-A6F9-EC923191D1E3}" type="datetime1">
              <a:rPr lang="en-US" smtClean="0"/>
              <a:t>04-Nov-21</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17461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6"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4BBADC23-D769-4B12-9535-C0B61299B848}" type="datetime1">
              <a:rPr lang="en-US" smtClean="0"/>
              <a:t>04-Nov-21</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310239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7182" y="1412384"/>
            <a:ext cx="8013659" cy="5120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5FBCB14E-AABE-4719-A80D-7C65355411C5}" type="datetimeFigureOut">
              <a:rPr lang="en-US" smtClean="0"/>
              <a:pPr>
                <a:defRPr/>
              </a:pPr>
              <a:t>04-Nov-21</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500">
                <a:latin typeface="Arial" panose="020B0604020202020204" pitchFamily="34" charset="0"/>
                <a:cs typeface="Arial" panose="020B0604020202020204" pitchFamily="34" charset="0"/>
              </a:defRPr>
            </a:lvl1pPr>
          </a:lstStyle>
          <a:p>
            <a:pPr>
              <a:defRPr/>
            </a:pPr>
            <a:fld id="{1ADFBEA8-27AE-43B8-9080-CDB1FD3FDF85}" type="slidenum">
              <a:rPr lang="en-US" smtClean="0"/>
              <a:pPr>
                <a:defRPr/>
              </a:pPr>
              <a:t>‹#›</a:t>
            </a:fld>
            <a:endParaRPr lang="en-US" dirty="0"/>
          </a:p>
        </p:txBody>
      </p:sp>
      <p:sp>
        <p:nvSpPr>
          <p:cNvPr id="7" name="Title 6">
            <a:extLst>
              <a:ext uri="{FF2B5EF4-FFF2-40B4-BE49-F238E27FC236}">
                <a16:creationId xmlns:a16="http://schemas.microsoft.com/office/drawing/2014/main" id="{54F1D999-D761-49D9-AA5C-94B8E604FF82}"/>
              </a:ext>
            </a:extLst>
          </p:cNvPr>
          <p:cNvSpPr>
            <a:spLocks noGrp="1"/>
          </p:cNvSpPr>
          <p:nvPr>
            <p:ph type="title" hasCustomPrompt="1"/>
          </p:nvPr>
        </p:nvSpPr>
        <p:spPr/>
        <p:txBody>
          <a:bodyPr/>
          <a:lstStyle>
            <a:lvl1pPr>
              <a:defRPr/>
            </a:lvl1pPr>
          </a:lstStyle>
          <a:p>
            <a:r>
              <a:rPr lang="en-US" dirty="0"/>
              <a:t>HUMAN RESOURCE CAPACITY</a:t>
            </a:r>
            <a:endParaRPr lang="en-ZA" dirty="0"/>
          </a:p>
        </p:txBody>
      </p:sp>
    </p:spTree>
    <p:extLst>
      <p:ext uri="{BB962C8B-B14F-4D97-AF65-F5344CB8AC3E}">
        <p14:creationId xmlns:p14="http://schemas.microsoft.com/office/powerpoint/2010/main" val="64899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8A68B4B2-4178-4D22-9AEA-BBE6E376E0FC}" type="datetime1">
              <a:rPr lang="en-US" smtClean="0"/>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D476264-FA81-4CD1-A401-43F0096AB100}" type="slidenum">
              <a:rPr lang="en-US" altLang="en-US" smtClean="0"/>
              <a:pPr>
                <a:defRPr/>
              </a:pPr>
              <a:t>‹#›</a:t>
            </a:fld>
            <a:endParaRPr lang="en-US" altLang="en-US" dirty="0"/>
          </a:p>
        </p:txBody>
      </p:sp>
    </p:spTree>
    <p:extLst>
      <p:ext uri="{BB962C8B-B14F-4D97-AF65-F5344CB8AC3E}">
        <p14:creationId xmlns:p14="http://schemas.microsoft.com/office/powerpoint/2010/main" val="378329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a:t>Click to edit Master title style</a:t>
            </a:r>
            <a:endParaRPr lang="en-US" dirty="0"/>
          </a:p>
        </p:txBody>
      </p:sp>
      <p:sp>
        <p:nvSpPr>
          <p:cNvPr id="3" name="Content Placeholder 2"/>
          <p:cNvSpPr>
            <a:spLocks noGrp="1"/>
          </p:cNvSpPr>
          <p:nvPr>
            <p:ph idx="1"/>
          </p:nvPr>
        </p:nvSpPr>
        <p:spPr>
          <a:xfrm>
            <a:off x="1007180" y="1412384"/>
            <a:ext cx="8013659" cy="5120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85B4F267-E8AC-42B2-89D5-C062E1029466}" type="datetime1">
              <a:rPr lang="en-US" smtClean="0"/>
              <a:t>04-Nov-21</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pPr>
              <a:defRPr/>
            </a:pPr>
            <a:fld id="{9E56CAB2-3D05-49B8-85A2-5FF6912E2710}" type="slidenum">
              <a:rPr lang="en-US" altLang="en-US" smtClean="0"/>
              <a:pPr>
                <a:defRPr/>
              </a:pPr>
              <a:t>‹#›</a:t>
            </a:fld>
            <a:endParaRPr lang="en-US" altLang="en-US" dirty="0"/>
          </a:p>
        </p:txBody>
      </p:sp>
    </p:spTree>
    <p:extLst>
      <p:ext uri="{BB962C8B-B14F-4D97-AF65-F5344CB8AC3E}">
        <p14:creationId xmlns:p14="http://schemas.microsoft.com/office/powerpoint/2010/main" val="3909190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89AD599D-746E-4B5A-889A-149D7869E364}" type="datetime1">
              <a:rPr lang="en-US" smtClean="0"/>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6E0FBF77-33DA-4DB4-BDC1-930D16BE5C89}" type="slidenum">
              <a:rPr lang="en-US" altLang="en-US" smtClean="0"/>
              <a:pPr>
                <a:defRPr/>
              </a:pPr>
              <a:t>‹#›</a:t>
            </a:fld>
            <a:endParaRPr lang="en-US" altLang="en-US" dirty="0"/>
          </a:p>
        </p:txBody>
      </p:sp>
    </p:spTree>
    <p:extLst>
      <p:ext uri="{BB962C8B-B14F-4D97-AF65-F5344CB8AC3E}">
        <p14:creationId xmlns:p14="http://schemas.microsoft.com/office/powerpoint/2010/main" val="1912155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7FF991E4-E727-45FE-A101-672098EF2E56}" type="datetime1">
              <a:rPr lang="en-US" smtClean="0"/>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07E4EBEE-CCE1-4CBE-B48B-40CCF069AA4E}" type="slidenum">
              <a:rPr lang="en-US" altLang="en-US" smtClean="0"/>
              <a:pPr>
                <a:defRPr/>
              </a:pPr>
              <a:t>‹#›</a:t>
            </a:fld>
            <a:endParaRPr lang="en-US" altLang="en-US" dirty="0"/>
          </a:p>
        </p:txBody>
      </p:sp>
    </p:spTree>
    <p:extLst>
      <p:ext uri="{BB962C8B-B14F-4D97-AF65-F5344CB8AC3E}">
        <p14:creationId xmlns:p14="http://schemas.microsoft.com/office/powerpoint/2010/main" val="387067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87EB08C4-0F1C-4695-9DF0-93855F447189}" type="datetime1">
              <a:rPr lang="en-US" smtClean="0"/>
              <a:t>04-Nov-21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9DEA8F5E-B00B-4247-A5B8-61871F7ABB9A}" type="slidenum">
              <a:rPr lang="en-US" altLang="en-US" smtClean="0"/>
              <a:pPr>
                <a:defRPr/>
              </a:pPr>
              <a:t>‹#›</a:t>
            </a:fld>
            <a:endParaRPr lang="en-US" altLang="en-US" dirty="0"/>
          </a:p>
        </p:txBody>
      </p:sp>
    </p:spTree>
    <p:extLst>
      <p:ext uri="{BB962C8B-B14F-4D97-AF65-F5344CB8AC3E}">
        <p14:creationId xmlns:p14="http://schemas.microsoft.com/office/powerpoint/2010/main" val="83616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D75BC96C-6BE1-40D3-853F-B80CCEBB08B2}" type="datetime1">
              <a:rPr lang="en-US" smtClean="0"/>
              <a:t>04-Nov-21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5AE5533E-C4B8-472B-B160-26ACD9A4F842}" type="slidenum">
              <a:rPr lang="en-US" altLang="en-US" smtClean="0"/>
              <a:pPr>
                <a:defRPr/>
              </a:pPr>
              <a:t>‹#›</a:t>
            </a:fld>
            <a:endParaRPr lang="en-US" altLang="en-US" dirty="0"/>
          </a:p>
        </p:txBody>
      </p:sp>
    </p:spTree>
    <p:extLst>
      <p:ext uri="{BB962C8B-B14F-4D97-AF65-F5344CB8AC3E}">
        <p14:creationId xmlns:p14="http://schemas.microsoft.com/office/powerpoint/2010/main" val="156685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E208C2-67F0-428D-A445-89BFA39256A5}" type="datetime1">
              <a:rPr lang="en-US" smtClean="0"/>
              <a:t>04-Nov-21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a:t>Click to edit Master title style</a:t>
            </a:r>
            <a:endParaRPr lang="en-US" dirty="0"/>
          </a:p>
        </p:txBody>
      </p:sp>
    </p:spTree>
    <p:extLst>
      <p:ext uri="{BB962C8B-B14F-4D97-AF65-F5344CB8AC3E}">
        <p14:creationId xmlns:p14="http://schemas.microsoft.com/office/powerpoint/2010/main" val="39224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2" y="935186"/>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2"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6"/>
            <a:ext cx="2133600" cy="365125"/>
          </a:xfrm>
          <a:prstGeom prst="rect">
            <a:avLst/>
          </a:prstGeom>
        </p:spPr>
        <p:txBody>
          <a:bodyPr/>
          <a:lstStyle>
            <a:lvl1pPr>
              <a:defRPr sz="1400"/>
            </a:lvl1pPr>
          </a:lstStyle>
          <a:p>
            <a:fld id="{79319E05-6E6A-4CF4-8244-12D21EC1589B}" type="datetime1">
              <a:rPr lang="en-US" smtClean="0"/>
              <a:t>04-Nov-21</a:t>
            </a:fld>
            <a:endParaRPr lang="en-US" dirty="0"/>
          </a:p>
        </p:txBody>
      </p:sp>
      <p:sp>
        <p:nvSpPr>
          <p:cNvPr id="5" name="Footer Placeholder 4"/>
          <p:cNvSpPr>
            <a:spLocks noGrp="1"/>
          </p:cNvSpPr>
          <p:nvPr>
            <p:ph type="ftr" sz="quarter" idx="11"/>
          </p:nvPr>
        </p:nvSpPr>
        <p:spPr>
          <a:xfrm>
            <a:off x="3514163" y="6533220"/>
            <a:ext cx="2895600" cy="365125"/>
          </a:xfrm>
          <a:prstGeom prst="rect">
            <a:avLst/>
          </a:prstGeom>
        </p:spPr>
        <p:txBody>
          <a:bodyPr/>
          <a:lstStyle>
            <a:lvl1pPr algn="ctr">
              <a:defRPr sz="1400"/>
            </a:lvl1pPr>
          </a:lstStyle>
          <a:p>
            <a:endParaRPr lang="en-US" dirty="0"/>
          </a:p>
        </p:txBody>
      </p:sp>
      <p:sp>
        <p:nvSpPr>
          <p:cNvPr id="6" name="Slide Number Placeholder 5"/>
          <p:cNvSpPr>
            <a:spLocks noGrp="1"/>
          </p:cNvSpPr>
          <p:nvPr>
            <p:ph type="sldNum" sz="quarter" idx="12"/>
          </p:nvPr>
        </p:nvSpPr>
        <p:spPr>
          <a:xfrm>
            <a:off x="8646459" y="6546667"/>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34556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586E074-1B0A-42E9-995B-CD4E2F788585}" type="datetime1">
              <a:rPr lang="en-US" smtClean="0"/>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A801EF4E-E3C7-4363-B349-817F6A743BE6}"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FDB4AA36-669E-864D-BF7E-6DED31BC9FB0}"/>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480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4553C2DE-B554-44FE-875C-55C31E0EF5F9}" type="datetime1">
              <a:rPr lang="en-US" smtClean="0"/>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36AD7CCD-C988-4A70-A6AF-B9EC734C3861}"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D7581F9D-C64A-BB4C-8033-7795EA41917D}"/>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868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5968DD04-31B2-4605-98FD-BF1870657999}" type="datetime1">
              <a:rPr lang="en-US" smtClean="0"/>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40A6EF6C-99B1-4D50-81CA-3D1B59CD8FF7}" type="slidenum">
              <a:rPr lang="en-US" altLang="en-US" smtClean="0"/>
              <a:pPr>
                <a:defRPr/>
              </a:pPr>
              <a:t>‹#›</a:t>
            </a:fld>
            <a:endParaRPr lang="en-US" altLang="en-US" dirty="0"/>
          </a:p>
        </p:txBody>
      </p:sp>
    </p:spTree>
    <p:extLst>
      <p:ext uri="{BB962C8B-B14F-4D97-AF65-F5344CB8AC3E}">
        <p14:creationId xmlns:p14="http://schemas.microsoft.com/office/powerpoint/2010/main" val="3835095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F5A39B65-CD43-48D8-B083-D3E20B49EC18}" type="datetime1">
              <a:rPr lang="en-US" smtClean="0"/>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27C3923-AAB5-4612-811B-A7724AA24DDD}"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225ACE83-0F60-CC47-802A-4D891EAD32D2}"/>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32635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FFDB9396-BAEF-497F-A318-B76D0F3F8C5E}" type="datetime1">
              <a:rPr lang="en-US" smtClean="0"/>
              <a:pPr>
                <a:defRPr/>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7A844A6F-AD4F-42A2-86E4-105DBB04C505}" type="slidenum">
              <a:rPr lang="en-US" altLang="en-US" smtClean="0"/>
              <a:pPr>
                <a:defRPr/>
              </a:pPr>
              <a:t>‹#›</a:t>
            </a:fld>
            <a:endParaRPr lang="en-US" altLang="en-US" dirty="0"/>
          </a:p>
        </p:txBody>
      </p:sp>
    </p:spTree>
    <p:extLst>
      <p:ext uri="{BB962C8B-B14F-4D97-AF65-F5344CB8AC3E}">
        <p14:creationId xmlns:p14="http://schemas.microsoft.com/office/powerpoint/2010/main" val="1392955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a:t>Click to edit Master title style</a:t>
            </a:r>
            <a:endParaRPr lang="en-US" dirty="0"/>
          </a:p>
        </p:txBody>
      </p:sp>
      <p:sp>
        <p:nvSpPr>
          <p:cNvPr id="3" name="Content Placeholder 2"/>
          <p:cNvSpPr>
            <a:spLocks noGrp="1"/>
          </p:cNvSpPr>
          <p:nvPr>
            <p:ph idx="1"/>
          </p:nvPr>
        </p:nvSpPr>
        <p:spPr>
          <a:xfrm>
            <a:off x="1007180" y="1412384"/>
            <a:ext cx="8013659" cy="5120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pPr>
              <a:defRPr/>
            </a:pPr>
            <a:fld id="{94B1F9A1-9F13-42F1-B647-07809A3E93FF}" type="datetime1">
              <a:rPr lang="en-US" smtClean="0"/>
              <a:pPr>
                <a:defRPr/>
              </a:pPr>
              <a:t>04-Nov-21</a:t>
            </a:fld>
            <a:endParaRPr lang="en-US" dirty="0"/>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pPr>
              <a:defRPr/>
            </a:pPr>
            <a:endParaRPr lang="en-US" dirty="0"/>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pPr>
              <a:defRPr/>
            </a:pPr>
            <a:fld id="{3F598F04-D16D-40D4-BDD3-9CF6F3854C4D}" type="slidenum">
              <a:rPr lang="en-US" altLang="en-US" smtClean="0"/>
              <a:pPr>
                <a:defRPr/>
              </a:pPr>
              <a:t>‹#›</a:t>
            </a:fld>
            <a:endParaRPr lang="en-US" altLang="en-US" dirty="0"/>
          </a:p>
        </p:txBody>
      </p:sp>
    </p:spTree>
    <p:extLst>
      <p:ext uri="{BB962C8B-B14F-4D97-AF65-F5344CB8AC3E}">
        <p14:creationId xmlns:p14="http://schemas.microsoft.com/office/powerpoint/2010/main" val="3131165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CA4D5ECE-2ACA-4CB5-8F6C-F4348D7CB5BF}" type="datetime1">
              <a:rPr lang="en-US" smtClean="0"/>
              <a:pPr>
                <a:defRPr/>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F0858CB1-681D-4452-A1A1-72C4269A9444}"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B63C3B79-85AB-484C-B635-28E848BDA4E5}"/>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1427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C096EC68-D49C-4EA2-8D2C-3214CD45E148}" type="datetime1">
              <a:rPr lang="en-US" smtClean="0"/>
              <a:pPr>
                <a:defRPr/>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33508ECF-67E1-403B-9F15-05CF4BC88C76}" type="slidenum">
              <a:rPr lang="en-US" altLang="en-US" smtClean="0"/>
              <a:pPr>
                <a:defRPr/>
              </a:pPr>
              <a:t>‹#›</a:t>
            </a:fld>
            <a:endParaRPr lang="en-US" altLang="en-US" dirty="0"/>
          </a:p>
        </p:txBody>
      </p:sp>
    </p:spTree>
    <p:extLst>
      <p:ext uri="{BB962C8B-B14F-4D97-AF65-F5344CB8AC3E}">
        <p14:creationId xmlns:p14="http://schemas.microsoft.com/office/powerpoint/2010/main" val="215429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fld id="{CF00DD35-4557-4944-B86D-18DE0B48E105}" type="datetime1">
              <a:rPr lang="en-US" smtClean="0"/>
              <a:pPr>
                <a:defRPr/>
              </a:pPr>
              <a:t>04-Nov-21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47FDE91-CE57-4F59-8220-EC441E9570C1}" type="slidenum">
              <a:rPr lang="en-US" altLang="en-US" smtClean="0"/>
              <a:pPr>
                <a:defRPr/>
              </a:pPr>
              <a:t>‹#›</a:t>
            </a:fld>
            <a:endParaRPr lang="en-US" altLang="en-US" dirty="0"/>
          </a:p>
        </p:txBody>
      </p:sp>
    </p:spTree>
    <p:extLst>
      <p:ext uri="{BB962C8B-B14F-4D97-AF65-F5344CB8AC3E}">
        <p14:creationId xmlns:p14="http://schemas.microsoft.com/office/powerpoint/2010/main" val="54109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50684820-14B8-4D7C-B9CD-B2754095F364}" type="datetime1">
              <a:rPr lang="en-US" smtClean="0"/>
              <a:pPr>
                <a:defRPr/>
              </a:pPr>
              <a:t>04-Nov-21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56E1E193-5A92-403C-A8DF-6487508FCCB6}" type="slidenum">
              <a:rPr lang="en-US" altLang="en-US" smtClean="0"/>
              <a:pPr>
                <a:defRPr/>
              </a:pPr>
              <a:t>‹#›</a:t>
            </a:fld>
            <a:endParaRPr lang="en-US" altLang="en-US" dirty="0"/>
          </a:p>
        </p:txBody>
      </p:sp>
    </p:spTree>
    <p:extLst>
      <p:ext uri="{BB962C8B-B14F-4D97-AF65-F5344CB8AC3E}">
        <p14:creationId xmlns:p14="http://schemas.microsoft.com/office/powerpoint/2010/main" val="112329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10"/>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624DE140-359B-49BA-87B0-C9D61514A1E7}" type="datetime1">
              <a:rPr lang="en-US" smtClean="0"/>
              <a:t>04-Nov-21</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539329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t>04-Nov-21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a:t>Click to edit Master title style</a:t>
            </a:r>
            <a:endParaRPr lang="en-US" dirty="0"/>
          </a:p>
        </p:txBody>
      </p:sp>
    </p:spTree>
    <p:extLst>
      <p:ext uri="{BB962C8B-B14F-4D97-AF65-F5344CB8AC3E}">
        <p14:creationId xmlns:p14="http://schemas.microsoft.com/office/powerpoint/2010/main" val="59039521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2ABD8361-D3F2-4328-BEB3-9B44712E691A}" type="datetime1">
              <a:rPr lang="en-US" smtClean="0"/>
              <a:pPr>
                <a:defRPr/>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2C8945F3-A505-42D1-B970-73979D8AC39D}"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FDB4AA36-669E-864D-BF7E-6DED31BC9FB0}"/>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77625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fld id="{6F7D223A-B237-4B73-80F4-FF446DCDC128}" type="datetime1">
              <a:rPr lang="en-US" smtClean="0"/>
              <a:pPr>
                <a:defRPr/>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E17BD8AE-A025-4FBD-8D7A-CA8FCED3CE5C}"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D7581F9D-C64A-BB4C-8033-7795EA41917D}"/>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0294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32DB3ADA-2AC5-4528-A043-0DCE42389463}" type="datetime1">
              <a:rPr lang="en-US" smtClean="0"/>
              <a:pPr>
                <a:defRPr/>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92B19FF-D74B-4B98-B65E-BF246F508128}" type="slidenum">
              <a:rPr lang="en-US" altLang="en-US" smtClean="0"/>
              <a:pPr>
                <a:defRPr/>
              </a:pPr>
              <a:t>‹#›</a:t>
            </a:fld>
            <a:endParaRPr lang="en-US" altLang="en-US" dirty="0"/>
          </a:p>
        </p:txBody>
      </p:sp>
    </p:spTree>
    <p:extLst>
      <p:ext uri="{BB962C8B-B14F-4D97-AF65-F5344CB8AC3E}">
        <p14:creationId xmlns:p14="http://schemas.microsoft.com/office/powerpoint/2010/main" val="2279641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6E6AA5AE-0BB3-4D3A-ACA3-69F5B673DA33}" type="datetime1">
              <a:rPr lang="en-US" smtClean="0"/>
              <a:pPr>
                <a:defRPr/>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2A9174C3-915E-4021-BA64-3225D3D994F3}" type="slidenum">
              <a:rPr lang="en-US" altLang="en-US" smtClean="0"/>
              <a:pPr>
                <a:defRPr/>
              </a:pPr>
              <a:t>‹#›</a:t>
            </a:fld>
            <a:endParaRPr lang="en-US" altLang="en-US" dirty="0"/>
          </a:p>
        </p:txBody>
      </p:sp>
      <p:sp>
        <p:nvSpPr>
          <p:cNvPr id="7" name="Title 1">
            <a:extLst>
              <a:ext uri="{FF2B5EF4-FFF2-40B4-BE49-F238E27FC236}">
                <a16:creationId xmlns:a16="http://schemas.microsoft.com/office/drawing/2014/main" id="{225ACE83-0F60-CC47-802A-4D891EAD32D2}"/>
              </a:ext>
            </a:extLst>
          </p:cNvPr>
          <p:cNvSpPr txBox="1">
            <a:spLocks/>
          </p:cNvSpPr>
          <p:nvPr/>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66333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36661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915159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628936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9986971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53400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2" y="914762"/>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81" y="1600203"/>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203"/>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416C8C37-07AE-424D-9CD9-3F3C2C9F9F49}" type="datetime1">
              <a:rPr lang="en-US" smtClean="0"/>
              <a:t>04-Nov-21</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4730758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139730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744110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929206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907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24728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04-Nov-21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130012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885740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7180" y="935182"/>
            <a:ext cx="8013659" cy="325577"/>
          </a:xfrm>
        </p:spPr>
        <p:txBody>
          <a:bodyPr/>
          <a:lstStyle/>
          <a:p>
            <a:r>
              <a:rPr lang="en-US" dirty="0"/>
              <a:t>Click to edit Master title style</a:t>
            </a:r>
          </a:p>
        </p:txBody>
      </p:sp>
      <p:sp>
        <p:nvSpPr>
          <p:cNvPr id="3" name="Content Placeholder 2"/>
          <p:cNvSpPr>
            <a:spLocks noGrp="1"/>
          </p:cNvSpPr>
          <p:nvPr>
            <p:ph idx="1"/>
          </p:nvPr>
        </p:nvSpPr>
        <p:spPr>
          <a:xfrm>
            <a:off x="1007180" y="1412384"/>
            <a:ext cx="801365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2"/>
            <a:ext cx="2133600" cy="365125"/>
          </a:xfrm>
          <a:prstGeom prst="rect">
            <a:avLst/>
          </a:prstGeom>
        </p:spPr>
        <p:txBody>
          <a:bodyPr/>
          <a:lstStyle>
            <a:lvl1pPr>
              <a:defRPr sz="1400"/>
            </a:lvl1pPr>
          </a:lstStyle>
          <a:p>
            <a:r>
              <a:rPr lang="en-US" dirty="0"/>
              <a:t>13th June 2014</a:t>
            </a:r>
          </a:p>
        </p:txBody>
      </p:sp>
      <p:sp>
        <p:nvSpPr>
          <p:cNvPr id="5" name="Footer Placeholder 4"/>
          <p:cNvSpPr>
            <a:spLocks noGrp="1"/>
          </p:cNvSpPr>
          <p:nvPr>
            <p:ph type="ftr" sz="quarter" idx="11"/>
          </p:nvPr>
        </p:nvSpPr>
        <p:spPr>
          <a:xfrm>
            <a:off x="3514163" y="6533216"/>
            <a:ext cx="28956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8646459" y="6546663"/>
            <a:ext cx="455062"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4058004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7136" y="35340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87136" y="170100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2815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180" y="914758"/>
            <a:ext cx="8013659" cy="365125"/>
          </a:xfrm>
        </p:spPr>
        <p:txBody>
          <a:bodyPr/>
          <a:lstStyle/>
          <a:p>
            <a:r>
              <a:rPr lang="en-US" dirty="0"/>
              <a:t>Click to edit Master title style</a:t>
            </a:r>
          </a:p>
        </p:txBody>
      </p:sp>
      <p:sp>
        <p:nvSpPr>
          <p:cNvPr id="3" name="Content Placeholder 2"/>
          <p:cNvSpPr>
            <a:spLocks noGrp="1"/>
          </p:cNvSpPr>
          <p:nvPr>
            <p:ph sz="half" idx="1"/>
          </p:nvPr>
        </p:nvSpPr>
        <p:spPr>
          <a:xfrm>
            <a:off x="1007179" y="1600199"/>
            <a:ext cx="3834985"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8069" y="1600199"/>
            <a:ext cx="392277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85820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2" y="924794"/>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80" y="1724891"/>
            <a:ext cx="3866157" cy="449984"/>
          </a:xfrm>
        </p:spPr>
        <p:txBody>
          <a:bodyPr anchor="b">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80"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93"/>
            <a:ext cx="3983124" cy="449985"/>
          </a:xfrm>
        </p:spPr>
        <p:txBody>
          <a:bodyPr anchor="b">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4705B5F9-4C70-4584-8281-0B980280F1D1}" type="datetime1">
              <a:rPr lang="en-US" smtClean="0"/>
              <a:t>04-Nov-21</a:t>
            </a:fld>
            <a:endParaRPr lang="en-US" dirty="0"/>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4152813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0"/>
            <a:ext cx="801365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7179" y="1724891"/>
            <a:ext cx="3866157"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07179" y="2174875"/>
            <a:ext cx="3866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29200" y="1724889"/>
            <a:ext cx="3983124"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29200" y="2174875"/>
            <a:ext cx="39831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741420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0" y="925149"/>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459571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0" y="935182"/>
            <a:ext cx="8013659" cy="325577"/>
          </a:xfrm>
        </p:spPr>
        <p:txBody>
          <a:bodyPr/>
          <a:lstStyle/>
          <a:p>
            <a:r>
              <a:rPr lang="en-US" dirty="0"/>
              <a:t>Click to edit Master title style</a:t>
            </a:r>
          </a:p>
        </p:txBody>
      </p:sp>
    </p:spTree>
    <p:extLst>
      <p:ext uri="{BB962C8B-B14F-4D97-AF65-F5344CB8AC3E}">
        <p14:creationId xmlns:p14="http://schemas.microsoft.com/office/powerpoint/2010/main" val="2224985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5" y="1435100"/>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0"/>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62897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5"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5" y="1350817"/>
            <a:ext cx="8032173"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87135" y="5367338"/>
            <a:ext cx="803217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79197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07180" y="924791"/>
            <a:ext cx="801365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407820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3164"/>
            <a:ext cx="20574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6354" y="1413164"/>
            <a:ext cx="5510645"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13th June 2014</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OoP SOPA input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007180" y="935182"/>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91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7182" y="925153"/>
            <a:ext cx="8013659" cy="365125"/>
          </a:xfrm>
        </p:spPr>
        <p:txBody>
          <a:bodyPr/>
          <a:lstStyle/>
          <a:p>
            <a:r>
              <a:rPr lang="en-US" dirty="0"/>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840FF5A4-A304-4FBA-846A-0C1BE0DD8713}" type="datetime1">
              <a:rPr lang="en-US" smtClean="0"/>
              <a:t>04-Nov-21</a:t>
            </a:fld>
            <a:endParaRPr lang="en-US" dirty="0"/>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309753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18962780-F94E-4027-A377-088D6AACA7AF}" type="datetime1">
              <a:rPr lang="en-US" smtClean="0"/>
              <a:t>04-Nov-21</a:t>
            </a:fld>
            <a:endParaRPr lang="en-US" dirty="0"/>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007182" y="935186"/>
            <a:ext cx="8013659" cy="325577"/>
          </a:xfrm>
        </p:spPr>
        <p:txBody>
          <a:bodyPr/>
          <a:lstStyle/>
          <a:p>
            <a:r>
              <a:rPr lang="en-US" dirty="0"/>
              <a:t>Click to edit Master title style</a:t>
            </a:r>
          </a:p>
        </p:txBody>
      </p:sp>
    </p:spTree>
    <p:extLst>
      <p:ext uri="{BB962C8B-B14F-4D97-AF65-F5344CB8AC3E}">
        <p14:creationId xmlns:p14="http://schemas.microsoft.com/office/powerpoint/2010/main" val="200092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6357" y="1435104"/>
            <a:ext cx="3699163"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748649" y="1435103"/>
            <a:ext cx="4260268"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66355" y="1800226"/>
            <a:ext cx="3699162" cy="432593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8E66008A-A5CF-4CDD-9EF8-0092354BB519}" type="datetime1">
              <a:rPr lang="en-US" smtClean="0"/>
              <a:t>04-Nov-21</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287780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137" y="4800600"/>
            <a:ext cx="803217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137" y="1350821"/>
            <a:ext cx="8032173" cy="337675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987137" y="5367338"/>
            <a:ext cx="8032173"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331447CD-4E0E-4A43-B857-AC7E8E1676F7}" type="datetime1">
              <a:rPr lang="en-US" smtClean="0"/>
              <a:t>04-Nov-21</a:t>
            </a:fld>
            <a:endParaRPr lang="en-US" dirty="0"/>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007182" y="935186"/>
            <a:ext cx="801365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dirty="0"/>
              <a:t>Click to edit Master title style</a:t>
            </a:r>
          </a:p>
        </p:txBody>
      </p:sp>
    </p:spTree>
    <p:extLst>
      <p:ext uri="{BB962C8B-B14F-4D97-AF65-F5344CB8AC3E}">
        <p14:creationId xmlns:p14="http://schemas.microsoft.com/office/powerpoint/2010/main" val="94783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2" y="955968"/>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2"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2414852"/>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63" r:id="rId12"/>
  </p:sldLayoutIdLst>
  <p:hf hdr="0" ftr="0" dt="0"/>
  <p:txStyles>
    <p:titleStyle>
      <a:lvl1pPr algn="l" defTabSz="457189" rtl="0" eaLnBrk="1" latinLnBrk="0" hangingPunct="1">
        <a:spcBef>
          <a:spcPct val="0"/>
        </a:spcBef>
        <a:buNone/>
        <a:defRPr sz="2000" b="1" kern="1200">
          <a:solidFill>
            <a:srgbClr val="FFFFFF"/>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0075837"/>
      </p:ext>
    </p:extLst>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31" r:id="rId5"/>
    <p:sldLayoutId id="2147484532" r:id="rId6"/>
    <p:sldLayoutId id="2147484533" r:id="rId7"/>
    <p:sldLayoutId id="2147484534" r:id="rId8"/>
    <p:sldLayoutId id="2147484535" r:id="rId9"/>
    <p:sldLayoutId id="2147484536" r:id="rId10"/>
    <p:sldLayoutId id="2147484537" r:id="rId11"/>
  </p:sldLayoutIdLs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95868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832100"/>
            <a:ext cx="801365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7504242"/>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955964"/>
            <a:ext cx="801365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099307"/>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hf hdr="0" ftr="0" dt="0"/>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hyperlink" Target="https://pixabay.com/en/thank-you-text-message-note-39418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2693" y="661736"/>
            <a:ext cx="7869604" cy="3043989"/>
          </a:xfrm>
        </p:spPr>
        <p:txBody>
          <a:bodyPr>
            <a:normAutofit fontScale="90000"/>
          </a:bodyPr>
          <a:lstStyle/>
          <a:p>
            <a:br>
              <a:rPr lang="en-ZA" sz="2600" dirty="0">
                <a:solidFill>
                  <a:schemeClr val="bg1"/>
                </a:solidFill>
              </a:rPr>
            </a:br>
            <a:br>
              <a:rPr lang="en-ZA" sz="2600" dirty="0">
                <a:solidFill>
                  <a:schemeClr val="bg1"/>
                </a:solidFill>
              </a:rPr>
            </a:br>
            <a:r>
              <a:rPr lang="en-ZA" sz="2600" dirty="0">
                <a:solidFill>
                  <a:schemeClr val="bg1"/>
                </a:solidFill>
              </a:rPr>
              <a:t>GAUTENG DEPARTMENT OF SOCIAL DEVELOPMENT</a:t>
            </a:r>
            <a:br>
              <a:rPr lang="en-ZA" sz="2800" dirty="0">
                <a:solidFill>
                  <a:schemeClr val="bg1"/>
                </a:solidFill>
              </a:rPr>
            </a:br>
            <a:br>
              <a:rPr lang="en-ZA" sz="2800" dirty="0">
                <a:solidFill>
                  <a:schemeClr val="bg1"/>
                </a:solidFill>
              </a:rPr>
            </a:br>
            <a:br>
              <a:rPr lang="en-ZA" sz="2800" dirty="0">
                <a:solidFill>
                  <a:schemeClr val="bg1"/>
                </a:solidFill>
              </a:rPr>
            </a:br>
            <a:r>
              <a:rPr lang="en-ZA" sz="2200" dirty="0">
                <a:solidFill>
                  <a:schemeClr val="bg1">
                    <a:lumMod val="65000"/>
                  </a:schemeClr>
                </a:solidFill>
              </a:rPr>
              <a:t>2020/21 FY PERFORMANCE MONITORING REPORT:</a:t>
            </a:r>
            <a:br>
              <a:rPr lang="en-ZA" sz="2200" dirty="0">
                <a:solidFill>
                  <a:schemeClr val="bg1">
                    <a:lumMod val="65000"/>
                  </a:schemeClr>
                </a:solidFill>
              </a:rPr>
            </a:br>
            <a:r>
              <a:rPr lang="en-ZA" sz="2200" dirty="0">
                <a:solidFill>
                  <a:schemeClr val="bg1">
                    <a:lumMod val="65000"/>
                  </a:schemeClr>
                </a:solidFill>
              </a:rPr>
              <a:t>ANALYSIS OF PERFORMANCE </a:t>
            </a:r>
            <a:br>
              <a:rPr lang="en-ZA" sz="2200" dirty="0">
                <a:solidFill>
                  <a:schemeClr val="bg1">
                    <a:lumMod val="50000"/>
                  </a:schemeClr>
                </a:solidFill>
              </a:rPr>
            </a:br>
            <a:br>
              <a:rPr lang="en-ZA" sz="2200" b="0" dirty="0">
                <a:solidFill>
                  <a:schemeClr val="bg1"/>
                </a:solidFill>
              </a:rPr>
            </a:br>
            <a:endParaRPr lang="en-US" sz="2200" b="0" dirty="0">
              <a:solidFill>
                <a:schemeClr val="bg1"/>
              </a:solidFill>
            </a:endParaRPr>
          </a:p>
        </p:txBody>
      </p:sp>
      <p:sp>
        <p:nvSpPr>
          <p:cNvPr id="3" name="Subtitle 2"/>
          <p:cNvSpPr>
            <a:spLocks noGrp="1"/>
          </p:cNvSpPr>
          <p:nvPr>
            <p:ph type="subTitle" idx="1"/>
          </p:nvPr>
        </p:nvSpPr>
        <p:spPr>
          <a:xfrm>
            <a:off x="712696" y="3705726"/>
            <a:ext cx="7772399" cy="1019418"/>
          </a:xfrm>
        </p:spPr>
        <p:txBody>
          <a:bodyPr>
            <a:normAutofit lnSpcReduction="10000"/>
          </a:bodyPr>
          <a:lstStyle/>
          <a:p>
            <a:pPr algn="l"/>
            <a:endParaRPr lang="en-ZA" sz="1800" dirty="0">
              <a:solidFill>
                <a:schemeClr val="bg1"/>
              </a:solidFill>
            </a:endParaRPr>
          </a:p>
          <a:p>
            <a:pPr algn="r"/>
            <a:r>
              <a:rPr lang="en-ZA" sz="1800" dirty="0">
                <a:solidFill>
                  <a:schemeClr val="bg1"/>
                </a:solidFill>
              </a:rPr>
              <a:t>SOCIAL DEVELOPMENT PORTFOLIO COMMITTEE</a:t>
            </a:r>
          </a:p>
          <a:p>
            <a:pPr algn="r"/>
            <a:r>
              <a:rPr lang="en-ZA" sz="1800" dirty="0">
                <a:solidFill>
                  <a:schemeClr val="bg1"/>
                </a:solidFill>
              </a:rPr>
              <a:t>12 November 2021</a:t>
            </a:r>
          </a:p>
          <a:p>
            <a:pPr algn="l"/>
            <a:endParaRPr lang="en-US" sz="1800" dirty="0">
              <a:solidFill>
                <a:schemeClr val="bg1"/>
              </a:solidFill>
            </a:endParaRPr>
          </a:p>
        </p:txBody>
      </p:sp>
    </p:spTree>
    <p:extLst>
      <p:ext uri="{BB962C8B-B14F-4D97-AF65-F5344CB8AC3E}">
        <p14:creationId xmlns:p14="http://schemas.microsoft.com/office/powerpoint/2010/main" val="346695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F0AB-8F4C-4E16-9F9A-A352403E6BAE}"/>
              </a:ext>
            </a:extLst>
          </p:cNvPr>
          <p:cNvSpPr>
            <a:spLocks noGrp="1"/>
          </p:cNvSpPr>
          <p:nvPr>
            <p:ph type="title"/>
          </p:nvPr>
        </p:nvSpPr>
        <p:spPr/>
        <p:txBody>
          <a:bodyPr/>
          <a:lstStyle/>
          <a:p>
            <a:r>
              <a:rPr lang="en-ZA" dirty="0"/>
              <a:t>Provincial Priorities</a:t>
            </a:r>
          </a:p>
        </p:txBody>
      </p:sp>
      <p:sp>
        <p:nvSpPr>
          <p:cNvPr id="4" name="Slide Number Placeholder 3">
            <a:extLst>
              <a:ext uri="{FF2B5EF4-FFF2-40B4-BE49-F238E27FC236}">
                <a16:creationId xmlns:a16="http://schemas.microsoft.com/office/drawing/2014/main" id="{84CB95AB-FB77-4C91-A709-CDCDDFF544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598F04-D16D-40D4-BDD3-9CF6F3854C4D}"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B202F3AB-D87A-4E9B-9732-5619C6A3991D}"/>
              </a:ext>
            </a:extLst>
          </p:cNvPr>
          <p:cNvGraphicFramePr>
            <a:graphicFrameLocks noGrp="1"/>
          </p:cNvGraphicFramePr>
          <p:nvPr>
            <p:ph idx="1"/>
          </p:nvPr>
        </p:nvGraphicFramePr>
        <p:xfrm>
          <a:off x="827584" y="1412875"/>
          <a:ext cx="8192591"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427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F0AB-8F4C-4E16-9F9A-A352403E6BAE}"/>
              </a:ext>
            </a:extLst>
          </p:cNvPr>
          <p:cNvSpPr>
            <a:spLocks noGrp="1"/>
          </p:cNvSpPr>
          <p:nvPr>
            <p:ph type="title"/>
          </p:nvPr>
        </p:nvSpPr>
        <p:spPr/>
        <p:txBody>
          <a:bodyPr/>
          <a:lstStyle/>
          <a:p>
            <a:r>
              <a:rPr lang="en-ZA" dirty="0"/>
              <a:t>National Priorities</a:t>
            </a:r>
          </a:p>
        </p:txBody>
      </p:sp>
      <p:sp>
        <p:nvSpPr>
          <p:cNvPr id="4" name="Slide Number Placeholder 3">
            <a:extLst>
              <a:ext uri="{FF2B5EF4-FFF2-40B4-BE49-F238E27FC236}">
                <a16:creationId xmlns:a16="http://schemas.microsoft.com/office/drawing/2014/main" id="{84CB95AB-FB77-4C91-A709-CDCDDFF5441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598F04-D16D-40D4-BDD3-9CF6F3854C4D}"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0C543FBF-E1EE-4F9C-8BE9-25BD5F3A2506}"/>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619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8754-E92D-416C-9AA0-464695075A4C}"/>
              </a:ext>
            </a:extLst>
          </p:cNvPr>
          <p:cNvSpPr>
            <a:spLocks noGrp="1"/>
          </p:cNvSpPr>
          <p:nvPr>
            <p:ph type="title"/>
          </p:nvPr>
        </p:nvSpPr>
        <p:spPr/>
        <p:txBody>
          <a:bodyPr/>
          <a:lstStyle/>
          <a:p>
            <a:r>
              <a:rPr lang="en-US" sz="1600" dirty="0"/>
              <a:t>Departmental Achievement of National and Provincial Strategic Priorities</a:t>
            </a:r>
            <a:endParaRPr lang="en-ZA" sz="1600" dirty="0"/>
          </a:p>
        </p:txBody>
      </p:sp>
      <p:sp>
        <p:nvSpPr>
          <p:cNvPr id="4" name="Slide Number Placeholder 3">
            <a:extLst>
              <a:ext uri="{FF2B5EF4-FFF2-40B4-BE49-F238E27FC236}">
                <a16:creationId xmlns:a16="http://schemas.microsoft.com/office/drawing/2014/main" id="{2FA1F6AE-E339-45A6-864D-FAC6DB6CE0CB}"/>
              </a:ext>
            </a:extLst>
          </p:cNvPr>
          <p:cNvSpPr>
            <a:spLocks noGrp="1"/>
          </p:cNvSpPr>
          <p:nvPr>
            <p:ph type="sldNum" sz="quarter" idx="12"/>
          </p:nvPr>
        </p:nvSpPr>
        <p:spPr/>
        <p:txBody>
          <a:bodyPr/>
          <a:lstStyle/>
          <a:p>
            <a:pPr>
              <a:defRPr/>
            </a:pPr>
            <a:fld id="{3F598F04-D16D-40D4-BDD3-9CF6F3854C4D}" type="slidenum">
              <a:rPr lang="en-US" altLang="en-US" sz="1200" smtClean="0">
                <a:latin typeface="Arial" panose="020B0604020202020204" pitchFamily="34" charset="0"/>
                <a:cs typeface="Arial" panose="020B0604020202020204" pitchFamily="34" charset="0"/>
              </a:rPr>
              <a:pPr>
                <a:defRPr/>
              </a:pPr>
              <a:t>12</a:t>
            </a:fld>
            <a:endParaRPr lang="en-US" altLang="en-US" sz="1200" dirty="0">
              <a:latin typeface="Arial" panose="020B0604020202020204" pitchFamily="34" charset="0"/>
              <a:cs typeface="Arial" panose="020B0604020202020204" pitchFamily="34" charset="0"/>
            </a:endParaRPr>
          </a:p>
        </p:txBody>
      </p:sp>
      <p:sp>
        <p:nvSpPr>
          <p:cNvPr id="10" name="Rectangle 1">
            <a:extLst>
              <a:ext uri="{FF2B5EF4-FFF2-40B4-BE49-F238E27FC236}">
                <a16:creationId xmlns:a16="http://schemas.microsoft.com/office/drawing/2014/main" id="{4E651E1E-8BF3-4AEB-9FDF-D724EEA55D8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6" name="Content Placeholder 5">
            <a:extLst>
              <a:ext uri="{FF2B5EF4-FFF2-40B4-BE49-F238E27FC236}">
                <a16:creationId xmlns:a16="http://schemas.microsoft.com/office/drawing/2014/main" id="{2281F445-F0CA-45C1-9115-FBFEDFA39933}"/>
              </a:ext>
            </a:extLst>
          </p:cNvPr>
          <p:cNvGraphicFramePr>
            <a:graphicFrameLocks noGrp="1"/>
          </p:cNvGraphicFramePr>
          <p:nvPr>
            <p:ph idx="1"/>
            <p:extLst>
              <p:ext uri="{D42A27DB-BD31-4B8C-83A1-F6EECF244321}">
                <p14:modId xmlns:p14="http://schemas.microsoft.com/office/powerpoint/2010/main" val="3477189104"/>
              </p:ext>
            </p:extLst>
          </p:nvPr>
        </p:nvGraphicFramePr>
        <p:xfrm>
          <a:off x="1007180" y="1260759"/>
          <a:ext cx="8013659" cy="5293498"/>
        </p:xfrm>
        <a:graphic>
          <a:graphicData uri="http://schemas.openxmlformats.org/drawingml/2006/table">
            <a:tbl>
              <a:tblPr firstRow="1" firstCol="1" bandRow="1">
                <a:tableStyleId>{B301B821-A1FF-4177-AEE7-76D212191A09}</a:tableStyleId>
              </a:tblPr>
              <a:tblGrid>
                <a:gridCol w="1267817">
                  <a:extLst>
                    <a:ext uri="{9D8B030D-6E8A-4147-A177-3AD203B41FA5}">
                      <a16:colId xmlns:a16="http://schemas.microsoft.com/office/drawing/2014/main" val="3229247865"/>
                    </a:ext>
                  </a:extLst>
                </a:gridCol>
                <a:gridCol w="1411135">
                  <a:extLst>
                    <a:ext uri="{9D8B030D-6E8A-4147-A177-3AD203B41FA5}">
                      <a16:colId xmlns:a16="http://schemas.microsoft.com/office/drawing/2014/main" val="1879691043"/>
                    </a:ext>
                  </a:extLst>
                </a:gridCol>
                <a:gridCol w="1796993">
                  <a:extLst>
                    <a:ext uri="{9D8B030D-6E8A-4147-A177-3AD203B41FA5}">
                      <a16:colId xmlns:a16="http://schemas.microsoft.com/office/drawing/2014/main" val="3050404826"/>
                    </a:ext>
                  </a:extLst>
                </a:gridCol>
                <a:gridCol w="3537714">
                  <a:extLst>
                    <a:ext uri="{9D8B030D-6E8A-4147-A177-3AD203B41FA5}">
                      <a16:colId xmlns:a16="http://schemas.microsoft.com/office/drawing/2014/main" val="2939527741"/>
                    </a:ext>
                  </a:extLst>
                </a:gridCol>
              </a:tblGrid>
              <a:tr h="331132">
                <a:tc gridSpan="4">
                  <a:txBody>
                    <a:bodyPr/>
                    <a:lstStyle/>
                    <a:p>
                      <a:pPr>
                        <a:lnSpc>
                          <a:spcPct val="150000"/>
                        </a:lnSpc>
                        <a:spcAft>
                          <a:spcPts val="1000"/>
                        </a:spcAft>
                      </a:pPr>
                      <a:r>
                        <a:rPr lang="en-GB" sz="1100" dirty="0">
                          <a:effectLst/>
                        </a:rPr>
                        <a:t>DEPARTMENT </a:t>
                      </a:r>
                      <a:r>
                        <a:rPr lang="en-ZA" sz="1100" dirty="0">
                          <a:effectLst/>
                        </a:rPr>
                        <a:t>ACHIEVEMENT OF STRATEGIC PRIORITIES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97052725"/>
                  </a:ext>
                </a:extLst>
              </a:tr>
              <a:tr h="295872">
                <a:tc gridSpan="2">
                  <a:txBody>
                    <a:bodyPr/>
                    <a:lstStyle/>
                    <a:p>
                      <a:pPr>
                        <a:lnSpc>
                          <a:spcPct val="150000"/>
                        </a:lnSpc>
                        <a:spcAft>
                          <a:spcPts val="0"/>
                        </a:spcAft>
                      </a:pPr>
                      <a:r>
                        <a:rPr lang="en-ZA" sz="1100" b="1" dirty="0">
                          <a:effectLst/>
                        </a:rPr>
                        <a:t>STRATEGIC LINKAGES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hMerge="1">
                  <a:txBody>
                    <a:bodyPr/>
                    <a:lstStyle/>
                    <a:p>
                      <a:endParaRPr lang="en-ZA"/>
                    </a:p>
                  </a:txBody>
                  <a:tcPr/>
                </a:tc>
                <a:tc>
                  <a:txBody>
                    <a:bodyPr/>
                    <a:lstStyle/>
                    <a:p>
                      <a:pPr>
                        <a:lnSpc>
                          <a:spcPct val="150000"/>
                        </a:lnSpc>
                        <a:spcAft>
                          <a:spcPts val="0"/>
                        </a:spcAft>
                      </a:pPr>
                      <a:r>
                        <a:rPr lang="en-ZA" sz="1100" b="1" dirty="0">
                          <a:effectLst/>
                        </a:rPr>
                        <a:t>STRATEGIC PLANNING</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0"/>
                        </a:spcAft>
                      </a:pPr>
                      <a:r>
                        <a:rPr lang="en-ZA" sz="1100" b="1" dirty="0">
                          <a:effectLst/>
                        </a:rPr>
                        <a:t>STRATEGIC REPORTING</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extLst>
                  <a:ext uri="{0D108BD9-81ED-4DB2-BD59-A6C34878D82A}">
                    <a16:rowId xmlns:a16="http://schemas.microsoft.com/office/drawing/2014/main" val="243524315"/>
                  </a:ext>
                </a:extLst>
              </a:tr>
              <a:tr h="562996">
                <a:tc>
                  <a:txBody>
                    <a:bodyPr/>
                    <a:lstStyle/>
                    <a:p>
                      <a:pPr>
                        <a:lnSpc>
                          <a:spcPct val="150000"/>
                        </a:lnSpc>
                        <a:spcAft>
                          <a:spcPts val="0"/>
                        </a:spcAft>
                      </a:pPr>
                      <a:r>
                        <a:rPr lang="en-ZA" sz="1100" b="1" dirty="0">
                          <a:effectLst/>
                        </a:rPr>
                        <a:t>NDP/MTSF Priority</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0"/>
                        </a:spcAft>
                      </a:pPr>
                      <a:r>
                        <a:rPr lang="en-ZA" sz="1100" b="1" dirty="0">
                          <a:effectLst/>
                        </a:rPr>
                        <a:t>GGT Priority </a:t>
                      </a:r>
                    </a:p>
                    <a:p>
                      <a:pPr>
                        <a:lnSpc>
                          <a:spcPct val="150000"/>
                        </a:lnSpc>
                        <a:spcAft>
                          <a:spcPts val="0"/>
                        </a:spcAft>
                      </a:pPr>
                      <a:r>
                        <a:rPr lang="en-ZA" sz="1100" b="1" dirty="0">
                          <a:effectLst/>
                        </a:rPr>
                        <a:t>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0"/>
                        </a:spcAft>
                      </a:pPr>
                      <a:r>
                        <a:rPr lang="en-ZA" sz="1100" b="1" dirty="0">
                          <a:effectLst/>
                        </a:rPr>
                        <a:t>Outcome as per approved Dept Strategic Plan</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0"/>
                        </a:spcAft>
                      </a:pPr>
                      <a:r>
                        <a:rPr lang="en-ZA" sz="1100" b="1" dirty="0">
                          <a:effectLst/>
                        </a:rPr>
                        <a:t>Summarised Performance </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extLst>
                  <a:ext uri="{0D108BD9-81ED-4DB2-BD59-A6C34878D82A}">
                    <a16:rowId xmlns:a16="http://schemas.microsoft.com/office/drawing/2014/main" val="578739184"/>
                  </a:ext>
                </a:extLst>
              </a:tr>
              <a:tr h="1192072">
                <a:tc>
                  <a:txBody>
                    <a:bodyPr/>
                    <a:lstStyle/>
                    <a:p>
                      <a:pPr>
                        <a:lnSpc>
                          <a:spcPct val="150000"/>
                        </a:lnSpc>
                        <a:spcAft>
                          <a:spcPts val="1000"/>
                        </a:spcAft>
                      </a:pPr>
                      <a:r>
                        <a:rPr lang="en-US" sz="1100" dirty="0">
                          <a:effectLst/>
                        </a:rPr>
                        <a:t>Priority 2: Economic transformation and job creation</a:t>
                      </a:r>
                      <a:endParaRPr lang="en-ZA" sz="1100" dirty="0">
                        <a:effectLst/>
                      </a:endParaRPr>
                    </a:p>
                    <a:p>
                      <a:pPr>
                        <a:lnSpc>
                          <a:spcPct val="150000"/>
                        </a:lnSpc>
                        <a:spcAft>
                          <a:spcPts val="10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1000"/>
                        </a:spcAft>
                      </a:pPr>
                      <a:r>
                        <a:rPr lang="en-ZA" sz="1100" dirty="0">
                          <a:effectLst/>
                        </a:rPr>
                        <a:t>Priority 1: Economy, Jobs &amp; Infrastructure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1000"/>
                        </a:spcAft>
                      </a:pPr>
                      <a:r>
                        <a:rPr lang="en-ZA" sz="1100" dirty="0">
                          <a:effectLst/>
                        </a:rPr>
                        <a:t>Reduce hunger and poverty</a:t>
                      </a:r>
                    </a:p>
                    <a:p>
                      <a:pPr>
                        <a:lnSpc>
                          <a:spcPct val="150000"/>
                        </a:lnSpc>
                        <a:spcAft>
                          <a:spcPts val="10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gn="just">
                        <a:lnSpc>
                          <a:spcPct val="150000"/>
                        </a:lnSpc>
                        <a:spcAft>
                          <a:spcPts val="1000"/>
                        </a:spcAft>
                      </a:pPr>
                      <a:r>
                        <a:rPr lang="en-ZA" sz="1100" dirty="0">
                          <a:effectLst/>
                        </a:rPr>
                        <a:t>National Priority 2: of the 15 planned targets, 11 were fully achieved at 73% and 4 were partially achieved at 27%</a:t>
                      </a:r>
                    </a:p>
                    <a:p>
                      <a:pPr algn="just">
                        <a:lnSpc>
                          <a:spcPct val="150000"/>
                        </a:lnSpc>
                        <a:spcAft>
                          <a:spcPts val="1000"/>
                        </a:spcAft>
                      </a:pPr>
                      <a:r>
                        <a:rPr lang="en-ZA" sz="1100" dirty="0">
                          <a:effectLst/>
                        </a:rPr>
                        <a:t>Provincial Priority 1: of the 10 planned targets, 7 (70%) indicators were fully achieved while 3 targets were partially achieved at 30%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extLst>
                  <a:ext uri="{0D108BD9-81ED-4DB2-BD59-A6C34878D82A}">
                    <a16:rowId xmlns:a16="http://schemas.microsoft.com/office/drawing/2014/main" val="3669348342"/>
                  </a:ext>
                </a:extLst>
              </a:tr>
              <a:tr h="2183791">
                <a:tc>
                  <a:txBody>
                    <a:bodyPr/>
                    <a:lstStyle/>
                    <a:p>
                      <a:pPr>
                        <a:lnSpc>
                          <a:spcPct val="150000"/>
                        </a:lnSpc>
                        <a:spcAft>
                          <a:spcPts val="1000"/>
                        </a:spcAft>
                      </a:pPr>
                      <a:r>
                        <a:rPr lang="en-US" sz="1100" dirty="0">
                          <a:effectLst/>
                        </a:rPr>
                        <a:t>Priority 4: Consolidating the social wage through reliable and quality basic services</a:t>
                      </a:r>
                      <a:endParaRPr lang="en-ZA" sz="1100" dirty="0">
                        <a:effectLst/>
                      </a:endParaRPr>
                    </a:p>
                    <a:p>
                      <a:pPr>
                        <a:lnSpc>
                          <a:spcPct val="150000"/>
                        </a:lnSpc>
                        <a:spcAft>
                          <a:spcPts val="10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1000"/>
                        </a:spcAft>
                      </a:pPr>
                      <a:r>
                        <a:rPr lang="en-ZA" sz="1100" dirty="0">
                          <a:effectLst/>
                        </a:rPr>
                        <a:t>Priority 4: Safety, Social Cohesion and Food Security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nSpc>
                          <a:spcPct val="150000"/>
                        </a:lnSpc>
                        <a:spcAft>
                          <a:spcPts val="1000"/>
                        </a:spcAft>
                      </a:pPr>
                      <a:r>
                        <a:rPr lang="en-ZA" sz="1100" dirty="0">
                          <a:effectLst/>
                        </a:rPr>
                        <a:t>Enhanced care and protection of poor and vulnerable groups </a:t>
                      </a:r>
                    </a:p>
                    <a:p>
                      <a:pPr>
                        <a:lnSpc>
                          <a:spcPct val="150000"/>
                        </a:lnSpc>
                        <a:spcAft>
                          <a:spcPts val="1000"/>
                        </a:spcAft>
                      </a:pPr>
                      <a:r>
                        <a:rPr lang="en-ZA" sz="1100" dirty="0">
                          <a:effectLst/>
                        </a:rPr>
                        <a:t> </a:t>
                      </a:r>
                    </a:p>
                    <a:p>
                      <a:pPr>
                        <a:lnSpc>
                          <a:spcPct val="150000"/>
                        </a:lnSpc>
                        <a:spcAft>
                          <a:spcPts val="1000"/>
                        </a:spcAft>
                      </a:pPr>
                      <a:r>
                        <a:rPr lang="en-ZA" sz="1100" dirty="0">
                          <a:effectLst/>
                        </a:rPr>
                        <a:t>Reduce hunger and poverty </a:t>
                      </a:r>
                    </a:p>
                    <a:p>
                      <a:pPr>
                        <a:lnSpc>
                          <a:spcPct val="150000"/>
                        </a:lnSpc>
                        <a:spcAft>
                          <a:spcPts val="1000"/>
                        </a:spcAft>
                      </a:pPr>
                      <a:r>
                        <a:rPr lang="en-ZA" sz="1100" dirty="0">
                          <a:effectLst/>
                        </a:rPr>
                        <a:t> </a:t>
                      </a:r>
                    </a:p>
                    <a:p>
                      <a:pPr>
                        <a:lnSpc>
                          <a:spcPct val="150000"/>
                        </a:lnSpc>
                        <a:spcAft>
                          <a:spcPts val="1000"/>
                        </a:spcAft>
                      </a:pPr>
                      <a:r>
                        <a:rPr lang="en-ZA" sz="1100" dirty="0">
                          <a:effectLst/>
                        </a:rPr>
                        <a:t>Reduce the demand for substances and harm caused by substances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tc>
                  <a:txBody>
                    <a:bodyPr/>
                    <a:lstStyle/>
                    <a:p>
                      <a:pPr algn="just">
                        <a:lnSpc>
                          <a:spcPct val="150000"/>
                        </a:lnSpc>
                        <a:spcAft>
                          <a:spcPts val="1000"/>
                        </a:spcAft>
                      </a:pPr>
                      <a:r>
                        <a:rPr lang="en-GB" sz="1100" dirty="0">
                          <a:effectLst/>
                        </a:rPr>
                        <a:t>National Priority 4: Of the 24 planned targets, 13 were fully achieved at 54% and 4 (17%) were partially achieved, 1 on fair progress at 4%, with 4 targets (17%) on </a:t>
                      </a:r>
                      <a:r>
                        <a:rPr lang="en-GB" sz="1100" dirty="0">
                          <a:effectLst/>
                          <a:latin typeface="Arial" panose="020B0604020202020204" pitchFamily="34" charset="0"/>
                          <a:cs typeface="Arial" panose="020B0604020202020204" pitchFamily="34" charset="0"/>
                        </a:rPr>
                        <a:t>poor</a:t>
                      </a:r>
                      <a:r>
                        <a:rPr lang="en-GB" sz="1100" dirty="0">
                          <a:effectLst/>
                        </a:rPr>
                        <a:t> progress and 2 (8%) not being achieved </a:t>
                      </a:r>
                      <a:endParaRPr lang="en-ZA" sz="1100" dirty="0">
                        <a:effectLst/>
                      </a:endParaRPr>
                    </a:p>
                    <a:p>
                      <a:pPr algn="just">
                        <a:lnSpc>
                          <a:spcPct val="150000"/>
                        </a:lnSpc>
                        <a:spcAft>
                          <a:spcPts val="1000"/>
                        </a:spcAft>
                      </a:pPr>
                      <a:r>
                        <a:rPr lang="en-GB" sz="1100" dirty="0">
                          <a:effectLst/>
                        </a:rPr>
                        <a:t>Provincial Priority 4: Of the 25 planned targets, 15 were fully achieved at 60%, 3 were partially achieved at 12% and 1 on fair progress at 3%, with 4 targets (16%) on poor progress and 2 (8%) not being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352" marR="65352" marT="0" marB="0"/>
                </a:tc>
                <a:extLst>
                  <a:ext uri="{0D108BD9-81ED-4DB2-BD59-A6C34878D82A}">
                    <a16:rowId xmlns:a16="http://schemas.microsoft.com/office/drawing/2014/main" val="3261349800"/>
                  </a:ext>
                </a:extLst>
              </a:tr>
            </a:tbl>
          </a:graphicData>
        </a:graphic>
      </p:graphicFrame>
    </p:spTree>
    <p:extLst>
      <p:ext uri="{BB962C8B-B14F-4D97-AF65-F5344CB8AC3E}">
        <p14:creationId xmlns:p14="http://schemas.microsoft.com/office/powerpoint/2010/main" val="6471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1. Programme Performance</a:t>
            </a: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60DF790-7D89-48D2-9BFD-F870E7062E10}" type="slidenum">
              <a:rPr lang="en-ZA" altLang="en-US" sz="1200" smtClean="0">
                <a:solidFill>
                  <a:prstClr val="black"/>
                </a:solidFill>
                <a:latin typeface="Arial" panose="020B0604020202020204" pitchFamily="34" charset="0"/>
                <a:cs typeface="Arial" panose="020B0604020202020204" pitchFamily="34" charset="0"/>
              </a:rPr>
              <a:pPr/>
              <a:t>13</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94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24869ED-FC6F-4F27-976A-40AA8167125D}"/>
              </a:ext>
            </a:extLst>
          </p:cNvPr>
          <p:cNvSpPr>
            <a:spLocks noGrp="1"/>
          </p:cNvSpPr>
          <p:nvPr>
            <p:ph type="title"/>
          </p:nvPr>
        </p:nvSpPr>
        <p:spPr/>
        <p:txBody>
          <a:bodyPr/>
          <a:lstStyle/>
          <a:p>
            <a:pPr eaLnBrk="1" hangingPunct="1"/>
            <a:r>
              <a:rPr lang="en-ZA" altLang="en-US" sz="2300" b="1" dirty="0"/>
              <a:t>Overview Of Non-Financial Performance: Prog 2</a:t>
            </a:r>
            <a:endParaRPr lang="en-ZA" altLang="en-US" sz="2300" dirty="0"/>
          </a:p>
        </p:txBody>
      </p:sp>
      <p:sp>
        <p:nvSpPr>
          <p:cNvPr id="105475" name="Slide Number Placeholder 2">
            <a:extLst>
              <a:ext uri="{FF2B5EF4-FFF2-40B4-BE49-F238E27FC236}">
                <a16:creationId xmlns:a16="http://schemas.microsoft.com/office/drawing/2014/main" id="{EA3AC5DD-84BF-42A9-BB3D-103E1D4F31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787AB4-AD22-42F8-8977-3B69BED4C1DE}"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14</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F87C3388-8418-4C22-8C4F-63380F7AE03A}"/>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885371" y="1412384"/>
            <a:ext cx="8135470" cy="4741673"/>
          </a:xfrm>
        </p:spPr>
        <p:txBody>
          <a:bodyPr rtlCol="0">
            <a:noAutofit/>
          </a:bodyPr>
          <a:lstStyle/>
          <a:p>
            <a:pPr marL="0" indent="0" algn="just">
              <a:buNone/>
              <a:defRPr/>
            </a:pPr>
            <a:r>
              <a:rPr lang="en-US" altLang="en-US" sz="1800" b="1" dirty="0">
                <a:cs typeface="Arial" charset="0"/>
              </a:rPr>
              <a:t>During the period under review :</a:t>
            </a:r>
          </a:p>
          <a:p>
            <a:pPr marL="0" indent="0" algn="just">
              <a:buNone/>
              <a:defRPr/>
            </a:pPr>
            <a:endParaRPr lang="en-US" altLang="en-US" sz="1800" b="1" dirty="0">
              <a:cs typeface="Arial" charset="0"/>
            </a:endParaRPr>
          </a:p>
          <a:p>
            <a:pPr algn="just">
              <a:buFont typeface="Wingdings" panose="05000000000000000000" pitchFamily="2" charset="2"/>
              <a:buChar char="§"/>
              <a:defRPr/>
            </a:pPr>
            <a:r>
              <a:rPr lang="en-ZA" sz="1800" b="1" dirty="0"/>
              <a:t>17 436 (T:22 435) </a:t>
            </a:r>
            <a:r>
              <a:rPr lang="en-ZA" sz="1800" dirty="0"/>
              <a:t>older persons were reached through services provided by funded community-based care and support facilities (home based; service centres and luncheon clubs) and </a:t>
            </a:r>
            <a:r>
              <a:rPr lang="en-ZA" sz="1800" b="1" dirty="0"/>
              <a:t>5 940 (T:6 581)  </a:t>
            </a:r>
            <a:r>
              <a:rPr lang="en-ZA" sz="1800" dirty="0"/>
              <a:t>older persons  benefitted from residential facilities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r>
              <a:rPr lang="en-ZA" sz="1800" dirty="0"/>
              <a:t>Active ageing programmes reached </a:t>
            </a:r>
            <a:r>
              <a:rPr lang="en-ZA" sz="1800" b="1" dirty="0"/>
              <a:t>9 778 (T:20 415) </a:t>
            </a:r>
            <a:r>
              <a:rPr lang="en-ZA" sz="1800" dirty="0"/>
              <a:t>older persons including  gym facilities programmes.</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r>
              <a:rPr lang="en-ZA" sz="1800" b="1" dirty="0"/>
              <a:t>202 240 (T: 61 204) </a:t>
            </a:r>
            <a:r>
              <a:rPr lang="en-ZA" sz="1800" dirty="0"/>
              <a:t>beneficiaries were reached through elder abuse prevention programmes </a:t>
            </a:r>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a:p>
            <a:pPr algn="just">
              <a:buFont typeface="Wingdings" panose="05000000000000000000" pitchFamily="2" charset="2"/>
              <a:buChar char="§"/>
              <a:defRPr/>
            </a:pPr>
            <a:endParaRPr lang="en-ZA" sz="1800" dirty="0"/>
          </a:p>
        </p:txBody>
      </p:sp>
      <p:sp>
        <p:nvSpPr>
          <p:cNvPr id="66562" name="Title 1"/>
          <p:cNvSpPr>
            <a:spLocks noGrp="1"/>
          </p:cNvSpPr>
          <p:nvPr>
            <p:ph type="title"/>
          </p:nvPr>
        </p:nvSpPr>
        <p:spPr>
          <a:xfrm>
            <a:off x="1081088" y="935038"/>
            <a:ext cx="8062912" cy="342900"/>
          </a:xfrm>
        </p:spPr>
        <p:txBody>
          <a:bodyPr/>
          <a:lstStyle/>
          <a:p>
            <a:r>
              <a:rPr lang="en-ZA" altLang="en-US" sz="2000" dirty="0"/>
              <a:t>Care and Service </a:t>
            </a:r>
            <a:r>
              <a:rPr lang="en-ZA" altLang="en-US" dirty="0"/>
              <a:t>t</a:t>
            </a:r>
            <a:r>
              <a:rPr lang="en-ZA" altLang="en-US" sz="2000" dirty="0"/>
              <a:t>o Older Persons </a:t>
            </a:r>
            <a:endParaRPr lang="en-ZA" altLang="en-US" dirty="0"/>
          </a:p>
        </p:txBody>
      </p:sp>
      <p:sp>
        <p:nvSpPr>
          <p:cNvPr id="66563"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7DD09069-B1F4-40B3-B74F-25DBCB81A8A8}" type="slidenum">
              <a:rPr lang="en-ZA" altLang="en-US" sz="1200">
                <a:latin typeface="Arial" panose="020B0604020202020204" pitchFamily="34" charset="0"/>
                <a:cs typeface="Arial" panose="020B0604020202020204" pitchFamily="34" charset="0"/>
              </a:rPr>
              <a:pPr/>
              <a:t>15</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081088" y="935038"/>
            <a:ext cx="8062912" cy="342900"/>
          </a:xfrm>
        </p:spPr>
        <p:txBody>
          <a:bodyPr/>
          <a:lstStyle/>
          <a:p>
            <a:r>
              <a:rPr lang="en-ZA" altLang="en-US" sz="2000" dirty="0"/>
              <a:t>Care and Service to Older Persons </a:t>
            </a:r>
            <a:endParaRPr lang="en-ZA" altLang="en-US" dirty="0"/>
          </a:p>
        </p:txBody>
      </p:sp>
      <p:sp>
        <p:nvSpPr>
          <p:cNvPr id="66563"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7DD09069-B1F4-40B3-B74F-25DBCB81A8A8}" type="slidenum">
              <a:rPr lang="en-ZA" altLang="en-US" sz="1200">
                <a:latin typeface="Arial" panose="020B0604020202020204" pitchFamily="34" charset="0"/>
                <a:cs typeface="Arial" panose="020B0604020202020204" pitchFamily="34" charset="0"/>
              </a:rPr>
              <a:pPr/>
              <a:t>16</a:t>
            </a:fld>
            <a:endParaRPr lang="en-ZA" altLang="en-US" sz="12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DA4F78F-3FB7-4BE0-88E3-CF60205B5845}"/>
              </a:ext>
            </a:extLst>
          </p:cNvPr>
          <p:cNvSpPr>
            <a:spLocks noGrp="1"/>
          </p:cNvSpPr>
          <p:nvPr>
            <p:ph idx="1"/>
          </p:nvPr>
        </p:nvSpPr>
        <p:spPr>
          <a:xfrm>
            <a:off x="1058091" y="1423851"/>
            <a:ext cx="7962084" cy="5108712"/>
          </a:xfrm>
        </p:spPr>
        <p:txBody>
          <a:bodyPr rtlCol="0">
            <a:noAutofit/>
          </a:bodyPr>
          <a:lstStyle/>
          <a:p>
            <a:pPr marL="0" indent="0" algn="just">
              <a:buNone/>
            </a:pPr>
            <a:r>
              <a:rPr lang="en-ZA" sz="1800" b="1" dirty="0"/>
              <a:t>COVID-19 Interventions </a:t>
            </a:r>
          </a:p>
          <a:p>
            <a:pPr algn="just">
              <a:buFont typeface="Wingdings" panose="05000000000000000000" pitchFamily="2" charset="2"/>
              <a:buChar char="§"/>
            </a:pPr>
            <a:r>
              <a:rPr lang="en-ZA" sz="1800" dirty="0"/>
              <a:t>Procurement of PPEs for residential facilities, home-based care and protective Workshops  was completed in the 4</a:t>
            </a:r>
            <a:r>
              <a:rPr lang="en-ZA" sz="1800" baseline="30000" dirty="0"/>
              <a:t>th</a:t>
            </a:r>
            <a:r>
              <a:rPr lang="en-ZA" sz="1800" dirty="0"/>
              <a:t> Quarter.</a:t>
            </a:r>
          </a:p>
          <a:p>
            <a:pPr algn="just">
              <a:buFont typeface="Wingdings" panose="05000000000000000000" pitchFamily="2" charset="2"/>
              <a:buChar char="§"/>
            </a:pPr>
            <a:r>
              <a:rPr lang="en-US" sz="1800" dirty="0"/>
              <a:t>Training by Department of Health on Infection Control for nurses at residential facilities for older persons </a:t>
            </a:r>
          </a:p>
          <a:p>
            <a:pPr algn="just">
              <a:buFont typeface="Wingdings" panose="05000000000000000000" pitchFamily="2" charset="2"/>
              <a:buChar char="§"/>
            </a:pPr>
            <a:r>
              <a:rPr lang="en-US" sz="1800" dirty="0"/>
              <a:t>Training of Nurses in residential facilities by the Department of Health on the vaccination programme commenced in March 2021 and is continuing.</a:t>
            </a:r>
          </a:p>
          <a:p>
            <a:pPr algn="just">
              <a:buFont typeface="Wingdings" panose="05000000000000000000" pitchFamily="2" charset="2"/>
              <a:buChar char="§"/>
            </a:pPr>
            <a:endParaRPr lang="en-US" sz="1800" dirty="0"/>
          </a:p>
          <a:p>
            <a:pPr marL="0" indent="0" algn="just">
              <a:buNone/>
            </a:pPr>
            <a:r>
              <a:rPr lang="en-ZA" sz="1800" b="1" dirty="0"/>
              <a:t>Education and Awareness programmes</a:t>
            </a:r>
            <a:endParaRPr lang="en-US" sz="1800" dirty="0"/>
          </a:p>
          <a:p>
            <a:pPr algn="just">
              <a:buFont typeface="Wingdings" panose="05000000000000000000" pitchFamily="2" charset="2"/>
              <a:buChar char="§"/>
            </a:pPr>
            <a:r>
              <a:rPr lang="en-US" sz="1800" dirty="0"/>
              <a:t>The International Day of Older Persons was celebrated through the publication of the Rights of Older Person on Facebook</a:t>
            </a:r>
            <a:r>
              <a:rPr lang="en-US" sz="1800" b="1" dirty="0"/>
              <a:t> </a:t>
            </a:r>
            <a:r>
              <a:rPr lang="en-US" sz="1800" dirty="0"/>
              <a:t>on 01/10/2020</a:t>
            </a:r>
          </a:p>
          <a:p>
            <a:pPr algn="just">
              <a:buFont typeface="Wingdings" panose="05000000000000000000" pitchFamily="2" charset="2"/>
              <a:buChar char="§"/>
            </a:pPr>
            <a:r>
              <a:rPr lang="en-ZA" sz="1800" dirty="0"/>
              <a:t>As part of the continued  elder abuse awareness raising, pamphlets on Elder Abuse were distributed at SASSA pension pay-points</a:t>
            </a:r>
          </a:p>
          <a:p>
            <a:pPr algn="just">
              <a:buFont typeface="Wingdings" panose="05000000000000000000" pitchFamily="2" charset="2"/>
              <a:buChar char="§"/>
            </a:pPr>
            <a:r>
              <a:rPr lang="en-US" sz="1800" dirty="0"/>
              <a:t>Community Radio interviews to market services provided to Older Persons were also conducted</a:t>
            </a:r>
          </a:p>
          <a:p>
            <a:pPr algn="just">
              <a:buFont typeface="Wingdings" panose="05000000000000000000" pitchFamily="2" charset="2"/>
              <a:buChar char="§"/>
            </a:pPr>
            <a:endParaRPr lang="en-US" sz="1800" dirty="0"/>
          </a:p>
          <a:p>
            <a:pPr algn="just">
              <a:buFont typeface="Wingdings" panose="05000000000000000000" pitchFamily="2" charset="2"/>
              <a:buChar char="§"/>
            </a:pPr>
            <a:endParaRPr lang="en-US" sz="1800" dirty="0"/>
          </a:p>
          <a:p>
            <a:pPr algn="just">
              <a:buFont typeface="Arial" panose="020B0604020202020204" pitchFamily="34" charset="0"/>
              <a:buChar char="•"/>
            </a:pPr>
            <a:endParaRPr lang="en-ZA" sz="1800" dirty="0"/>
          </a:p>
          <a:p>
            <a:pPr algn="just">
              <a:buFont typeface="Wingdings" panose="05000000000000000000" pitchFamily="2" charset="2"/>
              <a:buChar char="§"/>
              <a:defRPr/>
            </a:pPr>
            <a:endParaRPr lang="en-ZA" sz="1800" dirty="0"/>
          </a:p>
        </p:txBody>
      </p:sp>
    </p:spTree>
    <p:extLst>
      <p:ext uri="{BB962C8B-B14F-4D97-AF65-F5344CB8AC3E}">
        <p14:creationId xmlns:p14="http://schemas.microsoft.com/office/powerpoint/2010/main" val="407253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rtlCol="0">
            <a:noAutofit/>
          </a:bodyPr>
          <a:lstStyle/>
          <a:p>
            <a:pPr marL="0" indent="0" algn="just">
              <a:buNone/>
              <a:defRPr/>
            </a:pPr>
            <a:r>
              <a:rPr lang="en-US" altLang="en-US" sz="1800" b="1" dirty="0">
                <a:cs typeface="Arial" charset="0"/>
              </a:rPr>
              <a:t>During the period under review the following were achieved: </a:t>
            </a:r>
          </a:p>
          <a:p>
            <a:pPr marL="0" indent="0" algn="just">
              <a:buNone/>
              <a:defRPr/>
            </a:pPr>
            <a:endParaRPr lang="en-US" altLang="en-US" sz="1800" b="1" dirty="0">
              <a:cs typeface="Arial" charset="0"/>
            </a:endParaRPr>
          </a:p>
          <a:p>
            <a:pPr lvl="1" algn="just">
              <a:buFont typeface="Wingdings" panose="05000000000000000000" pitchFamily="2" charset="2"/>
              <a:buChar char="§"/>
              <a:defRPr/>
            </a:pPr>
            <a:r>
              <a:rPr lang="en-US" altLang="en-US" sz="1800" dirty="0">
                <a:cs typeface="Arial" charset="0"/>
              </a:rPr>
              <a:t>Education and awareness programmes on disability prevention reached </a:t>
            </a:r>
            <a:r>
              <a:rPr lang="en-US" altLang="en-US" sz="1800" b="1" dirty="0">
                <a:cs typeface="Arial" charset="0"/>
              </a:rPr>
              <a:t>1 426 885 </a:t>
            </a:r>
            <a:r>
              <a:rPr lang="en-ZA" sz="1800" b="1" dirty="0"/>
              <a:t>(T:62 337)</a:t>
            </a:r>
            <a:r>
              <a:rPr lang="en-US" altLang="en-US" sz="1800" b="1" dirty="0">
                <a:cs typeface="Arial" charset="0"/>
              </a:rPr>
              <a:t> </a:t>
            </a:r>
            <a:r>
              <a:rPr lang="en-US" altLang="en-US" sz="1800" dirty="0">
                <a:cs typeface="Arial" charset="0"/>
              </a:rPr>
              <a:t>beneficiaries. </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dirty="0">
                <a:cs typeface="Arial" charset="0"/>
              </a:rPr>
              <a:t>Residential and assisted living care were accessed by </a:t>
            </a:r>
            <a:r>
              <a:rPr lang="en-US" altLang="en-US" sz="1800" b="1" dirty="0">
                <a:cs typeface="Arial" charset="0"/>
              </a:rPr>
              <a:t>1 861 </a:t>
            </a:r>
            <a:r>
              <a:rPr lang="en-ZA" sz="1800" b="1" dirty="0"/>
              <a:t>(T:1 994)</a:t>
            </a:r>
            <a:r>
              <a:rPr lang="en-US" altLang="en-US" sz="1800" b="1" dirty="0">
                <a:cs typeface="Arial" charset="0"/>
              </a:rPr>
              <a:t> </a:t>
            </a:r>
            <a:r>
              <a:rPr lang="en-US" altLang="en-US" sz="1800" dirty="0">
                <a:cs typeface="Arial" charset="0"/>
              </a:rPr>
              <a:t>Persons with Disabilities in government and NPO managed facilities; </a:t>
            </a:r>
            <a:r>
              <a:rPr lang="en-US" altLang="en-US" sz="1800" b="1" dirty="0">
                <a:solidFill>
                  <a:prstClr val="black"/>
                </a:solidFill>
                <a:cs typeface="Arial" charset="0"/>
              </a:rPr>
              <a:t>486</a:t>
            </a:r>
            <a:r>
              <a:rPr lang="en-US" altLang="en-US" sz="1800" dirty="0">
                <a:solidFill>
                  <a:prstClr val="black"/>
                </a:solidFill>
                <a:cs typeface="Arial" charset="0"/>
              </a:rPr>
              <a:t> </a:t>
            </a:r>
            <a:r>
              <a:rPr lang="en-ZA" sz="1800" b="1" dirty="0">
                <a:solidFill>
                  <a:prstClr val="black"/>
                </a:solidFill>
              </a:rPr>
              <a:t>(T:491) </a:t>
            </a:r>
            <a:r>
              <a:rPr lang="en-US" altLang="en-US" sz="1800" dirty="0">
                <a:solidFill>
                  <a:prstClr val="black"/>
                </a:solidFill>
                <a:cs typeface="Arial" charset="0"/>
              </a:rPr>
              <a:t>benefitted from home-based care services </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dirty="0">
                <a:cs typeface="Arial" charset="0"/>
              </a:rPr>
              <a:t>Protective workshop programme aimed at socio economic empowerment of persons with disabilities reached </a:t>
            </a:r>
            <a:r>
              <a:rPr lang="en-US" altLang="en-US" sz="1800" b="1" dirty="0">
                <a:cs typeface="Arial" charset="0"/>
              </a:rPr>
              <a:t>3 530 </a:t>
            </a:r>
            <a:r>
              <a:rPr lang="en-ZA" sz="1800" b="1" dirty="0"/>
              <a:t>(T:4 476)</a:t>
            </a:r>
            <a:r>
              <a:rPr lang="en-US" altLang="en-US" sz="1800" b="1" dirty="0">
                <a:cs typeface="Arial" charset="0"/>
              </a:rPr>
              <a:t>  </a:t>
            </a:r>
            <a:r>
              <a:rPr lang="en-US" altLang="en-US" sz="1800" dirty="0">
                <a:cs typeface="Arial" charset="0"/>
              </a:rPr>
              <a:t>beneficiaries.</a:t>
            </a:r>
          </a:p>
          <a:p>
            <a:pPr lvl="1" algn="just">
              <a:buFont typeface="Wingdings" panose="05000000000000000000" pitchFamily="2" charset="2"/>
              <a:buChar char="§"/>
              <a:defRPr/>
            </a:pPr>
            <a:endParaRPr lang="en-US" altLang="en-US" sz="1800" dirty="0">
              <a:cs typeface="Arial" charset="0"/>
            </a:endParaRPr>
          </a:p>
          <a:p>
            <a:pPr lvl="1" algn="just">
              <a:buFont typeface="Wingdings" panose="05000000000000000000" pitchFamily="2" charset="2"/>
              <a:buChar char="§"/>
              <a:defRPr/>
            </a:pPr>
            <a:r>
              <a:rPr lang="en-US" altLang="en-US" sz="1800" b="1" dirty="0">
                <a:cs typeface="Arial" charset="0"/>
              </a:rPr>
              <a:t>8 936 </a:t>
            </a:r>
            <a:r>
              <a:rPr lang="en-ZA" sz="1800" b="1" dirty="0"/>
              <a:t>(T:14 906)</a:t>
            </a:r>
            <a:r>
              <a:rPr lang="en-US" altLang="en-US" sz="1800" b="1" dirty="0">
                <a:cs typeface="Arial" charset="0"/>
              </a:rPr>
              <a:t> </a:t>
            </a:r>
            <a:r>
              <a:rPr lang="en-US" altLang="en-US" sz="1800" dirty="0">
                <a:cs typeface="Arial" charset="0"/>
              </a:rPr>
              <a:t>persons with disabilities received psycho-social support services.</a:t>
            </a:r>
          </a:p>
          <a:p>
            <a:pPr lvl="1" algn="just">
              <a:buFont typeface="Wingdings" panose="05000000000000000000" pitchFamily="2" charset="2"/>
              <a:buChar char="§"/>
              <a:defRPr/>
            </a:pPr>
            <a:endParaRPr lang="en-US" altLang="en-US" sz="1800" dirty="0">
              <a:cs typeface="Arial" charset="0"/>
            </a:endParaRPr>
          </a:p>
          <a:p>
            <a:pPr lvl="1" algn="just">
              <a:buFont typeface="Arial" charset="0"/>
              <a:buChar char="•"/>
              <a:defRPr/>
            </a:pPr>
            <a:endParaRPr lang="en-US" altLang="en-US" sz="1800" dirty="0">
              <a:cs typeface="Arial" charset="0"/>
            </a:endParaRPr>
          </a:p>
          <a:p>
            <a:pPr marL="400041" lvl="1" indent="0" algn="just">
              <a:buNone/>
              <a:defRPr/>
            </a:pPr>
            <a:endParaRPr lang="en-US" altLang="en-US" sz="1800" dirty="0">
              <a:cs typeface="Arial" charset="0"/>
            </a:endParaRPr>
          </a:p>
          <a:p>
            <a:pPr lvl="0" algn="just">
              <a:buFont typeface="Arial"/>
              <a:buChar char="•"/>
              <a:defRPr/>
            </a:pPr>
            <a:endParaRPr lang="en-US" altLang="en-US" sz="1800" dirty="0">
              <a:cs typeface="Arial" charset="0"/>
            </a:endParaRPr>
          </a:p>
          <a:p>
            <a:pPr marL="0" indent="0" algn="just">
              <a:buNone/>
              <a:defRPr/>
            </a:pPr>
            <a:endParaRPr lang="en-US" altLang="en-US" sz="1800" dirty="0">
              <a:cs typeface="Arial" charset="0"/>
            </a:endParaRPr>
          </a:p>
          <a:p>
            <a:pPr marL="400041" lvl="1" indent="0" algn="just">
              <a:buNone/>
              <a:defRPr/>
            </a:pPr>
            <a:endParaRPr lang="en-US" altLang="en-US" sz="1800" dirty="0">
              <a:cs typeface="Arial" charset="0"/>
            </a:endParaRPr>
          </a:p>
          <a:p>
            <a:pPr algn="just">
              <a:buFont typeface="Arial"/>
              <a:buChar char="•"/>
              <a:defRPr/>
            </a:pPr>
            <a:endParaRPr lang="en-US" altLang="en-US" sz="1800" dirty="0">
              <a:cs typeface="Arial" charset="0"/>
            </a:endParaRPr>
          </a:p>
          <a:p>
            <a:pPr marL="0" indent="0" algn="just">
              <a:buNone/>
              <a:defRPr/>
            </a:pPr>
            <a:endParaRPr lang="en-US" altLang="en-US" sz="1800" dirty="0">
              <a:cs typeface="Arial" charset="0"/>
            </a:endParaRPr>
          </a:p>
          <a:p>
            <a:pPr marL="0" indent="0" algn="just">
              <a:buNone/>
              <a:defRPr/>
            </a:pPr>
            <a:r>
              <a:rPr lang="en-US" altLang="en-US" sz="1800" dirty="0">
                <a:cs typeface="Arial" charset="0"/>
              </a:rPr>
              <a:t>     </a:t>
            </a:r>
            <a:endParaRPr lang="en-ZA" sz="1800" dirty="0"/>
          </a:p>
          <a:p>
            <a:pPr marL="0" indent="0" algn="just">
              <a:buNone/>
              <a:defRPr/>
            </a:pPr>
            <a:endParaRPr lang="en-ZA" sz="1800" dirty="0"/>
          </a:p>
          <a:p>
            <a:pPr marL="0" indent="0" algn="just">
              <a:buNone/>
              <a:defRPr/>
            </a:pPr>
            <a:endParaRPr lang="en-ZA" sz="1800" dirty="0"/>
          </a:p>
        </p:txBody>
      </p:sp>
      <p:sp>
        <p:nvSpPr>
          <p:cNvPr id="73730" name="Title 1"/>
          <p:cNvSpPr>
            <a:spLocks noGrp="1"/>
          </p:cNvSpPr>
          <p:nvPr>
            <p:ph type="title"/>
          </p:nvPr>
        </p:nvSpPr>
        <p:spPr>
          <a:xfrm>
            <a:off x="1125538" y="935038"/>
            <a:ext cx="8018462" cy="342900"/>
          </a:xfrm>
        </p:spPr>
        <p:txBody>
          <a:bodyPr/>
          <a:lstStyle/>
          <a:p>
            <a:r>
              <a:rPr lang="en-ZA" altLang="en-US" sz="2000" dirty="0"/>
              <a:t>Services to Persons with Disabilities</a:t>
            </a:r>
            <a:endParaRPr lang="en-ZA" altLang="en-US" dirty="0"/>
          </a:p>
        </p:txBody>
      </p:sp>
      <p:sp>
        <p:nvSpPr>
          <p:cNvPr id="73731"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144671F-1220-484E-8C09-13FA911CF0AC}" type="slidenum">
              <a:rPr lang="en-ZA" altLang="en-US" sz="1200">
                <a:latin typeface="Arial" panose="020B0604020202020204" pitchFamily="34" charset="0"/>
                <a:cs typeface="Arial" panose="020B0604020202020204" pitchFamily="34" charset="0"/>
              </a:rPr>
              <a:pPr/>
              <a:t>17</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06475" y="935038"/>
            <a:ext cx="8137525" cy="342900"/>
          </a:xfrm>
        </p:spPr>
        <p:txBody>
          <a:bodyPr/>
          <a:lstStyle/>
          <a:p>
            <a:r>
              <a:rPr lang="en-ZA" altLang="en-US" sz="2000" dirty="0"/>
              <a:t>Services to Persons with Disabilities</a:t>
            </a:r>
            <a:endParaRPr lang="en-ZA" altLang="en-US" dirty="0"/>
          </a:p>
        </p:txBody>
      </p:sp>
      <p:sp>
        <p:nvSpPr>
          <p:cNvPr id="73731"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144671F-1220-484E-8C09-13FA911CF0AC}" type="slidenum">
              <a:rPr lang="en-ZA" altLang="en-US" sz="1200">
                <a:latin typeface="Arial" panose="020B0604020202020204" pitchFamily="34" charset="0"/>
                <a:cs typeface="Arial" panose="020B0604020202020204" pitchFamily="34" charset="0"/>
              </a:rPr>
              <a:pPr/>
              <a:t>18</a:t>
            </a:fld>
            <a:endParaRPr lang="en-ZA" altLang="en-US" sz="12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E7B8AD7-6DE8-418F-8782-CA766FE1070C}"/>
              </a:ext>
            </a:extLst>
          </p:cNvPr>
          <p:cNvSpPr>
            <a:spLocks noGrp="1"/>
          </p:cNvSpPr>
          <p:nvPr>
            <p:ph idx="1"/>
          </p:nvPr>
        </p:nvSpPr>
        <p:spPr>
          <a:xfrm>
            <a:off x="1006475" y="1412875"/>
            <a:ext cx="8013700" cy="4937128"/>
          </a:xfrm>
        </p:spPr>
        <p:txBody>
          <a:bodyPr rtlCol="0">
            <a:noAutofit/>
          </a:bodyPr>
          <a:lstStyle/>
          <a:p>
            <a:pPr marL="0" indent="0">
              <a:buNone/>
            </a:pPr>
            <a:r>
              <a:rPr lang="en-ZA" sz="1300" b="1" dirty="0"/>
              <a:t>COVID-19 Interventions </a:t>
            </a:r>
          </a:p>
          <a:p>
            <a:pPr>
              <a:buFont typeface="Wingdings" panose="05000000000000000000" pitchFamily="2" charset="2"/>
              <a:buChar char="§"/>
            </a:pPr>
            <a:r>
              <a:rPr lang="en-ZA" sz="1300" dirty="0"/>
              <a:t>Training by Department of Health on Infection Control for nurses at residential facilities for persons with disabilities regionally. </a:t>
            </a:r>
          </a:p>
          <a:p>
            <a:pPr>
              <a:buFont typeface="Wingdings" panose="05000000000000000000" pitchFamily="2" charset="2"/>
              <a:buChar char="§"/>
            </a:pPr>
            <a:r>
              <a:rPr lang="en-ZA" sz="1300" dirty="0"/>
              <a:t>COVID-19 compliance audits conducted together with Department of Health at 37 residential facilities for persons with disabilities from 11 – 20 August 2020</a:t>
            </a:r>
          </a:p>
          <a:p>
            <a:pPr algn="just">
              <a:buFont typeface="Wingdings" panose="05000000000000000000" pitchFamily="2" charset="2"/>
              <a:buChar char="§"/>
            </a:pPr>
            <a:r>
              <a:rPr lang="en-ZA" sz="1300" dirty="0"/>
              <a:t>Procurement of PPEs for residential facilities, home based care and protective workshops  was completed in the 4</a:t>
            </a:r>
            <a:r>
              <a:rPr lang="en-ZA" sz="1300" baseline="30000" dirty="0"/>
              <a:t>th</a:t>
            </a:r>
            <a:r>
              <a:rPr lang="en-ZA" sz="1300" dirty="0"/>
              <a:t> Quarter.</a:t>
            </a:r>
          </a:p>
          <a:p>
            <a:pPr>
              <a:buFont typeface="Wingdings" panose="05000000000000000000" pitchFamily="2" charset="2"/>
              <a:buChar char="§"/>
            </a:pPr>
            <a:r>
              <a:rPr lang="en-US" sz="1300" dirty="0"/>
              <a:t>Training of Nurses in residential facilities by the Department of Health on the vaccination programme commenced in March 2021 and is continuing.</a:t>
            </a:r>
          </a:p>
          <a:p>
            <a:pPr>
              <a:buFont typeface="Wingdings" panose="05000000000000000000" pitchFamily="2" charset="2"/>
              <a:buChar char="§"/>
            </a:pPr>
            <a:endParaRPr lang="en-ZA" sz="1300" dirty="0"/>
          </a:p>
          <a:p>
            <a:pPr marL="0" indent="0">
              <a:buNone/>
            </a:pPr>
            <a:r>
              <a:rPr lang="en-US" altLang="en-US" sz="1300" b="1" dirty="0">
                <a:cs typeface="Arial" charset="0"/>
              </a:rPr>
              <a:t>Education and Awareness programmes </a:t>
            </a:r>
          </a:p>
          <a:p>
            <a:pPr>
              <a:buFont typeface="Wingdings" panose="05000000000000000000" pitchFamily="2" charset="2"/>
              <a:buChar char="§"/>
            </a:pPr>
            <a:r>
              <a:rPr lang="en-US" altLang="en-US" sz="1300" dirty="0">
                <a:cs typeface="Arial" charset="0"/>
              </a:rPr>
              <a:t>Radio interviews in relation to Mental Health related issues for Social Development Month as well as COVID 19 related matters were conducted by regional coordinators between 13 – 20 October 2020 in all the regions.</a:t>
            </a:r>
          </a:p>
          <a:p>
            <a:pPr>
              <a:buFont typeface="Wingdings" panose="05000000000000000000" pitchFamily="2" charset="2"/>
              <a:buChar char="§"/>
            </a:pPr>
            <a:endParaRPr lang="en-US" altLang="en-US" sz="1300" dirty="0">
              <a:cs typeface="Arial" charset="0"/>
            </a:endParaRPr>
          </a:p>
          <a:p>
            <a:pPr>
              <a:buFont typeface="Wingdings" panose="05000000000000000000" pitchFamily="2" charset="2"/>
              <a:buChar char="§"/>
            </a:pPr>
            <a:r>
              <a:rPr lang="en-US" altLang="en-US" sz="1300" dirty="0">
                <a:cs typeface="Arial" charset="0"/>
              </a:rPr>
              <a:t>In total,11 Radio interviews in relation to DRAM 2020 as well as COVID 19 related matters were conducted by regional coordinators between 09 – 30 November 2020.</a:t>
            </a:r>
          </a:p>
          <a:p>
            <a:pPr>
              <a:buFont typeface="Wingdings" panose="05000000000000000000" pitchFamily="2" charset="2"/>
              <a:buChar char="§"/>
            </a:pPr>
            <a:endParaRPr lang="en-US" altLang="en-US" sz="1300" dirty="0">
              <a:cs typeface="Arial" charset="0"/>
            </a:endParaRPr>
          </a:p>
          <a:p>
            <a:pPr>
              <a:buFont typeface="Wingdings" panose="05000000000000000000" pitchFamily="2" charset="2"/>
              <a:buChar char="§"/>
            </a:pPr>
            <a:r>
              <a:rPr lang="en-US" altLang="en-US" sz="1300" dirty="0">
                <a:cs typeface="Arial" charset="0"/>
              </a:rPr>
              <a:t>As part of DRAM 2020 and COVID 19 awareness raising, 6 SASSA Pay points were visited to distribute promotional material in West Rand, Tshwane  and Sedibeng Regions on 4 November 2020 reaching an estimated 2 555 Persons with disabilities and 4 SASSA pay points on 02 December 2020 in the Sedibeng Region reaching an estimated 1719 persons with disabilities.</a:t>
            </a:r>
          </a:p>
          <a:p>
            <a:pPr lvl="1">
              <a:buFont typeface="Arial" charset="0"/>
              <a:buChar char="•"/>
              <a:defRPr/>
            </a:pPr>
            <a:endParaRPr lang="en-US" altLang="en-US" sz="1300" dirty="0">
              <a:cs typeface="Arial" charset="0"/>
            </a:endParaRPr>
          </a:p>
          <a:p>
            <a:pPr marL="400041" lvl="1" indent="0">
              <a:buNone/>
              <a:defRPr/>
            </a:pPr>
            <a:endParaRPr lang="en-US" altLang="en-US" sz="1300" dirty="0">
              <a:cs typeface="Arial" charset="0"/>
            </a:endParaRPr>
          </a:p>
          <a:p>
            <a:pPr lvl="0">
              <a:buFont typeface="Arial"/>
              <a:buChar char="•"/>
              <a:defRPr/>
            </a:pPr>
            <a:endParaRPr lang="en-US" altLang="en-US" sz="1300" dirty="0">
              <a:cs typeface="Arial" charset="0"/>
            </a:endParaRPr>
          </a:p>
          <a:p>
            <a:pPr marL="0" indent="0">
              <a:buNone/>
              <a:defRPr/>
            </a:pPr>
            <a:endParaRPr lang="en-US" altLang="en-US" sz="1300" dirty="0">
              <a:cs typeface="Arial" charset="0"/>
            </a:endParaRPr>
          </a:p>
          <a:p>
            <a:pPr marL="400041" lvl="1" indent="0">
              <a:buNone/>
              <a:defRPr/>
            </a:pPr>
            <a:endParaRPr lang="en-US" altLang="en-US" sz="1300" dirty="0">
              <a:cs typeface="Arial" charset="0"/>
            </a:endParaRPr>
          </a:p>
          <a:p>
            <a:pPr>
              <a:buFont typeface="Arial"/>
              <a:buChar char="•"/>
              <a:defRPr/>
            </a:pPr>
            <a:endParaRPr lang="en-US" altLang="en-US" sz="1300" dirty="0">
              <a:cs typeface="Arial" charset="0"/>
            </a:endParaRPr>
          </a:p>
          <a:p>
            <a:pPr marL="0" indent="0">
              <a:buNone/>
              <a:defRPr/>
            </a:pPr>
            <a:endParaRPr lang="en-US" altLang="en-US" sz="1300" dirty="0">
              <a:cs typeface="Arial" charset="0"/>
            </a:endParaRPr>
          </a:p>
          <a:p>
            <a:pPr marL="0" indent="0">
              <a:buNone/>
              <a:defRPr/>
            </a:pPr>
            <a:r>
              <a:rPr lang="en-US" altLang="en-US" sz="1300" dirty="0">
                <a:cs typeface="Arial" charset="0"/>
              </a:rPr>
              <a:t>     </a:t>
            </a:r>
            <a:endParaRPr lang="en-ZA" sz="1300" dirty="0"/>
          </a:p>
          <a:p>
            <a:pPr marL="0" indent="0">
              <a:buNone/>
              <a:defRPr/>
            </a:pPr>
            <a:endParaRPr lang="en-ZA" sz="1300" dirty="0"/>
          </a:p>
          <a:p>
            <a:pPr marL="0" indent="0">
              <a:buNone/>
              <a:defRPr/>
            </a:pPr>
            <a:endParaRPr lang="en-ZA" sz="1300" dirty="0"/>
          </a:p>
        </p:txBody>
      </p:sp>
    </p:spTree>
    <p:extLst>
      <p:ext uri="{BB962C8B-B14F-4D97-AF65-F5344CB8AC3E}">
        <p14:creationId xmlns:p14="http://schemas.microsoft.com/office/powerpoint/2010/main" val="1885640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07182" y="1441272"/>
            <a:ext cx="8013659" cy="5120832"/>
          </a:xfrm>
        </p:spPr>
        <p:txBody>
          <a:bodyPr>
            <a:normAutofit/>
          </a:bodyPr>
          <a:lstStyle/>
          <a:p>
            <a:pPr marL="0" indent="0" algn="just" defTabSz="914377">
              <a:buNone/>
              <a:tabLst>
                <a:tab pos="0" algn="l"/>
              </a:tabLst>
              <a:defRPr/>
            </a:pPr>
            <a:r>
              <a:rPr lang="en-US" sz="1800" b="1" dirty="0"/>
              <a:t>During the period under review the following were achieved:</a:t>
            </a:r>
          </a:p>
          <a:p>
            <a:pPr marL="0" indent="0" algn="just" defTabSz="914377">
              <a:buNone/>
              <a:tabLst>
                <a:tab pos="0" algn="l"/>
              </a:tabLst>
              <a:defRPr/>
            </a:pPr>
            <a:endParaRPr lang="en-US" sz="1800" dirty="0"/>
          </a:p>
          <a:p>
            <a:pPr marL="552437" indent="-285744" algn="just" defTabSz="914377">
              <a:buFont typeface="Wingdings" panose="05000000000000000000" pitchFamily="2" charset="2"/>
              <a:buChar char="§"/>
              <a:defRPr/>
            </a:pPr>
            <a:r>
              <a:rPr lang="en-US" sz="1800" dirty="0"/>
              <a:t>Nutritional support was provided to </a:t>
            </a:r>
            <a:r>
              <a:rPr lang="en-US" sz="1800" b="1" dirty="0"/>
              <a:t>235 292 (T:117 680)</a:t>
            </a:r>
            <a:r>
              <a:rPr lang="en-US" sz="1800" dirty="0"/>
              <a:t> through food parcels and </a:t>
            </a:r>
            <a:r>
              <a:rPr lang="en-US" sz="1800" b="1" dirty="0"/>
              <a:t>15 385(T:37 900</a:t>
            </a:r>
            <a:r>
              <a:rPr lang="en-US" sz="1800" dirty="0"/>
              <a:t>) through cooked meals </a:t>
            </a:r>
          </a:p>
          <a:p>
            <a:pPr marL="552437" indent="-285744" algn="just" defTabSz="914377">
              <a:buFont typeface="Wingdings" panose="05000000000000000000" pitchFamily="2" charset="2"/>
              <a:buChar char="§"/>
              <a:defRPr/>
            </a:pPr>
            <a:endParaRPr lang="en-US" sz="1800" dirty="0"/>
          </a:p>
          <a:p>
            <a:pPr marL="609585" algn="just" defTabSz="914377">
              <a:buFont typeface="Wingdings" panose="05000000000000000000" pitchFamily="2" charset="2"/>
              <a:buChar char="§"/>
              <a:defRPr/>
            </a:pPr>
            <a:r>
              <a:rPr lang="en-US" sz="1800" b="1" dirty="0"/>
              <a:t>71 304 </a:t>
            </a:r>
            <a:r>
              <a:rPr lang="en-ZA" sz="1800" b="1" dirty="0"/>
              <a:t>(T:99 477</a:t>
            </a:r>
            <a:r>
              <a:rPr lang="en-ZA" sz="1800" dirty="0"/>
              <a:t>) beneficiaries received psychosocial support services including </a:t>
            </a:r>
            <a:r>
              <a:rPr lang="en-US" sz="1800" dirty="0"/>
              <a:t>Orphans and Vulnerable Children</a:t>
            </a:r>
          </a:p>
          <a:p>
            <a:pPr marL="609585" algn="just" defTabSz="914377">
              <a:buFont typeface="Wingdings" panose="05000000000000000000" pitchFamily="2" charset="2"/>
              <a:buChar char="§"/>
              <a:defRPr/>
            </a:pPr>
            <a:endParaRPr lang="en-US" sz="1800" dirty="0"/>
          </a:p>
          <a:p>
            <a:pPr marL="609585" algn="just" defTabSz="914377">
              <a:buFont typeface="Wingdings" panose="05000000000000000000" pitchFamily="2" charset="2"/>
              <a:buChar char="§"/>
              <a:defRPr/>
            </a:pPr>
            <a:r>
              <a:rPr lang="en-US" sz="1800" b="1" dirty="0"/>
              <a:t>181 548 (T:137 624</a:t>
            </a:r>
            <a:r>
              <a:rPr lang="en-US" sz="1800" dirty="0"/>
              <a:t>) beneficiaries were reached through the Social </a:t>
            </a:r>
            <a:r>
              <a:rPr lang="en-ZA" sz="1800" dirty="0"/>
              <a:t>behaviour</a:t>
            </a:r>
            <a:r>
              <a:rPr lang="en-US" sz="1800" dirty="0"/>
              <a:t> Change Programmes</a:t>
            </a:r>
          </a:p>
          <a:p>
            <a:pPr marL="609585" algn="just" defTabSz="914377">
              <a:buFont typeface="Wingdings" panose="05000000000000000000" pitchFamily="2" charset="2"/>
              <a:buChar char="§"/>
              <a:defRPr/>
            </a:pPr>
            <a:endParaRPr lang="en-US" sz="1800" dirty="0"/>
          </a:p>
          <a:p>
            <a:pPr marL="609585" algn="just" defTabSz="914377">
              <a:buFont typeface="Wingdings" panose="05000000000000000000" pitchFamily="2" charset="2"/>
              <a:buChar char="§"/>
              <a:defRPr/>
            </a:pPr>
            <a:r>
              <a:rPr lang="en-US" sz="1800" b="1" dirty="0"/>
              <a:t>7 154 (T:7 210</a:t>
            </a:r>
            <a:r>
              <a:rPr lang="en-US" sz="1800" dirty="0"/>
              <a:t>) work opportunities were created through EPWP </a:t>
            </a:r>
          </a:p>
          <a:p>
            <a:pPr marL="609585" algn="just" defTabSz="914377">
              <a:buFont typeface="Wingdings" panose="05000000000000000000" pitchFamily="2" charset="2"/>
              <a:buChar char="§"/>
              <a:defRPr/>
            </a:pPr>
            <a:endParaRPr 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HIV And AIDS &amp; EPWP</a:t>
            </a:r>
          </a:p>
        </p:txBody>
      </p:sp>
      <p:sp>
        <p:nvSpPr>
          <p:cNvPr id="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19</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441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756747" y="1511016"/>
            <a:ext cx="8263431" cy="5172529"/>
          </a:xfrm>
        </p:spPr>
        <p:txBody>
          <a:bodyPr/>
          <a:lstStyle/>
          <a:p>
            <a:pPr marL="457189" lvl="1" indent="0">
              <a:buNone/>
            </a:pPr>
            <a:r>
              <a:rPr lang="en-US" altLang="en-US" sz="1800" b="1" dirty="0"/>
              <a:t>Part A: 	</a:t>
            </a:r>
            <a:r>
              <a:rPr lang="en-US" altLang="en-US" sz="1800" dirty="0"/>
              <a:t>Overview Of Department Performance. </a:t>
            </a:r>
          </a:p>
          <a:p>
            <a:pPr marL="457189" lvl="1" indent="0">
              <a:buNone/>
            </a:pPr>
            <a:endParaRPr lang="en-US" altLang="en-US" sz="1800" b="1" dirty="0"/>
          </a:p>
          <a:p>
            <a:pPr marL="457189" lvl="1" indent="0">
              <a:buNone/>
            </a:pPr>
            <a:r>
              <a:rPr lang="en-US" altLang="en-US" sz="1800" b="1" dirty="0"/>
              <a:t>Part B:</a:t>
            </a:r>
            <a:r>
              <a:rPr lang="en-US" altLang="en-US" sz="1800" dirty="0"/>
              <a:t>	1. </a:t>
            </a:r>
            <a:r>
              <a:rPr lang="en-ZA" altLang="en-US" sz="1800" dirty="0"/>
              <a:t>Non-financial Performance:</a:t>
            </a:r>
          </a:p>
          <a:p>
            <a:pPr marL="457189" lvl="1" indent="0">
              <a:buNone/>
            </a:pPr>
            <a:r>
              <a:rPr lang="en-ZA" altLang="en-US" sz="1800" dirty="0"/>
              <a:t>		2. Governance And Administration</a:t>
            </a:r>
          </a:p>
          <a:p>
            <a:pPr marL="457189" lvl="1" indent="0">
              <a:buNone/>
            </a:pPr>
            <a:r>
              <a:rPr lang="en-ZA" altLang="en-US" sz="1800" dirty="0"/>
              <a:t>		3.  Areas of Significant Deviation from Planned Performance</a:t>
            </a:r>
          </a:p>
          <a:p>
            <a:pPr marL="457189" lvl="1" indent="0">
              <a:buNone/>
            </a:pPr>
            <a:r>
              <a:rPr lang="en-ZA" altLang="en-US" sz="1800" dirty="0"/>
              <a:t>		4. Monitoring of NPOs</a:t>
            </a:r>
          </a:p>
          <a:p>
            <a:pPr marL="457189" lvl="1" indent="0">
              <a:buNone/>
            </a:pPr>
            <a:r>
              <a:rPr lang="en-ZA" altLang="en-US" sz="1800" dirty="0"/>
              <a:t>		5. Extraordinary Issues</a:t>
            </a:r>
          </a:p>
          <a:p>
            <a:pPr marL="457189" lvl="1" indent="0">
              <a:buNone/>
            </a:pPr>
            <a:endParaRPr lang="en-ZA" altLang="en-US" sz="1800" dirty="0"/>
          </a:p>
          <a:p>
            <a:pPr marL="457189" lvl="1" indent="0">
              <a:buNone/>
            </a:pPr>
            <a:r>
              <a:rPr lang="en-ZA" altLang="en-US" sz="1800" b="1" dirty="0"/>
              <a:t>Part C:	</a:t>
            </a:r>
            <a:r>
              <a:rPr lang="en-ZA" altLang="en-US" sz="1800" dirty="0"/>
              <a:t>Financial Report</a:t>
            </a:r>
          </a:p>
          <a:p>
            <a:pPr marL="457189" lvl="1" indent="0">
              <a:buNone/>
            </a:pPr>
            <a:endParaRPr lang="en-ZA" altLang="en-US" sz="1800" b="1" dirty="0"/>
          </a:p>
          <a:p>
            <a:pPr marL="457189" lvl="1" indent="0">
              <a:buNone/>
            </a:pPr>
            <a:endParaRPr lang="en-ZA" altLang="en-US" sz="1800" dirty="0"/>
          </a:p>
          <a:p>
            <a:pPr marL="457189" lvl="1" indent="0">
              <a:buNone/>
            </a:pPr>
            <a:endParaRPr lang="en-US" altLang="en-US" sz="1800" dirty="0"/>
          </a:p>
          <a:p>
            <a:endParaRPr lang="en-US" alt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US" altLang="en-US" sz="2000" dirty="0"/>
              <a:t>Table Of Contents</a:t>
            </a:r>
            <a:endParaRPr lang="en-US" sz="2000" dirty="0"/>
          </a:p>
        </p:txBody>
      </p:sp>
      <p:sp>
        <p:nvSpPr>
          <p:cNvPr id="63492"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HIV And AIDS &amp; EPWP</a:t>
            </a:r>
          </a:p>
        </p:txBody>
      </p:sp>
      <p:sp>
        <p:nvSpPr>
          <p:cNvPr id="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20</a:t>
            </a:fld>
            <a:endParaRPr lang="en-ZA" altLang="en-US" sz="12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04A3B0D-297D-45CF-98E4-632776DB2A96}"/>
              </a:ext>
            </a:extLst>
          </p:cNvPr>
          <p:cNvSpPr>
            <a:spLocks noGrp="1"/>
          </p:cNvSpPr>
          <p:nvPr>
            <p:ph idx="1"/>
          </p:nvPr>
        </p:nvSpPr>
        <p:spPr>
          <a:xfrm>
            <a:off x="834887" y="1412875"/>
            <a:ext cx="8185288" cy="5119688"/>
          </a:xfrm>
        </p:spPr>
        <p:txBody>
          <a:bodyPr>
            <a:noAutofit/>
          </a:bodyPr>
          <a:lstStyle/>
          <a:p>
            <a:pPr marL="0" indent="0" defTabSz="914377">
              <a:buNone/>
              <a:tabLst>
                <a:tab pos="0" algn="l"/>
              </a:tabLst>
              <a:defRPr/>
            </a:pPr>
            <a:r>
              <a:rPr lang="en-US" sz="1600" b="1" dirty="0"/>
              <a:t>During the period under review:</a:t>
            </a:r>
          </a:p>
          <a:p>
            <a:pPr marL="0" indent="0" defTabSz="914377">
              <a:buNone/>
              <a:tabLst>
                <a:tab pos="0" algn="l"/>
              </a:tabLst>
              <a:defRPr/>
            </a:pPr>
            <a:endParaRPr lang="en-US" sz="1600" b="1" dirty="0"/>
          </a:p>
          <a:p>
            <a:pPr marL="0" indent="0">
              <a:buNone/>
            </a:pPr>
            <a:r>
              <a:rPr lang="en-ZA" sz="1600" b="1" dirty="0"/>
              <a:t>Prevention Programme</a:t>
            </a:r>
          </a:p>
          <a:p>
            <a:pPr marL="715963" indent="-327025">
              <a:buFont typeface="Wingdings" panose="05000000000000000000" pitchFamily="2" charset="2"/>
              <a:buChar char="§"/>
            </a:pPr>
            <a:r>
              <a:rPr lang="en-ZA" sz="1600" dirty="0"/>
              <a:t>44 organisations were recommended and funded for the implementation of the Social and Behaviour Change Programme</a:t>
            </a:r>
          </a:p>
          <a:p>
            <a:pPr marL="715963" indent="-327025">
              <a:buFont typeface="Wingdings" panose="05000000000000000000" pitchFamily="2" charset="2"/>
              <a:buChar char="§"/>
            </a:pPr>
            <a:endParaRPr lang="en-ZA" sz="1600" dirty="0"/>
          </a:p>
          <a:p>
            <a:pPr marL="715963" indent="-327025">
              <a:buFont typeface="Wingdings" panose="05000000000000000000" pitchFamily="2" charset="2"/>
              <a:buChar char="§"/>
            </a:pPr>
            <a:r>
              <a:rPr lang="en-ZA" sz="1600" dirty="0"/>
              <a:t>G2G Programme – The process of appointing organisations that will implement the G2G  programme  was finalised.</a:t>
            </a:r>
          </a:p>
          <a:p>
            <a:pPr marL="0" indent="0">
              <a:buNone/>
            </a:pPr>
            <a:endParaRPr lang="en-ZA" sz="1600" b="1" dirty="0"/>
          </a:p>
          <a:p>
            <a:pPr marL="0" indent="0">
              <a:buNone/>
            </a:pPr>
            <a:r>
              <a:rPr lang="en-US" sz="1600" b="1" dirty="0"/>
              <a:t>Care and Support Program</a:t>
            </a:r>
          </a:p>
          <a:p>
            <a:pPr marL="650875" lvl="0" indent="-285750" defTabSz="914400" eaLnBrk="0" hangingPunct="0">
              <a:buFont typeface="Wingdings" panose="05000000000000000000" pitchFamily="2" charset="2"/>
              <a:buChar char="§"/>
              <a:defRPr/>
            </a:pPr>
            <a:r>
              <a:rPr lang="en-US" sz="1600" dirty="0"/>
              <a:t>A comprehensive package of essential services that include nutritional support, counseling, skills development, home and school visits, psychosocial support, educational support, medical support, food supplements and referrals was provided to:</a:t>
            </a:r>
          </a:p>
          <a:p>
            <a:pPr marL="365125" lvl="0" indent="0" defTabSz="914400" eaLnBrk="0" hangingPunct="0">
              <a:buNone/>
              <a:defRPr/>
            </a:pPr>
            <a:r>
              <a:rPr lang="en-US" sz="1600" dirty="0"/>
              <a:t>	- Orphans and Vulnerable Children and Youth (OVCY)</a:t>
            </a:r>
          </a:p>
          <a:p>
            <a:pPr marL="365125" lvl="0" indent="0" defTabSz="914400" eaLnBrk="0" hangingPunct="0">
              <a:buNone/>
              <a:defRPr/>
            </a:pPr>
            <a:r>
              <a:rPr lang="en-US" sz="1600" dirty="0"/>
              <a:t>	- Child and Youth Headed Households</a:t>
            </a:r>
          </a:p>
          <a:p>
            <a:pPr marL="365125" lvl="0" indent="0" defTabSz="914400" eaLnBrk="0" hangingPunct="0">
              <a:buNone/>
              <a:defRPr/>
            </a:pPr>
            <a:r>
              <a:rPr lang="en-US" sz="1600" dirty="0"/>
              <a:t>	- </a:t>
            </a:r>
            <a:r>
              <a:rPr lang="en-ZA" sz="1600" dirty="0"/>
              <a:t>Older Persons who are caregivers and Support Groups</a:t>
            </a:r>
            <a:endParaRPr lang="en-US" sz="1600" dirty="0"/>
          </a:p>
        </p:txBody>
      </p:sp>
    </p:spTree>
    <p:extLst>
      <p:ext uri="{BB962C8B-B14F-4D97-AF65-F5344CB8AC3E}">
        <p14:creationId xmlns:p14="http://schemas.microsoft.com/office/powerpoint/2010/main" val="69523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CFDF17B7-AD87-48FC-8B19-82E061A72AAD}"/>
              </a:ext>
            </a:extLst>
          </p:cNvPr>
          <p:cNvSpPr>
            <a:spLocks noGrp="1"/>
          </p:cNvSpPr>
          <p:nvPr>
            <p:ph type="title"/>
          </p:nvPr>
        </p:nvSpPr>
        <p:spPr/>
        <p:txBody>
          <a:bodyPr/>
          <a:lstStyle/>
          <a:p>
            <a:pPr eaLnBrk="1" hangingPunct="1"/>
            <a:r>
              <a:rPr lang="en-US" altLang="en-US" sz="2300" b="1" dirty="0"/>
              <a:t>Overview Of Non-Financial Performance: Prog 3</a:t>
            </a:r>
            <a:endParaRPr lang="en-ZA" altLang="en-US" sz="2300" dirty="0"/>
          </a:p>
        </p:txBody>
      </p:sp>
      <p:sp>
        <p:nvSpPr>
          <p:cNvPr id="109571" name="Slide Number Placeholder 2">
            <a:extLst>
              <a:ext uri="{FF2B5EF4-FFF2-40B4-BE49-F238E27FC236}">
                <a16:creationId xmlns:a16="http://schemas.microsoft.com/office/drawing/2014/main" id="{DE0E29B9-DC02-4FA5-9B96-305156E097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07EE23C-A399-4B68-8196-6F75433BE2B9}" type="slidenum">
              <a:rPr lang="en-US" altLang="en-US" sz="1200" smtClean="0">
                <a:latin typeface="Arial" panose="020B0604020202020204" pitchFamily="34" charset="0"/>
                <a:cs typeface="Arial" panose="020B0604020202020204" pitchFamily="34" charset="0"/>
              </a:rPr>
              <a:pPr>
                <a:spcBef>
                  <a:spcPct val="0"/>
                </a:spcBef>
                <a:buFontTx/>
                <a:buNone/>
              </a:pPr>
              <a:t>21</a:t>
            </a:fld>
            <a:endParaRPr lang="en-US" altLang="en-US" sz="12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9F638BA1-9B6D-4031-9417-AF9276EA8EA1}"/>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a:spLocks noGrp="1"/>
          </p:cNvSpPr>
          <p:nvPr>
            <p:ph idx="1"/>
          </p:nvPr>
        </p:nvSpPr>
        <p:spPr/>
        <p:txBody>
          <a:bodyPr>
            <a:noAutofit/>
          </a:bodyPr>
          <a:lstStyle/>
          <a:p>
            <a:pPr marL="0" indent="0">
              <a:buNone/>
              <a:defRPr/>
            </a:pPr>
            <a:r>
              <a:rPr lang="en-US" altLang="en-US" sz="1800" dirty="0">
                <a:cs typeface="Arial" charset="0"/>
              </a:rPr>
              <a:t>During the period under review the following was achieved to ensure families perform the critical role of nurturing and caring for individual family members:</a:t>
            </a:r>
          </a:p>
          <a:p>
            <a:pPr marL="0" indent="0">
              <a:buNone/>
              <a:defRPr/>
            </a:pPr>
            <a:endParaRPr lang="en-US" altLang="en-US" sz="1800" dirty="0">
              <a:cs typeface="Arial" charset="0"/>
            </a:endParaRPr>
          </a:p>
          <a:p>
            <a:pPr lvl="1">
              <a:buFont typeface="Wingdings" panose="05000000000000000000" pitchFamily="2" charset="2"/>
              <a:buChar char="§"/>
              <a:defRPr/>
            </a:pPr>
            <a:r>
              <a:rPr lang="en-ZA" altLang="en-US" sz="1800" b="1" dirty="0">
                <a:cs typeface="Arial" charset="0"/>
              </a:rPr>
              <a:t>114 720 (T:96 822) </a:t>
            </a:r>
            <a:r>
              <a:rPr lang="en-ZA" altLang="en-US" sz="1800" dirty="0">
                <a:cs typeface="Arial" charset="0"/>
              </a:rPr>
              <a:t>family members participated in preservation programmes</a:t>
            </a:r>
          </a:p>
          <a:p>
            <a:pPr lvl="1">
              <a:buFont typeface="Wingdings" panose="05000000000000000000" pitchFamily="2" charset="2"/>
              <a:buChar char="§"/>
              <a:defRPr/>
            </a:pPr>
            <a:endParaRPr lang="en-ZA" altLang="en-US" sz="1800" b="1" dirty="0">
              <a:cs typeface="Arial" charset="0"/>
            </a:endParaRPr>
          </a:p>
          <a:p>
            <a:pPr lvl="1">
              <a:buFont typeface="Wingdings" panose="05000000000000000000" pitchFamily="2" charset="2"/>
              <a:buChar char="§"/>
              <a:defRPr/>
            </a:pPr>
            <a:r>
              <a:rPr lang="en-ZA" altLang="en-US" sz="1800" b="1" dirty="0">
                <a:cs typeface="Arial" charset="0"/>
              </a:rPr>
              <a:t>4 920 (T:7 042) </a:t>
            </a:r>
            <a:r>
              <a:rPr lang="en-ZA" altLang="en-US" sz="1800" dirty="0">
                <a:cs typeface="Arial" charset="0"/>
              </a:rPr>
              <a:t>families participated in re-unification programmes </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1 646</a:t>
            </a:r>
            <a:r>
              <a:rPr lang="en-US" altLang="en-US" sz="1800" dirty="0">
                <a:cs typeface="Arial" charset="0"/>
              </a:rPr>
              <a:t> </a:t>
            </a:r>
            <a:r>
              <a:rPr lang="en-US" altLang="en-US" sz="1800" b="1" dirty="0">
                <a:cs typeface="Arial" charset="0"/>
              </a:rPr>
              <a:t>(T:1 055) </a:t>
            </a:r>
            <a:r>
              <a:rPr lang="en-US" altLang="en-US" sz="1800" dirty="0">
                <a:cs typeface="Arial" charset="0"/>
              </a:rPr>
              <a:t>family members were reunited with their families</a:t>
            </a:r>
          </a:p>
          <a:p>
            <a:pPr lvl="1" algn="just">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40 812 (T:25 265) </a:t>
            </a:r>
            <a:r>
              <a:rPr lang="en-US" altLang="en-US" sz="1800" dirty="0">
                <a:cs typeface="Arial" charset="0"/>
              </a:rPr>
              <a:t>families participated in parenting programmes </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r>
              <a:rPr lang="en-US" altLang="en-US" sz="1800" b="1" dirty="0">
                <a:cs typeface="Arial" charset="0"/>
              </a:rPr>
              <a:t>24 768 (T:32 389) </a:t>
            </a:r>
            <a:r>
              <a:rPr lang="en-US" altLang="en-US" sz="1800" dirty="0">
                <a:cs typeface="Arial" charset="0"/>
              </a:rPr>
              <a:t>families received crisis intervention  services</a:t>
            </a:r>
          </a:p>
          <a:p>
            <a:pPr lvl="1">
              <a:buFont typeface="Wingdings" panose="05000000000000000000" pitchFamily="2" charset="2"/>
              <a:buChar char="§"/>
              <a:defRPr/>
            </a:pPr>
            <a:endParaRPr lang="en-US" altLang="en-US" sz="1800" dirty="0">
              <a:cs typeface="Arial" charset="0"/>
            </a:endParaRPr>
          </a:p>
          <a:p>
            <a:pPr lvl="1">
              <a:buFont typeface="Wingdings" panose="05000000000000000000" pitchFamily="2" charset="2"/>
              <a:buChar char="§"/>
              <a:defRPr/>
            </a:pPr>
            <a:endParaRPr lang="en-US" altLang="en-US" sz="1800" dirty="0">
              <a:cs typeface="Arial" charset="0"/>
            </a:endParaRPr>
          </a:p>
          <a:p>
            <a:pPr marL="457189" lvl="1" indent="0">
              <a:buNone/>
              <a:defRPr/>
            </a:pPr>
            <a:r>
              <a:rPr lang="en-US" sz="1800" dirty="0"/>
              <a:t>    </a:t>
            </a:r>
            <a:endParaRPr lang="en-ZA" sz="1800" dirty="0"/>
          </a:p>
          <a:p>
            <a:pPr marL="457189" lvl="1" indent="0">
              <a:buNone/>
              <a:defRPr/>
            </a:pPr>
            <a:endParaRPr lang="en-ZA" sz="1800" dirty="0">
              <a:cs typeface="Arial" charset="0"/>
            </a:endParaRPr>
          </a:p>
          <a:p>
            <a:pPr lvl="1">
              <a:lnSpc>
                <a:spcPct val="115000"/>
              </a:lnSpc>
              <a:spcAft>
                <a:spcPts val="1000"/>
              </a:spcAft>
              <a:buFont typeface="Arial" charset="0"/>
              <a:buChar char="•"/>
            </a:pPr>
            <a:endParaRPr lang="en-ZA" altLang="en-US" sz="1800" dirty="0"/>
          </a:p>
          <a:p>
            <a:pPr>
              <a:buFont typeface="Arial" charset="0"/>
              <a:buNone/>
            </a:pPr>
            <a:endParaRPr lang="en-ZA" altLang="en-US" sz="1800" dirty="0"/>
          </a:p>
        </p:txBody>
      </p:sp>
      <p:sp>
        <p:nvSpPr>
          <p:cNvPr id="2" name="Title 1"/>
          <p:cNvSpPr>
            <a:spLocks noGrp="1"/>
          </p:cNvSpPr>
          <p:nvPr>
            <p:ph type="title"/>
          </p:nvPr>
        </p:nvSpPr>
        <p:spPr>
          <a:xfrm>
            <a:off x="1125538" y="935038"/>
            <a:ext cx="8018462" cy="342900"/>
          </a:xfrm>
        </p:spPr>
        <p:txBody>
          <a:bodyPr rtlCol="0">
            <a:noAutofit/>
          </a:bodyPr>
          <a:lstStyle/>
          <a:p>
            <a:pPr>
              <a:defRPr/>
            </a:pPr>
            <a:r>
              <a:rPr lang="en-ZA" sz="2000" dirty="0"/>
              <a:t>Care And Support To Families </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22</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1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Care and Support to Families </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23</a:t>
            </a:fld>
            <a:endParaRPr lang="en-ZA" altLang="en-US" sz="1200" dirty="0">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ABCE01D1-4B3F-4E39-973A-74AADE32DA53}"/>
              </a:ext>
            </a:extLst>
          </p:cNvPr>
          <p:cNvSpPr>
            <a:spLocks noGrp="1"/>
          </p:cNvSpPr>
          <p:nvPr>
            <p:ph idx="1"/>
          </p:nvPr>
        </p:nvSpPr>
        <p:spPr>
          <a:xfrm>
            <a:off x="1006475" y="1412875"/>
            <a:ext cx="8013700" cy="5119688"/>
          </a:xfrm>
        </p:spPr>
        <p:txBody>
          <a:bodyPr>
            <a:normAutofit fontScale="70000" lnSpcReduction="20000"/>
          </a:bodyPr>
          <a:lstStyle/>
          <a:p>
            <a:pPr marL="0" indent="0" algn="just">
              <a:buNone/>
            </a:pPr>
            <a:r>
              <a:rPr lang="en-US" altLang="en-US" sz="2000" b="1" dirty="0"/>
              <a:t>During the period under review: </a:t>
            </a:r>
          </a:p>
          <a:p>
            <a:pPr marL="0" indent="0" algn="just">
              <a:buNone/>
            </a:pPr>
            <a:endParaRPr lang="en-US" altLang="en-US" sz="2000" b="1" dirty="0"/>
          </a:p>
          <a:p>
            <a:pPr marL="0" indent="0" algn="just">
              <a:buNone/>
            </a:pPr>
            <a:r>
              <a:rPr lang="en-US" altLang="en-US" sz="2000" dirty="0"/>
              <a:t>A service delivery campaign/ blitz was undertaken during September led by the MEC; with the aim of strengthening support services to the homeless. The following were achieved :   </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Profiling of homeless people</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Strengthening of Partnerships with Departments /Stakeholders to promote intersectoral approach in dealing with homelessness </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Development of plans to improve the management of the shelters</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R 88 000 000.00 was received from Treasury. Business plans were submitted  in consultation with the Municipalities in all regions. The </a:t>
            </a:r>
            <a:r>
              <a:rPr lang="en-ZA" altLang="en-US" sz="2000" dirty="0"/>
              <a:t>rationalisation</a:t>
            </a:r>
            <a:r>
              <a:rPr lang="en-US" altLang="en-US" sz="2000" dirty="0"/>
              <a:t> process will reduce the number of shelters from 42 to 24  (affected beneficiaries will be moved to other shelters and/or be re-integrated with their families). This will enhance effective management, habitability, improve services in current shelters and reduce operational costs.</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Graduation Ceremony was hosted by the Department on 21 November  for former homeless people and former substance abuse beneficiaries  who were trained during the Lockdown on artisan skills. </a:t>
            </a:r>
          </a:p>
          <a:p>
            <a:pPr algn="just">
              <a:buFont typeface="Wingdings" panose="05000000000000000000" pitchFamily="2" charset="2"/>
              <a:buChar char="§"/>
            </a:pPr>
            <a:endParaRPr lang="en-US" altLang="en-US" sz="2000" dirty="0"/>
          </a:p>
          <a:p>
            <a:pPr algn="just">
              <a:buFont typeface="Wingdings" panose="05000000000000000000" pitchFamily="2" charset="2"/>
              <a:buChar char="§"/>
            </a:pPr>
            <a:r>
              <a:rPr lang="en-US" altLang="en-US" sz="2000" dirty="0"/>
              <a:t>11 homeless beneficiaries enrolled for the training and 5 completed. 3 were traced to attend the event, 1 is already working in KZN </a:t>
            </a:r>
          </a:p>
          <a:p>
            <a:pPr marL="0" indent="0" algn="just">
              <a:buNone/>
            </a:pPr>
            <a:endParaRPr lang="en-US" altLang="en-US" sz="2000" dirty="0"/>
          </a:p>
        </p:txBody>
      </p:sp>
    </p:spTree>
    <p:extLst>
      <p:ext uri="{BB962C8B-B14F-4D97-AF65-F5344CB8AC3E}">
        <p14:creationId xmlns:p14="http://schemas.microsoft.com/office/powerpoint/2010/main" val="370501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ZA" altLang="en-US" dirty="0"/>
              <a:t>Child Care And Protection</a:t>
            </a:r>
          </a:p>
        </p:txBody>
      </p:sp>
      <p:sp>
        <p:nvSpPr>
          <p:cNvPr id="7" name="Content Placeholder 2"/>
          <p:cNvSpPr>
            <a:spLocks noGrp="1"/>
          </p:cNvSpPr>
          <p:nvPr>
            <p:ph idx="1"/>
          </p:nvPr>
        </p:nvSpPr>
        <p:spPr/>
        <p:txBody>
          <a:bodyPr/>
          <a:lstStyle/>
          <a:p>
            <a:endParaRPr lang="en-ZA" dirty="0"/>
          </a:p>
          <a:p>
            <a:endParaRPr lang="en-ZA" dirty="0"/>
          </a:p>
        </p:txBody>
      </p:sp>
      <p:sp>
        <p:nvSpPr>
          <p:cNvPr id="93187" name="TextBox 3"/>
          <p:cNvSpPr txBox="1">
            <a:spLocks noChangeArrowheads="1"/>
          </p:cNvSpPr>
          <p:nvPr/>
        </p:nvSpPr>
        <p:spPr bwMode="auto">
          <a:xfrm>
            <a:off x="8518358" y="6533216"/>
            <a:ext cx="501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356B0AC2-19BC-4074-AC00-BD872313328C}" type="slidenum">
              <a:rPr lang="en-ZA" altLang="en-US" sz="1200">
                <a:latin typeface="Arial" panose="020B0604020202020204" pitchFamily="34" charset="0"/>
                <a:cs typeface="Arial" panose="020B0604020202020204" pitchFamily="34" charset="0"/>
              </a:rPr>
              <a:pPr/>
              <a:t>24</a:t>
            </a:fld>
            <a:endParaRPr lang="en-ZA" altLang="en-US" sz="120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1006515" y="1412382"/>
            <a:ext cx="8013659" cy="512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hangingPunct="0">
              <a:buNone/>
              <a:defRPr/>
            </a:pPr>
            <a:r>
              <a:rPr lang="en-ZA" sz="1600" b="1" dirty="0">
                <a:latin typeface="Arial" panose="020B0604020202020204" pitchFamily="34" charset="0"/>
                <a:cs typeface="Arial" panose="020B0604020202020204" pitchFamily="34" charset="0"/>
              </a:rPr>
              <a:t>During the period under review:</a:t>
            </a:r>
          </a:p>
          <a:p>
            <a:pPr marL="0" indent="0" algn="just" eaLnBrk="0" hangingPunct="0">
              <a:buNone/>
              <a:defRPr/>
            </a:pPr>
            <a:endParaRPr lang="en-ZA" sz="16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600" b="1" dirty="0">
                <a:latin typeface="Arial" panose="020B0604020202020204" pitchFamily="34" charset="0"/>
                <a:cs typeface="Arial" panose="020B0604020202020204" pitchFamily="34" charset="0"/>
              </a:rPr>
              <a:t>1 277 (T:1 790) </a:t>
            </a:r>
            <a:r>
              <a:rPr lang="en-ZA" sz="1600" dirty="0">
                <a:latin typeface="Arial" panose="020B0604020202020204" pitchFamily="34" charset="0"/>
                <a:cs typeface="Arial" panose="020B0604020202020204" pitchFamily="34" charset="0"/>
              </a:rPr>
              <a:t>ECD centres have been fully registered and </a:t>
            </a:r>
          </a:p>
          <a:p>
            <a:pPr marL="57150" indent="0" algn="just" eaLnBrk="0" hangingPunct="0">
              <a:buNone/>
              <a:defRPr/>
            </a:pPr>
            <a:r>
              <a:rPr lang="en-ZA" sz="1600" b="1" dirty="0">
                <a:latin typeface="Arial" panose="020B0604020202020204" pitchFamily="34" charset="0"/>
                <a:cs typeface="Arial" panose="020B0604020202020204" pitchFamily="34" charset="0"/>
              </a:rPr>
              <a:t>     623 (T: 615) </a:t>
            </a:r>
            <a:r>
              <a:rPr lang="en-ZA" sz="1600" dirty="0">
                <a:latin typeface="Arial" panose="020B0604020202020204" pitchFamily="34" charset="0"/>
                <a:cs typeface="Arial" panose="020B0604020202020204" pitchFamily="34" charset="0"/>
              </a:rPr>
              <a:t>have been conditionally registered </a:t>
            </a:r>
          </a:p>
          <a:p>
            <a:pPr algn="just" eaLnBrk="0" hangingPunct="0">
              <a:buFont typeface="Wingdings" panose="05000000000000000000" pitchFamily="2" charset="2"/>
              <a:buChar char="§"/>
              <a:defRPr/>
            </a:pPr>
            <a:endParaRPr lang="en-ZA" sz="16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600" b="1" dirty="0">
                <a:latin typeface="Arial" panose="020B0604020202020204" pitchFamily="34" charset="0"/>
                <a:cs typeface="Arial" panose="020B0604020202020204" pitchFamily="34" charset="0"/>
              </a:rPr>
              <a:t>50 415 (T:111 253) </a:t>
            </a:r>
            <a:r>
              <a:rPr lang="en-ZA" sz="1600" dirty="0">
                <a:latin typeface="Arial" panose="020B0604020202020204" pitchFamily="34" charset="0"/>
                <a:cs typeface="Arial" panose="020B0604020202020204" pitchFamily="34" charset="0"/>
              </a:rPr>
              <a:t>children accessed funded  and non-centre based ECDs; </a:t>
            </a:r>
            <a:r>
              <a:rPr lang="en-ZA" sz="1600" b="1" dirty="0">
                <a:latin typeface="Arial" panose="020B0604020202020204" pitchFamily="34" charset="0"/>
                <a:cs typeface="Arial" panose="020B0604020202020204" pitchFamily="34" charset="0"/>
              </a:rPr>
              <a:t>7 619 (T:17 688) </a:t>
            </a:r>
            <a:r>
              <a:rPr lang="en-ZA" sz="1600" dirty="0">
                <a:latin typeface="Arial" panose="020B0604020202020204" pitchFamily="34" charset="0"/>
                <a:cs typeface="Arial" panose="020B0604020202020204" pitchFamily="34" charset="0"/>
              </a:rPr>
              <a:t>children accessed conditionally funded ECDs</a:t>
            </a:r>
            <a:endParaRPr lang="en-ZA" sz="1600" dirty="0">
              <a:solidFill>
                <a:srgbClr val="FF0000"/>
              </a:solidFill>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6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600" b="1" dirty="0">
                <a:latin typeface="Arial" panose="020B0604020202020204" pitchFamily="34" charset="0"/>
                <a:cs typeface="Arial" panose="020B0604020202020204" pitchFamily="34" charset="0"/>
              </a:rPr>
              <a:t>2 034 (T:5 022)</a:t>
            </a:r>
            <a:r>
              <a:rPr lang="en-ZA" sz="1600" dirty="0">
                <a:latin typeface="Arial" panose="020B0604020202020204" pitchFamily="34" charset="0"/>
                <a:cs typeface="Arial" panose="020B0604020202020204" pitchFamily="34" charset="0"/>
              </a:rPr>
              <a:t> children in need of care and protection were placed in foster care</a:t>
            </a:r>
          </a:p>
          <a:p>
            <a:pPr algn="just" eaLnBrk="0" hangingPunct="0">
              <a:buFont typeface="Wingdings" panose="05000000000000000000" pitchFamily="2" charset="2"/>
              <a:buChar char="§"/>
              <a:defRPr/>
            </a:pPr>
            <a:endParaRPr lang="en-ZA" sz="16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600" b="1" dirty="0">
                <a:latin typeface="Arial" panose="020B0604020202020204" pitchFamily="34" charset="0"/>
                <a:cs typeface="Arial" panose="020B0604020202020204" pitchFamily="34" charset="0"/>
              </a:rPr>
              <a:t>38 691 (T:62 503)</a:t>
            </a:r>
            <a:r>
              <a:rPr lang="en-ZA" sz="1600" dirty="0">
                <a:latin typeface="Arial" panose="020B0604020202020204" pitchFamily="34" charset="0"/>
                <a:cs typeface="Arial" panose="020B0604020202020204" pitchFamily="34" charset="0"/>
              </a:rPr>
              <a:t> children already in foster care received social work services</a:t>
            </a:r>
          </a:p>
          <a:p>
            <a:pPr algn="just" eaLnBrk="0" hangingPunct="0">
              <a:buFont typeface="Wingdings" panose="05000000000000000000" pitchFamily="2" charset="2"/>
              <a:buChar char="§"/>
              <a:defRPr/>
            </a:pPr>
            <a:endParaRPr lang="en-ZA" sz="16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600" b="1" dirty="0">
                <a:latin typeface="Arial" panose="020B0604020202020204" pitchFamily="34" charset="0"/>
                <a:cs typeface="Arial" panose="020B0604020202020204" pitchFamily="34" charset="0"/>
              </a:rPr>
              <a:t>4 141 (T:4 718)</a:t>
            </a:r>
            <a:r>
              <a:rPr lang="en-ZA" sz="1600" dirty="0">
                <a:latin typeface="Arial" panose="020B0604020202020204" pitchFamily="34" charset="0"/>
                <a:cs typeface="Arial" panose="020B0604020202020204" pitchFamily="34" charset="0"/>
              </a:rPr>
              <a:t> children were placed in CYCCs for developmental social welfare services</a:t>
            </a:r>
            <a:r>
              <a:rPr lang="en-ZA" sz="1600" dirty="0">
                <a:solidFill>
                  <a:srgbClr val="0070C0"/>
                </a:solidFill>
                <a:latin typeface="Arial" panose="020B0604020202020204" pitchFamily="34" charset="0"/>
                <a:cs typeface="Arial" panose="020B0604020202020204" pitchFamily="34" charset="0"/>
              </a:rPr>
              <a:t>.</a:t>
            </a:r>
          </a:p>
          <a:p>
            <a:pPr lvl="0" algn="just" eaLnBrk="0" fontAlgn="auto" hangingPunct="0">
              <a:spcBef>
                <a:spcPts val="0"/>
              </a:spcBef>
              <a:spcAft>
                <a:spcPts val="0"/>
              </a:spcAft>
              <a:buFont typeface="Wingdings" panose="05000000000000000000" pitchFamily="2" charset="2"/>
              <a:buChar char="§"/>
              <a:defRPr/>
            </a:pPr>
            <a:endParaRPr lang="en-ZA" sz="1600" dirty="0">
              <a:solidFill>
                <a:srgbClr val="0070C0"/>
              </a:solidFill>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600" dirty="0">
              <a:solidFill>
                <a:prstClr val="black"/>
              </a:solidFill>
              <a:latin typeface="Arial" panose="020B0604020202020204" pitchFamily="34" charset="0"/>
              <a:cs typeface="Arial" panose="020B0604020202020204" pitchFamily="34" charset="0"/>
            </a:endParaRPr>
          </a:p>
          <a:p>
            <a:pPr marL="0" indent="0" algn="just" fontAlgn="auto">
              <a:spcAft>
                <a:spcPts val="0"/>
              </a:spcAft>
              <a:buNone/>
              <a:defRPr/>
            </a:pPr>
            <a:endParaRPr lang="en-ZA" sz="1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ZA" altLang="en-US" dirty="0"/>
              <a:t>Child Care And Protection</a:t>
            </a:r>
          </a:p>
        </p:txBody>
      </p:sp>
      <p:sp>
        <p:nvSpPr>
          <p:cNvPr id="7" name="Content Placeholder 2"/>
          <p:cNvSpPr>
            <a:spLocks noGrp="1"/>
          </p:cNvSpPr>
          <p:nvPr>
            <p:ph idx="1"/>
          </p:nvPr>
        </p:nvSpPr>
        <p:spPr/>
        <p:txBody>
          <a:bodyPr/>
          <a:lstStyle/>
          <a:p>
            <a:endParaRPr lang="en-ZA" dirty="0"/>
          </a:p>
          <a:p>
            <a:endParaRPr lang="en-ZA" dirty="0"/>
          </a:p>
        </p:txBody>
      </p:sp>
      <p:sp>
        <p:nvSpPr>
          <p:cNvPr id="93187" name="TextBox 3"/>
          <p:cNvSpPr txBox="1">
            <a:spLocks noChangeArrowheads="1"/>
          </p:cNvSpPr>
          <p:nvPr/>
        </p:nvSpPr>
        <p:spPr bwMode="auto">
          <a:xfrm>
            <a:off x="8518358" y="6533216"/>
            <a:ext cx="501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356B0AC2-19BC-4074-AC00-BD872313328C}" type="slidenum">
              <a:rPr lang="en-ZA" altLang="en-US" sz="1200">
                <a:latin typeface="Arial" panose="020B0604020202020204" pitchFamily="34" charset="0"/>
                <a:cs typeface="Arial" panose="020B0604020202020204" pitchFamily="34" charset="0"/>
              </a:rPr>
              <a:pPr/>
              <a:t>25</a:t>
            </a:fld>
            <a:endParaRPr lang="en-ZA" altLang="en-US" sz="12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AE88344-5586-4491-974D-8B95C80830FD}"/>
              </a:ext>
            </a:extLst>
          </p:cNvPr>
          <p:cNvSpPr txBox="1">
            <a:spLocks/>
          </p:cNvSpPr>
          <p:nvPr/>
        </p:nvSpPr>
        <p:spPr bwMode="auto">
          <a:xfrm>
            <a:off x="888274" y="1423850"/>
            <a:ext cx="8131901" cy="518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hangingPunct="0">
              <a:buNone/>
              <a:defRPr/>
            </a:pPr>
            <a:r>
              <a:rPr lang="en-ZA" sz="1200" b="1" dirty="0">
                <a:latin typeface="Arial" panose="020B0604020202020204" pitchFamily="34" charset="0"/>
                <a:cs typeface="Arial" panose="020B0604020202020204" pitchFamily="34" charset="0"/>
              </a:rPr>
              <a:t>During the period under review:</a:t>
            </a:r>
          </a:p>
          <a:p>
            <a:pPr marL="0" indent="0" algn="just" eaLnBrk="0" hangingPunct="0">
              <a:buNone/>
              <a:defRPr/>
            </a:pPr>
            <a:endParaRPr lang="en-ZA" sz="1200" b="1"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200" dirty="0">
                <a:latin typeface="Arial" panose="020B0604020202020204" pitchFamily="34" charset="0"/>
                <a:cs typeface="Arial" panose="020B0604020202020204" pitchFamily="34" charset="0"/>
              </a:rPr>
              <a:t>A workshop was held with Municipalities on their role in relation to the Children’s Act 38 of 2005, focusing on Partial Care Facilities and ECD Programmes.</a:t>
            </a:r>
          </a:p>
          <a:p>
            <a:pPr algn="just" eaLnBrk="0" hangingPunct="0">
              <a:buFont typeface="Wingdings" panose="05000000000000000000" pitchFamily="2" charset="2"/>
              <a:buChar char="§"/>
              <a:defRPr/>
            </a:pPr>
            <a:endParaRPr lang="en-ZA" sz="12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r>
              <a:rPr lang="en-ZA" sz="1200" dirty="0">
                <a:latin typeface="Arial" panose="020B0604020202020204" pitchFamily="34" charset="0"/>
                <a:cs typeface="Arial" panose="020B0604020202020204" pitchFamily="34" charset="0"/>
              </a:rPr>
              <a:t>A meeting was held with the Tshwane Municipality to discuss the blockages as experienced by the ECDs due to the Municipal By-Laws that were implemented retrospectively.</a:t>
            </a:r>
          </a:p>
          <a:p>
            <a:pPr algn="just" eaLnBrk="0" hangingPunct="0">
              <a:buFont typeface="Wingdings" panose="05000000000000000000" pitchFamily="2" charset="2"/>
              <a:buChar char="§"/>
              <a:defRPr/>
            </a:pPr>
            <a:endParaRPr lang="en-ZA" sz="1200" dirty="0">
              <a:latin typeface="Arial" panose="020B0604020202020204" pitchFamily="34" charset="0"/>
              <a:cs typeface="Arial" panose="020B0604020202020204" pitchFamily="34" charset="0"/>
            </a:endParaRPr>
          </a:p>
          <a:p>
            <a:pPr eaLnBrk="0" hangingPunct="0">
              <a:buFont typeface="Wingdings" panose="05000000000000000000" pitchFamily="2" charset="2"/>
              <a:buChar char="§"/>
              <a:defRPr/>
            </a:pPr>
            <a:r>
              <a:rPr lang="en-ZA" sz="1200" dirty="0">
                <a:latin typeface="Arial" panose="020B0604020202020204" pitchFamily="34" charset="0"/>
                <a:cs typeface="Arial" panose="020B0604020202020204" pitchFamily="34" charset="0"/>
              </a:rPr>
              <a:t>The Department in collaboration with NDSD hosted the closing of the Child Protection Week at Polokong Child and Youth Care Centre in Sedibeng Region, on the 07 June 2020, the theme was “</a:t>
            </a:r>
            <a:r>
              <a:rPr lang="en-ZA" sz="1200" i="1" dirty="0">
                <a:latin typeface="Arial" panose="020B0604020202020204" pitchFamily="34" charset="0"/>
                <a:cs typeface="Arial" panose="020B0604020202020204" pitchFamily="34" charset="0"/>
              </a:rPr>
              <a:t>Child Protection and Beyond”</a:t>
            </a:r>
          </a:p>
          <a:p>
            <a:pPr eaLnBrk="0" hangingPunct="0">
              <a:buFont typeface="Wingdings" panose="05000000000000000000" pitchFamily="2" charset="2"/>
              <a:buChar char="§"/>
              <a:defRPr/>
            </a:pPr>
            <a:endParaRPr lang="en-ZA" sz="1200" i="1" dirty="0">
              <a:latin typeface="Arial" panose="020B0604020202020204" pitchFamily="34" charset="0"/>
              <a:cs typeface="Arial" panose="020B0604020202020204" pitchFamily="34" charset="0"/>
            </a:endParaRPr>
          </a:p>
          <a:p>
            <a:pPr eaLnBrk="0" hangingPunct="0">
              <a:buFont typeface="Wingdings" panose="05000000000000000000" pitchFamily="2" charset="2"/>
              <a:buChar char="§"/>
              <a:defRPr/>
            </a:pPr>
            <a:r>
              <a:rPr lang="en-US" sz="1200" dirty="0">
                <a:latin typeface="Arial" panose="020B0604020202020204" pitchFamily="34" charset="0"/>
                <a:cs typeface="Arial" panose="020B0604020202020204" pitchFamily="34" charset="0"/>
              </a:rPr>
              <a:t>The Province’s Child Ambassador joined the Minister and participated in the virtual discussion on the effects of COVID-19 on children on the 01June 2020.</a:t>
            </a:r>
          </a:p>
          <a:p>
            <a:pPr eaLnBrk="0" hangingPunct="0">
              <a:buFont typeface="Wingdings" panose="05000000000000000000" pitchFamily="2" charset="2"/>
              <a:buChar char="§"/>
              <a:defRPr/>
            </a:pPr>
            <a:endParaRPr lang="en-US" sz="1200" dirty="0">
              <a:latin typeface="Arial" panose="020B0604020202020204" pitchFamily="34" charset="0"/>
              <a:cs typeface="Arial" panose="020B0604020202020204" pitchFamily="34" charset="0"/>
            </a:endParaRPr>
          </a:p>
          <a:p>
            <a:pPr eaLnBrk="0" hangingPunct="0">
              <a:buFont typeface="Wingdings" panose="05000000000000000000" pitchFamily="2" charset="2"/>
              <a:buChar char="§"/>
              <a:defRPr/>
            </a:pPr>
            <a:r>
              <a:rPr lang="en-US" sz="1200" dirty="0">
                <a:latin typeface="Arial" panose="020B0604020202020204" pitchFamily="34" charset="0"/>
                <a:cs typeface="Arial" panose="020B0604020202020204" pitchFamily="34" charset="0"/>
              </a:rPr>
              <a:t>3 250 ECD Practitioners were capacitated on the Standard Operating Procedures to curb the spread of Covid-19. PPEs were procured and distributed to qualifying ECDs.</a:t>
            </a:r>
          </a:p>
          <a:p>
            <a:pPr eaLnBrk="0" hangingPunct="0">
              <a:buFont typeface="Wingdings" panose="05000000000000000000" pitchFamily="2" charset="2"/>
              <a:buChar char="§"/>
              <a:defRPr/>
            </a:pPr>
            <a:endParaRPr lang="en-US" sz="1200" dirty="0">
              <a:latin typeface="Arial" panose="020B0604020202020204" pitchFamily="34" charset="0"/>
              <a:cs typeface="Arial" panose="020B0604020202020204" pitchFamily="34" charset="0"/>
            </a:endParaRPr>
          </a:p>
          <a:p>
            <a:pPr eaLnBrk="0" hangingPunct="0">
              <a:buFont typeface="Wingdings" panose="05000000000000000000" pitchFamily="2" charset="2"/>
              <a:buChar char="§"/>
              <a:defRPr/>
            </a:pPr>
            <a:r>
              <a:rPr lang="en-US" sz="1200" dirty="0">
                <a:latin typeface="Arial" panose="020B0604020202020204" pitchFamily="34" charset="0"/>
                <a:cs typeface="Arial" panose="020B0604020202020204" pitchFamily="34" charset="0"/>
              </a:rPr>
              <a:t>A meeting was held on ECD Function Migration (from DSD to DBE) with National &amp; Provincial Department of Social Development, National and Provincial Department of Education. The aim was to do role clarification and appointment of work-stream members</a:t>
            </a:r>
          </a:p>
          <a:p>
            <a:pPr eaLnBrk="0" hangingPunct="0">
              <a:buFont typeface="Wingdings" panose="05000000000000000000" pitchFamily="2" charset="2"/>
              <a:buChar char="§"/>
              <a:defRPr/>
            </a:pPr>
            <a:endParaRPr lang="en-US" sz="1200" dirty="0">
              <a:latin typeface="Arial" panose="020B0604020202020204" pitchFamily="34" charset="0"/>
              <a:cs typeface="Arial" panose="020B0604020202020204" pitchFamily="34" charset="0"/>
            </a:endParaRPr>
          </a:p>
          <a:p>
            <a:pPr eaLnBrk="0" hangingPunct="0">
              <a:buFont typeface="Wingdings" panose="05000000000000000000" pitchFamily="2" charset="2"/>
              <a:buChar char="§"/>
              <a:defRPr/>
            </a:pPr>
            <a:r>
              <a:rPr lang="en-US" sz="1200" dirty="0">
                <a:latin typeface="Arial" panose="020B0604020202020204" pitchFamily="34" charset="0"/>
                <a:cs typeface="Arial" panose="020B0604020202020204" pitchFamily="34" charset="0"/>
              </a:rPr>
              <a:t>The report on Foster Care Programme was submitted to the North Gauteng High Court ,Centre for child Law, in November 2020 and to the Parliamentary Portfolio Committee, in October 2020. The North Gauteng High Court has extended the Court Order declaring all lapsed foster care orders up to date, November 2020.</a:t>
            </a:r>
          </a:p>
          <a:p>
            <a:pPr eaLnBrk="0" hangingPunct="0">
              <a:defRPr/>
            </a:pPr>
            <a:endParaRPr lang="en-ZA" sz="1200" dirty="0">
              <a:latin typeface="Arial" panose="020B0604020202020204" pitchFamily="34" charset="0"/>
              <a:cs typeface="Arial" panose="020B0604020202020204" pitchFamily="34" charset="0"/>
            </a:endParaRPr>
          </a:p>
          <a:p>
            <a:pPr algn="just" eaLnBrk="0" hangingPunct="0">
              <a:buFont typeface="Wingdings" panose="05000000000000000000" pitchFamily="2" charset="2"/>
              <a:buChar char="§"/>
              <a:defRPr/>
            </a:pPr>
            <a:endParaRPr lang="en-ZA" sz="1200" i="1" dirty="0">
              <a:latin typeface="Arial" panose="020B0604020202020204" pitchFamily="34" charset="0"/>
              <a:cs typeface="Arial" panose="020B0604020202020204" pitchFamily="34" charset="0"/>
            </a:endParaRPr>
          </a:p>
          <a:p>
            <a:pPr marL="0" indent="0" algn="just">
              <a:buNone/>
            </a:pPr>
            <a:endParaRPr lang="en-ZA" sz="1200" dirty="0">
              <a:latin typeface="Arial" panose="020B0604020202020204" pitchFamily="34" charset="0"/>
              <a:cs typeface="Arial" panose="020B0604020202020204" pitchFamily="34" charset="0"/>
            </a:endParaRPr>
          </a:p>
          <a:p>
            <a:pPr algn="just" eaLnBrk="0" hangingPunct="0">
              <a:defRPr/>
            </a:pPr>
            <a:endParaRPr lang="en-ZA" sz="1200" dirty="0">
              <a:latin typeface="Arial" panose="020B0604020202020204" pitchFamily="34" charset="0"/>
              <a:cs typeface="Arial" panose="020B0604020202020204" pitchFamily="34" charset="0"/>
            </a:endParaRPr>
          </a:p>
          <a:p>
            <a:pPr marL="0" indent="0" algn="just" fontAlgn="auto">
              <a:spcAft>
                <a:spcPts val="0"/>
              </a:spcAft>
              <a:buNone/>
              <a:defRPr/>
            </a:pP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8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03628325-8C7E-4F41-9246-0F17AA0BF34A}"/>
              </a:ext>
            </a:extLst>
          </p:cNvPr>
          <p:cNvSpPr>
            <a:spLocks noGrp="1"/>
          </p:cNvSpPr>
          <p:nvPr>
            <p:ph type="title"/>
          </p:nvPr>
        </p:nvSpPr>
        <p:spPr/>
        <p:txBody>
          <a:bodyPr/>
          <a:lstStyle/>
          <a:p>
            <a:pPr eaLnBrk="1" hangingPunct="1"/>
            <a:r>
              <a:rPr lang="en-US" altLang="en-US" sz="2300" b="1" dirty="0"/>
              <a:t>Overview Of Non-Financial Performance: Prog 4</a:t>
            </a:r>
            <a:endParaRPr lang="en-ZA" altLang="en-US" sz="2300" dirty="0"/>
          </a:p>
        </p:txBody>
      </p:sp>
      <p:sp>
        <p:nvSpPr>
          <p:cNvPr id="112643" name="Slide Number Placeholder 2">
            <a:extLst>
              <a:ext uri="{FF2B5EF4-FFF2-40B4-BE49-F238E27FC236}">
                <a16:creationId xmlns:a16="http://schemas.microsoft.com/office/drawing/2014/main" id="{9A0885AF-C382-467C-812C-5A93F3ACC6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EBC4C6-7B93-40D8-A93F-ECDE44C82D00}" type="slidenum">
              <a:rPr lang="en-US" altLang="en-US" sz="1200" smtClean="0">
                <a:latin typeface="Arial" panose="020B0604020202020204" pitchFamily="34" charset="0"/>
                <a:cs typeface="Arial" panose="020B0604020202020204" pitchFamily="34" charset="0"/>
              </a:rPr>
              <a:pPr>
                <a:spcBef>
                  <a:spcPct val="0"/>
                </a:spcBef>
                <a:buFontTx/>
                <a:buNone/>
              </a:pPr>
              <a:t>26</a:t>
            </a:fld>
            <a:endParaRPr lang="en-US" altLang="en-US" sz="12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EB9B2F41-2652-4843-95C7-32773CD584F4}"/>
              </a:ext>
            </a:extLst>
          </p:cNvPr>
          <p:cNvGraphicFramePr>
            <a:graphicFrameLocks noGrp="1"/>
          </p:cNvGraphicFramePr>
          <p:nvPr>
            <p:ph idx="1"/>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007182" y="1412384"/>
            <a:ext cx="8013659" cy="5120832"/>
          </a:xfrm>
        </p:spPr>
        <p:txBody>
          <a:bodyPr>
            <a:normAutofit/>
          </a:bodyPr>
          <a:lstStyle/>
          <a:p>
            <a:pPr marL="0" indent="0" algn="just">
              <a:buNone/>
            </a:pPr>
            <a:r>
              <a:rPr lang="en-US" sz="1800" b="1" dirty="0"/>
              <a:t>During the period under review the following were achieved:</a:t>
            </a:r>
          </a:p>
          <a:p>
            <a:pPr marL="0" indent="0" algn="just">
              <a:buNone/>
            </a:pPr>
            <a:endParaRPr lang="en-US" sz="1800" b="1" dirty="0"/>
          </a:p>
          <a:p>
            <a:pPr lvl="0" algn="just">
              <a:buFont typeface="Wingdings" panose="05000000000000000000" pitchFamily="2" charset="2"/>
              <a:buChar char="§"/>
              <a:defRPr/>
            </a:pPr>
            <a:r>
              <a:rPr lang="en-US" altLang="en-US" sz="1800" dirty="0"/>
              <a:t>Social crime prevention and awareness campaigns reached </a:t>
            </a:r>
            <a:r>
              <a:rPr lang="en-US" altLang="en-US" sz="1800" b="1" dirty="0"/>
              <a:t>1 292 351</a:t>
            </a:r>
          </a:p>
          <a:p>
            <a:pPr marL="0" lvl="0" indent="0" algn="just">
              <a:buNone/>
              <a:defRPr/>
            </a:pPr>
            <a:r>
              <a:rPr lang="en-US" altLang="en-US" sz="1800" b="1" dirty="0"/>
              <a:t>      (T:307 534) </a:t>
            </a:r>
            <a:r>
              <a:rPr lang="en-US" altLang="en-US" sz="1800" dirty="0"/>
              <a:t>children and adults</a:t>
            </a:r>
          </a:p>
          <a:p>
            <a:pPr lvl="0" algn="just">
              <a:buFont typeface="Wingdings" panose="05000000000000000000" pitchFamily="2" charset="2"/>
              <a:buChar char="§"/>
              <a:defRPr/>
            </a:pPr>
            <a:endParaRPr lang="en-US" altLang="en-US" sz="1800" b="1" dirty="0"/>
          </a:p>
          <a:p>
            <a:pPr lvl="0" algn="just">
              <a:buFont typeface="Wingdings" panose="05000000000000000000" pitchFamily="2" charset="2"/>
              <a:buChar char="§"/>
              <a:defRPr/>
            </a:pPr>
            <a:r>
              <a:rPr lang="en-US" altLang="en-US" sz="1800" dirty="0"/>
              <a:t>All children and adults in conflict with the law referred to the Department for further interventions were attended to:</a:t>
            </a:r>
          </a:p>
          <a:p>
            <a:pPr lvl="0" algn="just">
              <a:buFont typeface="Wingdings" panose="05000000000000000000" pitchFamily="2" charset="2"/>
              <a:buChar char="§"/>
              <a:defRPr/>
            </a:pPr>
            <a:endParaRPr lang="en-US" altLang="en-US" sz="1800" dirty="0"/>
          </a:p>
          <a:p>
            <a:pPr lvl="1" algn="just">
              <a:buFont typeface="Courier New" panose="02070309020205020404" pitchFamily="49" charset="0"/>
              <a:buChar char="o"/>
              <a:defRPr/>
            </a:pPr>
            <a:r>
              <a:rPr lang="en-US" altLang="en-US" sz="1800" b="1" dirty="0"/>
              <a:t>4 026 (T:7 401) </a:t>
            </a:r>
            <a:r>
              <a:rPr lang="en-US" altLang="en-US" sz="1800" dirty="0"/>
              <a:t>children and adults were assessed; </a:t>
            </a:r>
            <a:r>
              <a:rPr lang="en-US" altLang="en-US" sz="1800" b="1" dirty="0"/>
              <a:t>553 (T:1 298</a:t>
            </a:r>
            <a:r>
              <a:rPr lang="en-US" altLang="en-US" sz="1800" dirty="0"/>
              <a:t>)</a:t>
            </a:r>
            <a:r>
              <a:rPr lang="en-US" altLang="en-US" sz="1800" b="1" dirty="0"/>
              <a:t> </a:t>
            </a:r>
            <a:r>
              <a:rPr lang="en-US" altLang="en-US" sz="1800" dirty="0"/>
              <a:t>were referred and </a:t>
            </a:r>
            <a:r>
              <a:rPr lang="en-US" altLang="en-US" sz="1800" b="1" dirty="0"/>
              <a:t>634 (T:2 129) </a:t>
            </a:r>
            <a:r>
              <a:rPr lang="en-US" altLang="en-US" sz="1800" dirty="0"/>
              <a:t>participated in diversion programmes.</a:t>
            </a:r>
          </a:p>
          <a:p>
            <a:pPr lvl="1" algn="just">
              <a:buFont typeface="Courier New" panose="02070309020205020404" pitchFamily="49" charset="0"/>
              <a:buChar char="o"/>
              <a:defRPr/>
            </a:pPr>
            <a:endParaRPr lang="en-US" altLang="en-US" sz="1800" dirty="0"/>
          </a:p>
          <a:p>
            <a:pPr lvl="1" algn="just">
              <a:buFont typeface="Courier New" panose="02070309020205020404" pitchFamily="49" charset="0"/>
              <a:buChar char="o"/>
              <a:defRPr/>
            </a:pPr>
            <a:r>
              <a:rPr lang="en-US" altLang="en-US" sz="1800" b="1" dirty="0"/>
              <a:t>2</a:t>
            </a:r>
            <a:r>
              <a:rPr lang="en-US" altLang="en-US" sz="1800" dirty="0"/>
              <a:t> secure care centers managed by government accommodated </a:t>
            </a:r>
            <a:r>
              <a:rPr lang="en-US" altLang="en-US" sz="1800" b="1" dirty="0"/>
              <a:t>608 (T:680) </a:t>
            </a:r>
            <a:r>
              <a:rPr lang="en-US" altLang="en-US" sz="1800" dirty="0"/>
              <a:t>children in conflict with the law that are awaiting trial.</a:t>
            </a:r>
          </a:p>
          <a:p>
            <a:pPr lvl="1" algn="just">
              <a:buFont typeface="Wingdings" panose="05000000000000000000" pitchFamily="2" charset="2"/>
              <a:buChar char="§"/>
              <a:defRPr/>
            </a:pPr>
            <a:endParaRPr lang="en-US" altLang="en-US" sz="1800" dirty="0"/>
          </a:p>
          <a:p>
            <a:pPr marL="342897" indent="-285750" algn="just">
              <a:buFont typeface="Wingdings" panose="05000000000000000000" pitchFamily="2" charset="2"/>
              <a:buChar char="§"/>
              <a:defRPr/>
            </a:pPr>
            <a:endParaRPr lang="en-US" altLang="en-US" sz="1800" dirty="0"/>
          </a:p>
          <a:p>
            <a:pPr marL="0" indent="0" algn="just">
              <a:buNone/>
            </a:pPr>
            <a:endParaRPr lang="en-US" sz="1800" b="1" dirty="0"/>
          </a:p>
          <a:p>
            <a:pPr marL="0" indent="0" algn="just">
              <a:buNone/>
            </a:pPr>
            <a:endParaRPr lang="en-ZA" sz="1800" dirty="0"/>
          </a:p>
          <a:p>
            <a:pPr algn="just">
              <a:buFont typeface="Wingdings" panose="05000000000000000000" pitchFamily="2" charset="2"/>
              <a:buChar char="§"/>
            </a:pPr>
            <a:endParaRPr lang="en-ZA" sz="1800" dirty="0"/>
          </a:p>
          <a:p>
            <a:pPr>
              <a:buFont typeface="Wingdings" panose="05000000000000000000" pitchFamily="2" charset="2"/>
              <a:buChar char="§"/>
            </a:pPr>
            <a:endParaRPr lang="en-ZA" sz="1800" dirty="0"/>
          </a:p>
        </p:txBody>
      </p:sp>
      <p:sp>
        <p:nvSpPr>
          <p:cNvPr id="103426" name="Title 1"/>
          <p:cNvSpPr>
            <a:spLocks noGrp="1"/>
          </p:cNvSpPr>
          <p:nvPr>
            <p:ph type="title"/>
          </p:nvPr>
        </p:nvSpPr>
        <p:spPr>
          <a:xfrm>
            <a:off x="1125538" y="935038"/>
            <a:ext cx="8018462" cy="342900"/>
          </a:xfrm>
        </p:spPr>
        <p:txBody>
          <a:bodyPr/>
          <a:lstStyle/>
          <a:p>
            <a:r>
              <a:rPr lang="en-ZA" altLang="en-US" sz="2000" dirty="0"/>
              <a:t>Crime Prevention and Support </a:t>
            </a:r>
            <a:endParaRPr lang="en-ZA" altLang="en-US" dirty="0"/>
          </a:p>
        </p:txBody>
      </p:sp>
      <p:sp>
        <p:nvSpPr>
          <p:cNvPr id="103427"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0D1AF14A-6FB7-46C9-82B0-22D5EC41BBCB}" type="slidenum">
              <a:rPr lang="en-ZA" altLang="en-US" sz="1200">
                <a:solidFill>
                  <a:prstClr val="black"/>
                </a:solidFill>
                <a:latin typeface="Arial" panose="020B0604020202020204" pitchFamily="34" charset="0"/>
                <a:cs typeface="Arial" panose="020B0604020202020204" pitchFamily="34" charset="0"/>
              </a:rPr>
              <a:pPr/>
              <a:t>27</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5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125538" y="935038"/>
            <a:ext cx="8018462" cy="342900"/>
          </a:xfrm>
        </p:spPr>
        <p:txBody>
          <a:bodyPr/>
          <a:lstStyle/>
          <a:p>
            <a:r>
              <a:rPr lang="en-ZA" altLang="en-US" sz="2000" dirty="0"/>
              <a:t>Crime Prevention and Support </a:t>
            </a:r>
            <a:endParaRPr lang="en-ZA" altLang="en-US" dirty="0"/>
          </a:p>
        </p:txBody>
      </p:sp>
      <p:sp>
        <p:nvSpPr>
          <p:cNvPr id="103427"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0D1AF14A-6FB7-46C9-82B0-22D5EC41BBCB}" type="slidenum">
              <a:rPr lang="en-ZA" altLang="en-US" sz="1200">
                <a:solidFill>
                  <a:prstClr val="black"/>
                </a:solidFill>
                <a:latin typeface="Arial" panose="020B0604020202020204" pitchFamily="34" charset="0"/>
                <a:cs typeface="Arial" panose="020B0604020202020204" pitchFamily="34" charset="0"/>
              </a:rPr>
              <a:pPr/>
              <a:t>28</a:t>
            </a:fld>
            <a:endParaRPr lang="en-ZA" altLang="en-US" sz="1200" dirty="0">
              <a:solidFill>
                <a:prstClr val="black"/>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555F0DE8-8BFD-4756-9F78-D769C07FB306}"/>
              </a:ext>
            </a:extLst>
          </p:cNvPr>
          <p:cNvSpPr>
            <a:spLocks noGrp="1"/>
          </p:cNvSpPr>
          <p:nvPr>
            <p:ph idx="1"/>
          </p:nvPr>
        </p:nvSpPr>
        <p:spPr>
          <a:xfrm>
            <a:off x="1006475" y="1412875"/>
            <a:ext cx="8013700" cy="5119688"/>
          </a:xfrm>
        </p:spPr>
        <p:txBody>
          <a:bodyPr>
            <a:noAutofit/>
          </a:bodyPr>
          <a:lstStyle/>
          <a:p>
            <a:pPr marL="0" indent="0" algn="just">
              <a:buNone/>
            </a:pPr>
            <a:r>
              <a:rPr lang="en-US" sz="1500" b="1" dirty="0"/>
              <a:t>During the period under review </a:t>
            </a:r>
          </a:p>
          <a:p>
            <a:pPr marL="0" indent="0" algn="just">
              <a:buNone/>
            </a:pPr>
            <a:r>
              <a:rPr lang="en-US" sz="1500" dirty="0"/>
              <a:t>Capacity building was conducted for the following:</a:t>
            </a:r>
          </a:p>
          <a:p>
            <a:pPr algn="just">
              <a:buFont typeface="Wingdings" panose="05000000000000000000" pitchFamily="2" charset="2"/>
              <a:buChar char="§"/>
            </a:pPr>
            <a:endParaRPr lang="en-US" sz="1500" dirty="0"/>
          </a:p>
          <a:p>
            <a:pPr lvl="1" algn="just">
              <a:buFont typeface="Wingdings" panose="05000000000000000000" pitchFamily="2" charset="2"/>
              <a:buChar char="§"/>
            </a:pPr>
            <a:r>
              <a:rPr lang="en-US" sz="1400" dirty="0"/>
              <a:t>Officials from secure care centers and Regions were trained on Bright Star program</a:t>
            </a:r>
          </a:p>
          <a:p>
            <a:pPr lvl="1" algn="just">
              <a:buFont typeface="Wingdings" panose="05000000000000000000" pitchFamily="2" charset="2"/>
              <a:buChar char="§"/>
            </a:pPr>
            <a:endParaRPr lang="en-US" sz="1400" dirty="0"/>
          </a:p>
          <a:p>
            <a:pPr lvl="1" algn="just">
              <a:buFont typeface="Wingdings" panose="05000000000000000000" pitchFamily="2" charset="2"/>
              <a:buChar char="§"/>
            </a:pPr>
            <a:r>
              <a:rPr lang="en-US" sz="1400" dirty="0"/>
              <a:t>Minimum Norms and Standards for Diversion services</a:t>
            </a:r>
          </a:p>
          <a:p>
            <a:pPr lvl="1" algn="just">
              <a:buFont typeface="Wingdings" panose="05000000000000000000" pitchFamily="2" charset="2"/>
              <a:buChar char="§"/>
            </a:pPr>
            <a:endParaRPr lang="en-US" sz="1400" dirty="0"/>
          </a:p>
          <a:p>
            <a:pPr lvl="1" algn="just">
              <a:buFont typeface="Wingdings" panose="05000000000000000000" pitchFamily="2" charset="2"/>
              <a:buChar char="§"/>
            </a:pPr>
            <a:r>
              <a:rPr lang="en-US" sz="1400" dirty="0"/>
              <a:t>Probation Case Management system and Child and Youth Application system</a:t>
            </a:r>
          </a:p>
          <a:p>
            <a:pPr lvl="1" algn="just">
              <a:buFont typeface="Wingdings" panose="05000000000000000000" pitchFamily="2" charset="2"/>
              <a:buChar char="§"/>
            </a:pPr>
            <a:endParaRPr lang="en-US" sz="1400" dirty="0"/>
          </a:p>
          <a:p>
            <a:pPr lvl="1" algn="just">
              <a:buFont typeface="Wingdings" panose="05000000000000000000" pitchFamily="2" charset="2"/>
              <a:buChar char="§"/>
            </a:pPr>
            <a:r>
              <a:rPr lang="en-US" sz="1400" dirty="0"/>
              <a:t>Reintegration and Aftercare strategy</a:t>
            </a:r>
          </a:p>
          <a:p>
            <a:pPr lvl="1" algn="just">
              <a:buFont typeface="Wingdings" panose="05000000000000000000" pitchFamily="2" charset="2"/>
              <a:buChar char="§"/>
            </a:pPr>
            <a:endParaRPr lang="en-US" sz="1400" dirty="0"/>
          </a:p>
          <a:p>
            <a:pPr lvl="1" algn="just">
              <a:buFont typeface="Wingdings" panose="05000000000000000000" pitchFamily="2" charset="2"/>
              <a:buChar char="§"/>
            </a:pPr>
            <a:r>
              <a:rPr lang="en-US" sz="1400" dirty="0"/>
              <a:t>Accreditation of Diversion Services system(ADS)</a:t>
            </a:r>
          </a:p>
          <a:p>
            <a:pPr marL="0" indent="0" algn="just">
              <a:buNone/>
            </a:pPr>
            <a:endParaRPr lang="en-US" sz="1500" dirty="0"/>
          </a:p>
          <a:p>
            <a:pPr algn="just">
              <a:buFont typeface="Wingdings" panose="05000000000000000000" pitchFamily="2" charset="2"/>
              <a:buChar char="§"/>
            </a:pPr>
            <a:r>
              <a:rPr lang="en-US" sz="1500" dirty="0"/>
              <a:t>30 officials that were transferred from Father Smangaliso Mkhatshwa CYCC to Soshanguve secure care centre were trained on the Blueprint Minimum Norms and Standards for secure care facilities</a:t>
            </a:r>
          </a:p>
          <a:p>
            <a:pPr algn="just">
              <a:buFont typeface="Wingdings" panose="05000000000000000000" pitchFamily="2" charset="2"/>
              <a:buChar char="§"/>
            </a:pPr>
            <a:endParaRPr lang="en-US" sz="1500" dirty="0"/>
          </a:p>
          <a:p>
            <a:pPr algn="just">
              <a:buFont typeface="Wingdings" panose="05000000000000000000" pitchFamily="2" charset="2"/>
              <a:buChar char="§"/>
            </a:pPr>
            <a:r>
              <a:rPr lang="en-US" sz="1500" dirty="0"/>
              <a:t>Anti-Bullying summit was conducted in collaboration with stakeholders in the JCPS cluster </a:t>
            </a:r>
          </a:p>
          <a:p>
            <a:pPr algn="just"/>
            <a:endParaRPr lang="en-US" sz="1500" dirty="0"/>
          </a:p>
          <a:p>
            <a:pPr marL="0" indent="0" algn="just">
              <a:buNone/>
            </a:pPr>
            <a:endParaRPr lang="en-US" sz="1500" dirty="0"/>
          </a:p>
        </p:txBody>
      </p:sp>
    </p:spTree>
    <p:extLst>
      <p:ext uri="{BB962C8B-B14F-4D97-AF65-F5344CB8AC3E}">
        <p14:creationId xmlns:p14="http://schemas.microsoft.com/office/powerpoint/2010/main" val="250082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846182" y="1370629"/>
            <a:ext cx="7909891" cy="4863916"/>
          </a:xfrm>
        </p:spPr>
        <p:txBody>
          <a:bodyPr rtlCol="0">
            <a:noAutofit/>
          </a:bodyPr>
          <a:lstStyle/>
          <a:p>
            <a:pPr marL="0" indent="0" algn="just">
              <a:buNone/>
              <a:defRPr/>
            </a:pPr>
            <a:endParaRPr lang="en-ZA" altLang="en-US" sz="1800" dirty="0"/>
          </a:p>
          <a:p>
            <a:pPr marL="0" indent="0" algn="just">
              <a:buNone/>
              <a:defRPr/>
            </a:pPr>
            <a:r>
              <a:rPr lang="en-US" sz="1800" b="1" dirty="0"/>
              <a:t>During the period under review the following were achieved:</a:t>
            </a:r>
          </a:p>
          <a:p>
            <a:pPr marL="0" indent="0" algn="just">
              <a:buNone/>
              <a:defRPr/>
            </a:pPr>
            <a:endParaRPr lang="en-ZA" altLang="en-US" sz="1800" dirty="0"/>
          </a:p>
          <a:p>
            <a:pPr algn="just">
              <a:buFont typeface="Wingdings" panose="05000000000000000000" pitchFamily="2" charset="2"/>
              <a:buChar char="§"/>
              <a:defRPr/>
            </a:pPr>
            <a:r>
              <a:rPr lang="en-ZA" altLang="en-US" sz="1800" dirty="0"/>
              <a:t>The Department continues to create awareness against gender-based violence (GBV). On the 25</a:t>
            </a:r>
            <a:r>
              <a:rPr lang="en-ZA" altLang="en-US" sz="1800" baseline="30000" dirty="0"/>
              <a:t>th</a:t>
            </a:r>
            <a:r>
              <a:rPr lang="en-ZA" altLang="en-US" sz="1800" dirty="0"/>
              <a:t> of each month awareness is created around Orange Day.</a:t>
            </a:r>
          </a:p>
          <a:p>
            <a:pPr algn="just">
              <a:buFont typeface="Wingdings" panose="05000000000000000000" pitchFamily="2" charset="2"/>
              <a:buChar char="§"/>
              <a:defRPr/>
            </a:pPr>
            <a:endParaRPr lang="en-ZA" altLang="en-US" sz="1800" dirty="0"/>
          </a:p>
          <a:p>
            <a:pPr algn="just">
              <a:buFont typeface="Wingdings" panose="05000000000000000000" pitchFamily="2" charset="2"/>
              <a:buChar char="§"/>
              <a:defRPr/>
            </a:pPr>
            <a:r>
              <a:rPr lang="en-US" altLang="en-US" sz="1800" dirty="0"/>
              <a:t>The Department funded </a:t>
            </a:r>
            <a:r>
              <a:rPr lang="en-US" altLang="en-US" sz="1800" b="1" dirty="0"/>
              <a:t> 110 </a:t>
            </a:r>
            <a:r>
              <a:rPr lang="en-ZA" sz="1800" b="1" dirty="0"/>
              <a:t>(T:101) </a:t>
            </a:r>
            <a:r>
              <a:rPr lang="en-ZA" sz="1800" dirty="0"/>
              <a:t>facilities and </a:t>
            </a:r>
            <a:r>
              <a:rPr lang="en-US" altLang="en-US" sz="1800" dirty="0"/>
              <a:t>shelters that provided psycho-social support to </a:t>
            </a:r>
            <a:r>
              <a:rPr lang="en-US" altLang="en-US" sz="1800" b="1" dirty="0"/>
              <a:t>44 153 </a:t>
            </a:r>
            <a:r>
              <a:rPr lang="en-ZA" sz="1800" b="1" dirty="0"/>
              <a:t>(T:45 089) </a:t>
            </a:r>
            <a:r>
              <a:rPr lang="en-ZA" sz="1800" dirty="0"/>
              <a:t>victims of violence and crime </a:t>
            </a:r>
          </a:p>
          <a:p>
            <a:pPr algn="just">
              <a:buFont typeface="Wingdings" panose="05000000000000000000" pitchFamily="2" charset="2"/>
              <a:buChar char="§"/>
              <a:defRPr/>
            </a:pPr>
            <a:endParaRPr lang="en-US" sz="1800" dirty="0"/>
          </a:p>
          <a:p>
            <a:pPr algn="just">
              <a:buFont typeface="Wingdings" panose="05000000000000000000" pitchFamily="2" charset="2"/>
              <a:buChar char="§"/>
              <a:defRPr/>
            </a:pPr>
            <a:r>
              <a:rPr lang="en-US" sz="1800" dirty="0"/>
              <a:t>The programme of no violence against women and children including 16 days of activism reached </a:t>
            </a:r>
            <a:r>
              <a:rPr lang="en-US" sz="1800" b="1" dirty="0"/>
              <a:t>437 895 </a:t>
            </a:r>
            <a:r>
              <a:rPr lang="en-ZA" sz="1800" b="1" dirty="0"/>
              <a:t>(T:293 886)</a:t>
            </a:r>
            <a:r>
              <a:rPr lang="en-US" sz="1800" b="1" dirty="0"/>
              <a:t> </a:t>
            </a:r>
            <a:r>
              <a:rPr lang="en-US" sz="1800" dirty="0"/>
              <a:t>beneficiaries.</a:t>
            </a:r>
          </a:p>
          <a:p>
            <a:pPr marL="0" indent="0" algn="just">
              <a:buNone/>
              <a:defRPr/>
            </a:pPr>
            <a:endParaRPr lang="en-US" sz="1800" strike="sngStrike" dirty="0">
              <a:solidFill>
                <a:srgbClr val="FF0000"/>
              </a:solidFill>
            </a:endParaRPr>
          </a:p>
          <a:p>
            <a:pPr algn="just">
              <a:buFont typeface="Wingdings" panose="05000000000000000000" pitchFamily="2" charset="2"/>
              <a:buChar char="§"/>
              <a:defRPr/>
            </a:pPr>
            <a:endParaRPr lang="en-US" sz="1800" dirty="0"/>
          </a:p>
          <a:p>
            <a:pPr marL="0" indent="0" algn="just">
              <a:buNone/>
              <a:defRPr/>
            </a:pPr>
            <a:endParaRPr lang="en-ZA" altLang="en-US" sz="1800" dirty="0"/>
          </a:p>
          <a:p>
            <a:pPr marL="0" indent="0" algn="just">
              <a:buNone/>
              <a:defRPr/>
            </a:pPr>
            <a:endParaRPr lang="en-ZA" sz="1800" dirty="0"/>
          </a:p>
        </p:txBody>
      </p:sp>
      <p:sp>
        <p:nvSpPr>
          <p:cNvPr id="110594" name="Title 1"/>
          <p:cNvSpPr>
            <a:spLocks noGrp="1"/>
          </p:cNvSpPr>
          <p:nvPr>
            <p:ph type="title"/>
          </p:nvPr>
        </p:nvSpPr>
        <p:spPr>
          <a:xfrm>
            <a:off x="1125538" y="935038"/>
            <a:ext cx="8018462" cy="342900"/>
          </a:xfrm>
        </p:spPr>
        <p:txBody>
          <a:bodyPr/>
          <a:lstStyle/>
          <a:p>
            <a:r>
              <a:rPr lang="en-ZA" altLang="en-US" sz="2000" dirty="0"/>
              <a:t> Victim Empowerment</a:t>
            </a:r>
            <a:endParaRPr lang="en-ZA" altLang="en-US" dirty="0"/>
          </a:p>
        </p:txBody>
      </p:sp>
      <p:sp>
        <p:nvSpPr>
          <p:cNvPr id="110595" name="TextBox 3"/>
          <p:cNvSpPr txBox="1">
            <a:spLocks noChangeArrowheads="1"/>
          </p:cNvSpPr>
          <p:nvPr/>
        </p:nvSpPr>
        <p:spPr bwMode="auto">
          <a:xfrm>
            <a:off x="8216622" y="6408535"/>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E3AFBDD-7CE0-48E6-B7A4-8EDC8CCC6E87}" type="slidenum">
              <a:rPr lang="en-ZA" altLang="en-US" sz="1200">
                <a:solidFill>
                  <a:prstClr val="black"/>
                </a:solidFill>
                <a:latin typeface="Arial" panose="020B0604020202020204" pitchFamily="34" charset="0"/>
                <a:cs typeface="Arial" panose="020B0604020202020204" pitchFamily="34" charset="0"/>
              </a:rPr>
              <a:pPr/>
              <a:t>29</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37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ZA" sz="2000" dirty="0"/>
          </a:p>
          <a:p>
            <a:endParaRPr lang="en-ZA" sz="2000" dirty="0"/>
          </a:p>
          <a:p>
            <a:r>
              <a:rPr lang="en-ZA" sz="2800" dirty="0"/>
              <a:t>To present Departmental performance for the 2020/21 FY.</a:t>
            </a:r>
          </a:p>
        </p:txBody>
      </p:sp>
      <p:sp>
        <p:nvSpPr>
          <p:cNvPr id="2" name="Title 1"/>
          <p:cNvSpPr>
            <a:spLocks noGrp="1"/>
          </p:cNvSpPr>
          <p:nvPr>
            <p:ph type="title"/>
          </p:nvPr>
        </p:nvSpPr>
        <p:spPr>
          <a:xfrm>
            <a:off x="1125538" y="935038"/>
            <a:ext cx="8018462" cy="342900"/>
          </a:xfrm>
        </p:spPr>
        <p:txBody>
          <a:bodyPr/>
          <a:lstStyle/>
          <a:p>
            <a:r>
              <a:rPr lang="en-ZA" sz="2000" dirty="0"/>
              <a:t>Purpose</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3</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92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125538" y="935038"/>
            <a:ext cx="8018462" cy="342900"/>
          </a:xfrm>
        </p:spPr>
        <p:txBody>
          <a:bodyPr/>
          <a:lstStyle/>
          <a:p>
            <a:r>
              <a:rPr lang="en-ZA" altLang="en-US" sz="2000" dirty="0"/>
              <a:t> Victim Empowerment</a:t>
            </a:r>
            <a:endParaRPr lang="en-ZA" altLang="en-US" dirty="0"/>
          </a:p>
        </p:txBody>
      </p:sp>
      <p:sp>
        <p:nvSpPr>
          <p:cNvPr id="110595" name="TextBox 3"/>
          <p:cNvSpPr txBox="1">
            <a:spLocks noChangeArrowheads="1"/>
          </p:cNvSpPr>
          <p:nvPr/>
        </p:nvSpPr>
        <p:spPr bwMode="auto">
          <a:xfrm>
            <a:off x="8216622" y="6408535"/>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E3AFBDD-7CE0-48E6-B7A4-8EDC8CCC6E87}" type="slidenum">
              <a:rPr lang="en-ZA" altLang="en-US" sz="1200">
                <a:solidFill>
                  <a:prstClr val="black"/>
                </a:solidFill>
                <a:latin typeface="Arial" panose="020B0604020202020204" pitchFamily="34" charset="0"/>
                <a:cs typeface="Arial" panose="020B0604020202020204" pitchFamily="34" charset="0"/>
              </a:rPr>
              <a:pPr/>
              <a:t>30</a:t>
            </a:fld>
            <a:endParaRPr lang="en-ZA" altLang="en-US" sz="1200" dirty="0">
              <a:solidFill>
                <a:prstClr val="black"/>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93A2277C-C068-4584-8484-DA4B7CD2E425}"/>
              </a:ext>
            </a:extLst>
          </p:cNvPr>
          <p:cNvSpPr>
            <a:spLocks noGrp="1"/>
          </p:cNvSpPr>
          <p:nvPr>
            <p:ph idx="1"/>
          </p:nvPr>
        </p:nvSpPr>
        <p:spPr>
          <a:xfrm>
            <a:off x="1018903" y="1410789"/>
            <a:ext cx="8001272" cy="5121774"/>
          </a:xfrm>
        </p:spPr>
        <p:txBody>
          <a:bodyPr>
            <a:noAutofit/>
          </a:bodyPr>
          <a:lstStyle/>
          <a:p>
            <a:pPr marL="0" indent="0">
              <a:buNone/>
            </a:pPr>
            <a:r>
              <a:rPr lang="en-ZA" sz="1600" b="1" dirty="0"/>
              <a:t>During the reporting period</a:t>
            </a:r>
            <a:r>
              <a:rPr lang="en-ZA" sz="1600" dirty="0"/>
              <a:t> </a:t>
            </a:r>
          </a:p>
          <a:p>
            <a:pPr marL="0" indent="0">
              <a:buNone/>
            </a:pPr>
            <a:endParaRPr lang="en-ZA" sz="1600" dirty="0"/>
          </a:p>
          <a:p>
            <a:pPr>
              <a:buFont typeface="Wingdings" panose="05000000000000000000" pitchFamily="2" charset="2"/>
              <a:buChar char="§"/>
            </a:pPr>
            <a:r>
              <a:rPr lang="en-US" sz="1600" dirty="0"/>
              <a:t>Meeting with faith-based </a:t>
            </a:r>
            <a:r>
              <a:rPr lang="en-ZA" sz="1600" dirty="0"/>
              <a:t>organisations</a:t>
            </a:r>
            <a:r>
              <a:rPr lang="en-US" sz="1600" dirty="0"/>
              <a:t> in Sedibeng took place in view of the launch of Asikhulume by the National Minister of DSD</a:t>
            </a:r>
          </a:p>
          <a:p>
            <a:pPr>
              <a:buFont typeface="Wingdings" panose="05000000000000000000" pitchFamily="2" charset="2"/>
              <a:buChar char="§"/>
            </a:pPr>
            <a:endParaRPr lang="en-US" sz="1600" dirty="0"/>
          </a:p>
          <a:p>
            <a:pPr>
              <a:buFont typeface="Wingdings" panose="05000000000000000000" pitchFamily="2" charset="2"/>
              <a:buChar char="§"/>
            </a:pPr>
            <a:r>
              <a:rPr lang="en-US" sz="1600" dirty="0"/>
              <a:t>Provincial DSD hosted the DSD National minister’s events commemorating Human Rights Day in March 2021 at Mary Fitzgerald Square and Diepsloot</a:t>
            </a:r>
          </a:p>
          <a:p>
            <a:pPr marL="0" indent="0">
              <a:buNone/>
            </a:pPr>
            <a:endParaRPr lang="en-US" sz="1600" b="1" dirty="0"/>
          </a:p>
          <a:p>
            <a:pPr marL="0" indent="0">
              <a:buNone/>
            </a:pPr>
            <a:endParaRPr lang="en-US" sz="1600" b="1" dirty="0"/>
          </a:p>
          <a:p>
            <a:pPr marL="0" indent="0">
              <a:buNone/>
            </a:pPr>
            <a:r>
              <a:rPr lang="en-US" sz="1600" b="1" dirty="0"/>
              <a:t>Capacity building was conducted for the following:</a:t>
            </a:r>
          </a:p>
          <a:p>
            <a:pPr marL="0" indent="0">
              <a:buNone/>
            </a:pPr>
            <a:endParaRPr lang="en-ZA" sz="1600" dirty="0"/>
          </a:p>
          <a:p>
            <a:pPr>
              <a:buFont typeface="Wingdings" panose="05000000000000000000" pitchFamily="2" charset="2"/>
              <a:buChar char="§"/>
            </a:pPr>
            <a:r>
              <a:rPr lang="en-ZA" sz="1600" dirty="0"/>
              <a:t>Trafficking in Person training</a:t>
            </a:r>
          </a:p>
          <a:p>
            <a:pPr>
              <a:buFont typeface="Wingdings" panose="05000000000000000000" pitchFamily="2" charset="2"/>
              <a:buChar char="§"/>
            </a:pPr>
            <a:r>
              <a:rPr lang="en-ZA" sz="1600" dirty="0"/>
              <a:t>GBV training</a:t>
            </a:r>
          </a:p>
          <a:p>
            <a:pPr>
              <a:buFont typeface="Wingdings" panose="05000000000000000000" pitchFamily="2" charset="2"/>
              <a:buChar char="§"/>
            </a:pPr>
            <a:r>
              <a:rPr lang="en-ZA" sz="1600" dirty="0"/>
              <a:t>Program for Intimate partner Violence </a:t>
            </a:r>
          </a:p>
          <a:p>
            <a:pPr>
              <a:buFont typeface="Wingdings" panose="05000000000000000000" pitchFamily="2" charset="2"/>
              <a:buChar char="§"/>
            </a:pPr>
            <a:r>
              <a:rPr lang="en-ZA" sz="1600" dirty="0"/>
              <a:t>Isiqalo training</a:t>
            </a:r>
          </a:p>
          <a:p>
            <a:pPr>
              <a:buFont typeface="Wingdings" panose="05000000000000000000" pitchFamily="2" charset="2"/>
              <a:buChar char="§"/>
            </a:pPr>
            <a:r>
              <a:rPr lang="en-ZA" sz="1600" dirty="0"/>
              <a:t>Governance training was offered board members of NPOs</a:t>
            </a:r>
          </a:p>
          <a:p>
            <a:pPr>
              <a:buFont typeface="Wingdings" panose="05000000000000000000" pitchFamily="2" charset="2"/>
              <a:buChar char="§"/>
            </a:pPr>
            <a:endParaRPr lang="en-ZA" sz="1600" dirty="0"/>
          </a:p>
        </p:txBody>
      </p:sp>
    </p:spTree>
    <p:extLst>
      <p:ext uri="{BB962C8B-B14F-4D97-AF65-F5344CB8AC3E}">
        <p14:creationId xmlns:p14="http://schemas.microsoft.com/office/powerpoint/2010/main" val="110395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24114" y="1412384"/>
            <a:ext cx="8396727" cy="4937619"/>
          </a:xfrm>
        </p:spPr>
        <p:txBody>
          <a:bodyPr>
            <a:noAutofit/>
          </a:bodyPr>
          <a:lstStyle/>
          <a:p>
            <a:pPr marL="0" indent="0" algn="just">
              <a:buNone/>
            </a:pPr>
            <a:r>
              <a:rPr lang="en-US" altLang="en-US" sz="1600" b="1" dirty="0">
                <a:cs typeface="Arial" charset="0"/>
              </a:rPr>
              <a:t>During the period under review</a:t>
            </a:r>
          </a:p>
          <a:p>
            <a:pPr marL="0" indent="0" algn="just">
              <a:buNone/>
            </a:pPr>
            <a:endParaRPr lang="en-US" altLang="en-US" sz="1600" b="1" dirty="0">
              <a:cs typeface="Arial" charset="0"/>
            </a:endParaRPr>
          </a:p>
          <a:p>
            <a:pPr algn="just">
              <a:buFont typeface="Wingdings" panose="05000000000000000000" pitchFamily="2" charset="2"/>
              <a:buChar char="§"/>
            </a:pPr>
            <a:r>
              <a:rPr lang="en-US" altLang="en-US" sz="1600" dirty="0">
                <a:cs typeface="Arial" charset="0"/>
              </a:rPr>
              <a:t>The Department continued to render substance abuse prevention and rehabilitation services in terms of the Prevention of and Treatment of Drug Dependency Act 70 of 2008 and the National Drug Master Plan to ensure that the demand and the harm caused by drugs is reduced. </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ZA" altLang="en-US" sz="1600" b="1" dirty="0">
                <a:cs typeface="Arial" charset="0"/>
              </a:rPr>
              <a:t>1 640 244 </a:t>
            </a:r>
            <a:r>
              <a:rPr lang="en-ZA" sz="1600" b="1" dirty="0"/>
              <a:t>(T:838 718)</a:t>
            </a:r>
            <a:r>
              <a:rPr lang="en-ZA" altLang="en-US" sz="1600" b="1" dirty="0">
                <a:solidFill>
                  <a:srgbClr val="FF0000"/>
                </a:solidFill>
                <a:cs typeface="Arial" charset="0"/>
              </a:rPr>
              <a:t> </a:t>
            </a:r>
            <a:r>
              <a:rPr lang="en-ZA" altLang="en-US" sz="1600" dirty="0">
                <a:cs typeface="Arial" charset="0"/>
              </a:rPr>
              <a:t>beneficiaries were reached through substance abuse prevention programmes</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The Ke-Moja coaches deployed in schools and communities to roll out the Ke-Moja Drug Prevention programme reached  </a:t>
            </a:r>
            <a:r>
              <a:rPr lang="en-ZA" altLang="en-US" sz="1600" b="1" dirty="0">
                <a:cs typeface="Arial" charset="0"/>
              </a:rPr>
              <a:t>916 894 (T:860 179)</a:t>
            </a:r>
            <a:r>
              <a:rPr lang="en-ZA" altLang="en-US" sz="1600" b="1" dirty="0">
                <a:solidFill>
                  <a:srgbClr val="FF0000"/>
                </a:solidFill>
                <a:cs typeface="Arial" charset="0"/>
              </a:rPr>
              <a:t>  </a:t>
            </a:r>
            <a:r>
              <a:rPr lang="en-ZA" altLang="en-US" sz="1600" dirty="0">
                <a:cs typeface="Arial" charset="0"/>
              </a:rPr>
              <a:t>children and youth.</a:t>
            </a:r>
          </a:p>
          <a:p>
            <a:pPr algn="just">
              <a:buFont typeface="Wingdings" panose="05000000000000000000" pitchFamily="2" charset="2"/>
              <a:buChar char="§"/>
            </a:pPr>
            <a:endParaRPr lang="en-ZA" altLang="en-US" sz="1600" dirty="0">
              <a:cs typeface="Arial" charset="0"/>
            </a:endParaRPr>
          </a:p>
          <a:p>
            <a:pPr algn="just">
              <a:buFont typeface="Wingdings" panose="05000000000000000000" pitchFamily="2" charset="2"/>
              <a:buChar char="§"/>
            </a:pPr>
            <a:r>
              <a:rPr lang="en-ZA" altLang="en-US" sz="1600" dirty="0">
                <a:cs typeface="Arial" charset="0"/>
              </a:rPr>
              <a:t>Substance abuse disorder treatment services were provided to </a:t>
            </a:r>
            <a:r>
              <a:rPr lang="en-ZA" altLang="en-US" sz="1600" b="1" dirty="0">
                <a:cs typeface="Arial" charset="0"/>
              </a:rPr>
              <a:t>22 360 (T:25 764) </a:t>
            </a:r>
            <a:r>
              <a:rPr lang="en-ZA" altLang="en-US" sz="1600" dirty="0">
                <a:cs typeface="Arial" charset="0"/>
              </a:rPr>
              <a:t> users.</a:t>
            </a:r>
          </a:p>
          <a:p>
            <a:pPr algn="just">
              <a:buFont typeface="Wingdings" panose="05000000000000000000" pitchFamily="2" charset="2"/>
              <a:buChar char="§"/>
            </a:pPr>
            <a:endParaRPr lang="en-ZA" altLang="en-US" sz="1600" dirty="0">
              <a:cs typeface="Arial" charset="0"/>
            </a:endParaRPr>
          </a:p>
          <a:p>
            <a:pPr marL="342891" lvl="1" indent="-342891" algn="just">
              <a:buFont typeface="Wingdings" panose="05000000000000000000" pitchFamily="2" charset="2"/>
              <a:buChar char="§"/>
            </a:pPr>
            <a:r>
              <a:rPr lang="en-ZA" altLang="en-US" sz="1600" b="1" dirty="0">
                <a:cs typeface="Arial" charset="0"/>
              </a:rPr>
              <a:t>5 458 (T: 10 106)</a:t>
            </a:r>
            <a:r>
              <a:rPr lang="en-ZA" altLang="en-US" sz="1600" b="1" dirty="0">
                <a:solidFill>
                  <a:srgbClr val="FF0000"/>
                </a:solidFill>
                <a:cs typeface="Arial" charset="0"/>
              </a:rPr>
              <a:t> </a:t>
            </a:r>
            <a:r>
              <a:rPr lang="en-ZA" altLang="en-US" sz="1600" dirty="0">
                <a:cs typeface="Arial" charset="0"/>
              </a:rPr>
              <a:t>beneficiaries that completed treatment programmes are participating in after care programmes</a:t>
            </a:r>
          </a:p>
          <a:p>
            <a:pPr marL="342891" lvl="1" indent="-342891" algn="just">
              <a:buFont typeface="Wingdings" panose="05000000000000000000" pitchFamily="2" charset="2"/>
              <a:buChar char="§"/>
            </a:pPr>
            <a:endParaRPr lang="en-ZA" altLang="en-US" sz="1600" dirty="0">
              <a:cs typeface="Arial" charset="0"/>
            </a:endParaRPr>
          </a:p>
          <a:p>
            <a:pPr marL="0" lvl="1" indent="0" algn="just">
              <a:buNone/>
            </a:pPr>
            <a:endParaRPr lang="en-ZA" altLang="en-US" sz="1600" dirty="0">
              <a:cs typeface="Arial" charset="0"/>
            </a:endParaRPr>
          </a:p>
          <a:p>
            <a:pPr marL="0" lvl="1" indent="0" algn="just">
              <a:buNone/>
            </a:pPr>
            <a:endParaRPr lang="en-ZA" altLang="en-US" sz="1600" dirty="0">
              <a:cs typeface="Arial" charset="0"/>
            </a:endParaRPr>
          </a:p>
          <a:p>
            <a:pPr algn="just">
              <a:buFont typeface="Wingdings" panose="05000000000000000000" pitchFamily="2" charset="2"/>
              <a:buChar char="§"/>
            </a:pPr>
            <a:endParaRPr lang="en-ZA" altLang="en-US" sz="1600" dirty="0">
              <a:cs typeface="Arial" charset="0"/>
            </a:endParaRPr>
          </a:p>
          <a:p>
            <a:pPr algn="just"/>
            <a:endParaRPr lang="en-ZA" altLang="en-US" sz="1600" dirty="0">
              <a:cs typeface="Arial" charset="0"/>
            </a:endParaRPr>
          </a:p>
        </p:txBody>
      </p:sp>
      <p:sp>
        <p:nvSpPr>
          <p:cNvPr id="116738" name="Title 1"/>
          <p:cNvSpPr>
            <a:spLocks noGrp="1"/>
          </p:cNvSpPr>
          <p:nvPr>
            <p:ph type="title"/>
          </p:nvPr>
        </p:nvSpPr>
        <p:spPr>
          <a:xfrm>
            <a:off x="1125538" y="935038"/>
            <a:ext cx="8018462" cy="342900"/>
          </a:xfrm>
        </p:spPr>
        <p:txBody>
          <a:bodyPr/>
          <a:lstStyle/>
          <a:p>
            <a:r>
              <a:rPr lang="en-ZA" altLang="en-US" dirty="0"/>
              <a:t>Substance Abuse Prevention and Rehabilitation</a:t>
            </a:r>
          </a:p>
        </p:txBody>
      </p:sp>
      <p:sp>
        <p:nvSpPr>
          <p:cNvPr id="11673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AEBFA5E-2E4D-4379-906E-936415ADC274}" type="slidenum">
              <a:rPr lang="en-ZA" altLang="en-US" sz="1200">
                <a:solidFill>
                  <a:prstClr val="black"/>
                </a:solidFill>
                <a:latin typeface="Arial" panose="020B0604020202020204" pitchFamily="34" charset="0"/>
                <a:cs typeface="Arial" panose="020B0604020202020204" pitchFamily="34" charset="0"/>
              </a:rPr>
              <a:pPr/>
              <a:t>31</a:t>
            </a:fld>
            <a:endParaRPr lang="en-ZA"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078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1125538" y="935038"/>
            <a:ext cx="8018462" cy="342900"/>
          </a:xfrm>
        </p:spPr>
        <p:txBody>
          <a:bodyPr/>
          <a:lstStyle/>
          <a:p>
            <a:r>
              <a:rPr lang="en-ZA" altLang="en-US" dirty="0"/>
              <a:t>Substance Abuse Prevention and Rehabilitation</a:t>
            </a:r>
          </a:p>
        </p:txBody>
      </p:sp>
      <p:sp>
        <p:nvSpPr>
          <p:cNvPr id="11673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AEBFA5E-2E4D-4379-906E-936415ADC274}" type="slidenum">
              <a:rPr lang="en-ZA" altLang="en-US" sz="1200">
                <a:solidFill>
                  <a:prstClr val="black"/>
                </a:solidFill>
                <a:latin typeface="Arial" panose="020B0604020202020204" pitchFamily="34" charset="0"/>
                <a:cs typeface="Arial" panose="020B0604020202020204" pitchFamily="34" charset="0"/>
              </a:rPr>
              <a:pPr/>
              <a:t>32</a:t>
            </a:fld>
            <a:endParaRPr lang="en-ZA" altLang="en-US" sz="1200" dirty="0">
              <a:solidFill>
                <a:prstClr val="black"/>
              </a:solidFill>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B761A964-5107-40D7-BE29-D0A805FD694A}"/>
              </a:ext>
            </a:extLst>
          </p:cNvPr>
          <p:cNvSpPr>
            <a:spLocks noGrp="1"/>
          </p:cNvSpPr>
          <p:nvPr>
            <p:ph idx="1"/>
          </p:nvPr>
        </p:nvSpPr>
        <p:spPr>
          <a:xfrm>
            <a:off x="862149" y="1332412"/>
            <a:ext cx="8158026" cy="5200152"/>
          </a:xfrm>
        </p:spPr>
        <p:txBody>
          <a:bodyPr>
            <a:noAutofit/>
          </a:bodyPr>
          <a:lstStyle/>
          <a:p>
            <a:pPr marL="0" indent="0" algn="just">
              <a:buNone/>
            </a:pPr>
            <a:r>
              <a:rPr lang="en-US" altLang="en-US" sz="1200" b="1" dirty="0"/>
              <a:t>During the period under review</a:t>
            </a:r>
            <a:r>
              <a:rPr lang="en-US" altLang="en-US" sz="1200" dirty="0"/>
              <a:t>:</a:t>
            </a:r>
          </a:p>
          <a:p>
            <a:pPr algn="just">
              <a:buFont typeface="Wingdings" panose="05000000000000000000" pitchFamily="2" charset="2"/>
              <a:buChar char="§"/>
            </a:pPr>
            <a:endParaRPr lang="en-ZA" sz="1200" dirty="0"/>
          </a:p>
          <a:p>
            <a:pPr algn="just">
              <a:buFont typeface="Wingdings" panose="05000000000000000000" pitchFamily="2" charset="2"/>
              <a:buChar char="§"/>
            </a:pPr>
            <a:r>
              <a:rPr lang="en-US" sz="1200" dirty="0"/>
              <a:t>The approved Gauteng City Region Anti-Substance Strategy, was formally launched by the MEC on 22 October 2020</a:t>
            </a:r>
          </a:p>
          <a:p>
            <a:pPr algn="just">
              <a:buFont typeface="Wingdings" panose="05000000000000000000" pitchFamily="2" charset="2"/>
              <a:buChar char="§"/>
            </a:pPr>
            <a:endParaRPr lang="en-US" sz="1200" dirty="0"/>
          </a:p>
          <a:p>
            <a:pPr>
              <a:buFont typeface="Wingdings" panose="05000000000000000000" pitchFamily="2" charset="2"/>
              <a:buChar char="§"/>
            </a:pPr>
            <a:r>
              <a:rPr lang="en-ZA" sz="1200" dirty="0"/>
              <a:t>Commemorated the International Overdose Awareness day which was hosted in collaboration with National Department of Social Development at Esidimeni Recovery Centre, Witpoort on the 31 August 2020</a:t>
            </a:r>
          </a:p>
          <a:p>
            <a:pPr>
              <a:buFont typeface="Wingdings" panose="05000000000000000000" pitchFamily="2" charset="2"/>
              <a:buChar char="§"/>
            </a:pPr>
            <a:endParaRPr lang="en-ZA" sz="1200" dirty="0"/>
          </a:p>
          <a:p>
            <a:pPr>
              <a:buFont typeface="Wingdings" panose="05000000000000000000" pitchFamily="2" charset="2"/>
              <a:buChar char="§"/>
            </a:pPr>
            <a:r>
              <a:rPr lang="en-ZA" sz="1200" dirty="0"/>
              <a:t>Commemorated World Foetal Alcohol Spectrum Disorders day on the 09 September 2020 in Orange Farm and at the Cosmo City Multi-purpose centre in collaboration with National Department of Social Department.</a:t>
            </a:r>
          </a:p>
          <a:p>
            <a:pPr>
              <a:buFont typeface="Wingdings" panose="05000000000000000000" pitchFamily="2" charset="2"/>
              <a:buChar char="§"/>
            </a:pPr>
            <a:endParaRPr lang="en-ZA" sz="1200" dirty="0"/>
          </a:p>
          <a:p>
            <a:pPr algn="just">
              <a:buFont typeface="Wingdings" panose="05000000000000000000" pitchFamily="2" charset="2"/>
              <a:buChar char="§"/>
            </a:pPr>
            <a:r>
              <a:rPr lang="en-US" sz="1200" dirty="0"/>
              <a:t>The department embarked on province wide media campaign at community radio stations to educate communities about dangers of substance abuse</a:t>
            </a:r>
          </a:p>
          <a:p>
            <a:pPr algn="just">
              <a:buFont typeface="Wingdings" panose="05000000000000000000" pitchFamily="2" charset="2"/>
              <a:buChar char="§"/>
            </a:pPr>
            <a:endParaRPr lang="en-US" sz="1200" dirty="0"/>
          </a:p>
          <a:p>
            <a:pPr algn="just">
              <a:buFont typeface="Wingdings" panose="05000000000000000000" pitchFamily="2" charset="2"/>
              <a:buChar char="§"/>
            </a:pPr>
            <a:r>
              <a:rPr lang="en-US" sz="1200" dirty="0"/>
              <a:t>21 Professional Nurses from Treatment </a:t>
            </a:r>
            <a:r>
              <a:rPr lang="en-ZA" sz="1200" dirty="0"/>
              <a:t>Centres</a:t>
            </a:r>
            <a:r>
              <a:rPr lang="en-US" sz="1200" dirty="0"/>
              <a:t> were trained on Covid-19 to ensure compliance to Covid-19 Lockdown Regulations </a:t>
            </a:r>
          </a:p>
          <a:p>
            <a:pPr algn="just">
              <a:buFont typeface="Wingdings" panose="05000000000000000000" pitchFamily="2" charset="2"/>
              <a:buChar char="§"/>
            </a:pPr>
            <a:endParaRPr lang="en-ZA" sz="1200" dirty="0"/>
          </a:p>
          <a:p>
            <a:pPr algn="just">
              <a:buFont typeface="Wingdings" panose="05000000000000000000" pitchFamily="2" charset="2"/>
              <a:buChar char="§"/>
            </a:pPr>
            <a:r>
              <a:rPr lang="en-ZA" sz="1200" dirty="0"/>
              <a:t>The department conducted training and capacity building programmes to ensure effective and efficient service delivery as follows:</a:t>
            </a:r>
          </a:p>
          <a:p>
            <a:pPr marL="0" indent="0" algn="just">
              <a:buNone/>
            </a:pPr>
            <a:endParaRPr lang="en-ZA" sz="1200" dirty="0"/>
          </a:p>
          <a:p>
            <a:pPr marL="0" indent="0" algn="just">
              <a:buNone/>
            </a:pPr>
            <a:r>
              <a:rPr lang="en-ZA" sz="1200" b="1" dirty="0"/>
              <a:t>Registration of treatment centres, halfway houses and services</a:t>
            </a:r>
          </a:p>
          <a:p>
            <a:pPr algn="just">
              <a:buFont typeface="Wingdings" panose="05000000000000000000" pitchFamily="2" charset="2"/>
              <a:buChar char="§"/>
            </a:pPr>
            <a:r>
              <a:rPr lang="en-ZA" sz="1200" dirty="0"/>
              <a:t>10 inpatient treatment centres, 10 outpatient services, 27 Community Based services and 5 halfway house were registered in terms of the Prevention of and Treatment for Substance Abuse Act 70 of 2008.</a:t>
            </a:r>
            <a:r>
              <a:rPr lang="en-US" sz="1200" dirty="0"/>
              <a:t>The department launched 3 mobile outpatient treatment services that operates in Sedibeng, West Rand and Johannesburg regions.</a:t>
            </a:r>
          </a:p>
          <a:p>
            <a:pPr marL="0" lvl="0" indent="0" algn="just">
              <a:buNone/>
            </a:pPr>
            <a:endParaRPr lang="en-ZA" sz="1200" dirty="0"/>
          </a:p>
          <a:p>
            <a:pPr algn="just">
              <a:buFont typeface="Wingdings" panose="05000000000000000000" pitchFamily="2" charset="2"/>
              <a:buChar char="§"/>
            </a:pPr>
            <a:endParaRPr lang="en-ZA" sz="1200" dirty="0"/>
          </a:p>
          <a:p>
            <a:pPr algn="just"/>
            <a:endParaRPr lang="en-ZA" sz="1200" dirty="0"/>
          </a:p>
        </p:txBody>
      </p:sp>
    </p:spTree>
    <p:extLst>
      <p:ext uri="{BB962C8B-B14F-4D97-AF65-F5344CB8AC3E}">
        <p14:creationId xmlns:p14="http://schemas.microsoft.com/office/powerpoint/2010/main" val="232786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3261EF9-13E7-412B-BAAB-FD4908FF227B}"/>
              </a:ext>
            </a:extLst>
          </p:cNvPr>
          <p:cNvSpPr>
            <a:spLocks noGrp="1"/>
          </p:cNvSpPr>
          <p:nvPr>
            <p:ph type="title"/>
          </p:nvPr>
        </p:nvSpPr>
        <p:spPr/>
        <p:txBody>
          <a:bodyPr/>
          <a:lstStyle/>
          <a:p>
            <a:pPr eaLnBrk="1" hangingPunct="1"/>
            <a:r>
              <a:rPr lang="en-US" altLang="en-US" sz="2300" b="1" dirty="0"/>
              <a:t>Overview Of Non-Financial Performance: Prog 5</a:t>
            </a:r>
            <a:endParaRPr lang="en-ZA" altLang="en-US" sz="2300" dirty="0"/>
          </a:p>
        </p:txBody>
      </p:sp>
      <p:sp>
        <p:nvSpPr>
          <p:cNvPr id="115715" name="Slide Number Placeholder 2">
            <a:extLst>
              <a:ext uri="{FF2B5EF4-FFF2-40B4-BE49-F238E27FC236}">
                <a16:creationId xmlns:a16="http://schemas.microsoft.com/office/drawing/2014/main" id="{B8751310-9323-4006-BF59-6A4AE088B2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7B96C1-B86C-4E81-B91A-74C01A9E866F}" type="slidenum">
              <a:rPr lang="en-US" altLang="en-US" sz="1200" smtClean="0">
                <a:latin typeface="Arial" panose="020B0604020202020204" pitchFamily="34" charset="0"/>
                <a:cs typeface="Arial" panose="020B0604020202020204" pitchFamily="34" charset="0"/>
              </a:rPr>
              <a:pPr>
                <a:spcBef>
                  <a:spcPct val="0"/>
                </a:spcBef>
                <a:buFontTx/>
                <a:buNone/>
              </a:pPr>
              <a:t>33</a:t>
            </a:fld>
            <a:endParaRPr lang="en-US" altLang="en-US" sz="12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AF6DDC32-6AA4-47A9-A320-70D87C54157E}"/>
              </a:ext>
            </a:extLst>
          </p:cNvPr>
          <p:cNvGraphicFramePr>
            <a:graphicFrameLocks noGrp="1"/>
          </p:cNvGraphicFramePr>
          <p:nvPr>
            <p:ph idx="1"/>
            <p:extLst>
              <p:ext uri="{D42A27DB-BD31-4B8C-83A1-F6EECF244321}">
                <p14:modId xmlns:p14="http://schemas.microsoft.com/office/powerpoint/2010/main" val="4140715896"/>
              </p:ext>
            </p:extLst>
          </p:nvPr>
        </p:nvGraphicFramePr>
        <p:xfrm>
          <a:off x="1006475" y="1412875"/>
          <a:ext cx="8013700"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66274" y="1412384"/>
            <a:ext cx="8154567" cy="4937619"/>
          </a:xfrm>
        </p:spPr>
        <p:txBody>
          <a:bodyPr>
            <a:noAutofit/>
          </a:bodyPr>
          <a:lstStyle/>
          <a:p>
            <a:pPr marL="0" indent="0" algn="just">
              <a:buNone/>
            </a:pPr>
            <a:r>
              <a:rPr lang="en-ZA" altLang="en-US" sz="1600" b="1" dirty="0">
                <a:cs typeface="Arial" charset="0"/>
              </a:rPr>
              <a:t>The Department through its funded organisations has:</a:t>
            </a:r>
          </a:p>
          <a:p>
            <a:pPr marL="0" indent="0" algn="just">
              <a:buNone/>
            </a:pPr>
            <a:endParaRPr lang="en-ZA" altLang="en-US" sz="1600" b="1" dirty="0">
              <a:cs typeface="Arial" charset="0"/>
            </a:endParaRPr>
          </a:p>
          <a:p>
            <a:pPr lvl="1" algn="just">
              <a:buFont typeface="Wingdings" panose="05000000000000000000" pitchFamily="2" charset="2"/>
              <a:buChar char="§"/>
            </a:pPr>
            <a:r>
              <a:rPr lang="en-ZA" altLang="en-US" sz="1600" dirty="0">
                <a:cs typeface="Arial" charset="0"/>
              </a:rPr>
              <a:t>Poverty reduction programmes were accessed by </a:t>
            </a:r>
            <a:r>
              <a:rPr lang="en-ZA" altLang="en-US" sz="1600" b="1" dirty="0">
                <a:cs typeface="Arial" charset="0"/>
              </a:rPr>
              <a:t>2 691 464(T:3 211 830) </a:t>
            </a:r>
            <a:r>
              <a:rPr lang="en-ZA" altLang="en-US" sz="1600" dirty="0">
                <a:cs typeface="Arial" charset="0"/>
              </a:rPr>
              <a:t>beneficiaries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Distributed  </a:t>
            </a:r>
            <a:r>
              <a:rPr lang="en-ZA" altLang="en-US" sz="1600" b="1" dirty="0">
                <a:cs typeface="Arial" charset="0"/>
              </a:rPr>
              <a:t>548 998 (T:1 336 896)</a:t>
            </a:r>
            <a:r>
              <a:rPr lang="en-ZA" altLang="en-US" sz="1600" b="1" dirty="0"/>
              <a:t> </a:t>
            </a:r>
            <a:r>
              <a:rPr lang="en-ZA" altLang="en-US" sz="1600" dirty="0">
                <a:cs typeface="Arial" charset="0"/>
              </a:rPr>
              <a:t>dignity packs.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Enabled the participation of </a:t>
            </a:r>
            <a:r>
              <a:rPr lang="en-ZA" altLang="en-US" sz="1600" b="1" dirty="0">
                <a:cs typeface="Arial" charset="0"/>
              </a:rPr>
              <a:t> 56 825 (T:45 144)  </a:t>
            </a:r>
            <a:r>
              <a:rPr lang="en-ZA" altLang="en-US" sz="1600" dirty="0">
                <a:cs typeface="Arial" charset="0"/>
              </a:rPr>
              <a:t>people in income generation programmes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dirty="0">
                <a:cs typeface="Arial" charset="0"/>
              </a:rPr>
              <a:t>Distributed </a:t>
            </a:r>
            <a:r>
              <a:rPr lang="en-ZA" altLang="en-US" sz="1600" b="1" dirty="0">
                <a:cs typeface="Arial" charset="0"/>
              </a:rPr>
              <a:t>1 760 458 (T:1 477 974) </a:t>
            </a:r>
            <a:r>
              <a:rPr lang="en-ZA" altLang="en-US" sz="1600" dirty="0">
                <a:cs typeface="Arial" charset="0"/>
              </a:rPr>
              <a:t>food parcels through foodbanks and </a:t>
            </a:r>
          </a:p>
          <a:p>
            <a:pPr marL="457188" lvl="1" indent="0" algn="just">
              <a:buNone/>
            </a:pPr>
            <a:r>
              <a:rPr lang="en-ZA" altLang="en-US" sz="1600" dirty="0">
                <a:cs typeface="Arial" charset="0"/>
              </a:rPr>
              <a:t>     </a:t>
            </a:r>
            <a:r>
              <a:rPr lang="en-ZA" altLang="en-US" sz="1600" b="1" dirty="0">
                <a:cs typeface="Arial" charset="0"/>
              </a:rPr>
              <a:t>41 023 (T:12 190)</a:t>
            </a:r>
            <a:r>
              <a:rPr lang="en-ZA" altLang="en-US" sz="1600" dirty="0">
                <a:cs typeface="Arial" charset="0"/>
              </a:rPr>
              <a:t> persons received food through feeding programmes.</a:t>
            </a:r>
          </a:p>
          <a:p>
            <a:pPr lvl="1" algn="just">
              <a:buFont typeface="Wingdings" panose="05000000000000000000" pitchFamily="2" charset="2"/>
              <a:buChar char="§"/>
            </a:pPr>
            <a:endParaRPr lang="en-ZA" altLang="en-US" sz="1600" dirty="0">
              <a:cs typeface="Arial" charset="0"/>
            </a:endParaRPr>
          </a:p>
          <a:p>
            <a:pPr lvl="1" algn="just">
              <a:buFont typeface="Wingdings" panose="05000000000000000000" pitchFamily="2" charset="2"/>
              <a:buChar char="§"/>
            </a:pPr>
            <a:r>
              <a:rPr lang="en-ZA" altLang="en-US" sz="1600" b="1" dirty="0">
                <a:cs typeface="Arial" charset="0"/>
              </a:rPr>
              <a:t>14 586 (T:14 538) </a:t>
            </a:r>
            <a:r>
              <a:rPr lang="en-ZA" altLang="en-US" sz="1600" dirty="0">
                <a:cs typeface="Arial" charset="0"/>
              </a:rPr>
              <a:t>beneficiaries participated in the Welfare to work programme</a:t>
            </a:r>
          </a:p>
          <a:p>
            <a:pPr marL="457189" lvl="1" indent="0" algn="just">
              <a:buNone/>
            </a:pPr>
            <a:endParaRPr lang="en-ZA" altLang="en-US" sz="1600" b="1" dirty="0">
              <a:cs typeface="Arial" charset="0"/>
            </a:endParaRPr>
          </a:p>
          <a:p>
            <a:pPr lvl="1" algn="just">
              <a:buFont typeface="Wingdings" panose="05000000000000000000" pitchFamily="2" charset="2"/>
              <a:buChar char="§"/>
            </a:pPr>
            <a:r>
              <a:rPr lang="en-ZA" altLang="en-US" sz="1600" b="1" dirty="0">
                <a:cs typeface="Arial" charset="0"/>
              </a:rPr>
              <a:t>545 (T:468) </a:t>
            </a:r>
            <a:r>
              <a:rPr lang="en-ZA" altLang="en-US" sz="1600" dirty="0">
                <a:cs typeface="Arial" charset="0"/>
              </a:rPr>
              <a:t>cooperatives provide goods and services to the Department</a:t>
            </a:r>
            <a:endParaRPr lang="en-ZA" altLang="en-US" sz="1600" dirty="0">
              <a:solidFill>
                <a:srgbClr val="FF0000"/>
              </a:solidFill>
              <a:cs typeface="Arial" charset="0"/>
            </a:endParaRPr>
          </a:p>
        </p:txBody>
      </p:sp>
      <p:sp>
        <p:nvSpPr>
          <p:cNvPr id="132098" name="Title 1"/>
          <p:cNvSpPr>
            <a:spLocks noGrp="1"/>
          </p:cNvSpPr>
          <p:nvPr>
            <p:ph type="title"/>
          </p:nvPr>
        </p:nvSpPr>
        <p:spPr>
          <a:xfrm>
            <a:off x="1125538" y="935038"/>
            <a:ext cx="8018462" cy="342900"/>
          </a:xfrm>
        </p:spPr>
        <p:txBody>
          <a:bodyPr/>
          <a:lstStyle/>
          <a:p>
            <a:r>
              <a:rPr lang="en-ZA" altLang="en-US" sz="2000" dirty="0"/>
              <a:t>Poverty Alleviation And Sustainable Livelihoods</a:t>
            </a:r>
            <a:endParaRPr lang="en-ZA" altLang="en-US" dirty="0"/>
          </a:p>
        </p:txBody>
      </p:sp>
      <p:sp>
        <p:nvSpPr>
          <p:cNvPr id="13209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B32933D-7DC3-4234-8ED9-91539CE92B3D}" type="slidenum">
              <a:rPr lang="en-ZA" altLang="en-US" sz="1200">
                <a:latin typeface="Arial" panose="020B0604020202020204" pitchFamily="34" charset="0"/>
                <a:cs typeface="Arial" panose="020B0604020202020204" pitchFamily="34" charset="0"/>
              </a:rPr>
              <a:pPr/>
              <a:t>34</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66274" y="1412384"/>
            <a:ext cx="8154567" cy="4937619"/>
          </a:xfrm>
        </p:spPr>
        <p:txBody>
          <a:bodyPr>
            <a:noAutofit/>
          </a:bodyPr>
          <a:lstStyle/>
          <a:p>
            <a:pPr marL="0" indent="0" algn="just">
              <a:buNone/>
            </a:pPr>
            <a:r>
              <a:rPr lang="en-ZA" altLang="en-US" sz="1600" b="1" dirty="0">
                <a:cs typeface="Arial" charset="0"/>
              </a:rPr>
              <a:t>The Department through its funded organisations has:</a:t>
            </a:r>
          </a:p>
          <a:p>
            <a:pPr marL="0" indent="0" algn="just">
              <a:buNone/>
            </a:pPr>
            <a:endParaRPr lang="en-ZA" altLang="en-US" sz="1600" b="1" dirty="0">
              <a:cs typeface="Arial" charset="0"/>
            </a:endParaRPr>
          </a:p>
          <a:p>
            <a:pPr algn="just">
              <a:buFont typeface="Wingdings" panose="05000000000000000000" pitchFamily="2" charset="2"/>
              <a:buChar char="§"/>
            </a:pPr>
            <a:r>
              <a:rPr lang="en-US" altLang="en-US" sz="1600" dirty="0">
                <a:cs typeface="Arial" charset="0"/>
              </a:rPr>
              <a:t>The provision of Dignity Packs and Food Parcels was declared as one of the services that the Department will champion during the COVID-19 lockdown to needy people.  This includes donations from sourced partners. </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US" altLang="en-US" sz="1600" dirty="0">
                <a:cs typeface="Arial" charset="0"/>
              </a:rPr>
              <a:t>Food Distribution was higher than APP targets to mitigate against the need for food during the national lockdown.  </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US" altLang="en-US" sz="1600" dirty="0">
                <a:cs typeface="Arial" charset="0"/>
              </a:rPr>
              <a:t>The gradual phasing of the reopening of schools limited the distribution of dignity packs.</a:t>
            </a:r>
          </a:p>
          <a:p>
            <a:pPr algn="just">
              <a:buFont typeface="Wingdings" panose="05000000000000000000" pitchFamily="2" charset="2"/>
              <a:buChar char="§"/>
            </a:pPr>
            <a:endParaRPr lang="en-US" altLang="en-US" sz="1600" dirty="0">
              <a:cs typeface="Arial" charset="0"/>
            </a:endParaRPr>
          </a:p>
          <a:p>
            <a:pPr algn="just">
              <a:buFont typeface="Wingdings" panose="05000000000000000000" pitchFamily="2" charset="2"/>
              <a:buChar char="§"/>
            </a:pPr>
            <a:r>
              <a:rPr lang="en-US" altLang="en-US" sz="1600" dirty="0">
                <a:cs typeface="Arial" charset="0"/>
              </a:rPr>
              <a:t>The implementation of development programmes gradually started as per the Covid19 lockdown levels directives. </a:t>
            </a:r>
          </a:p>
          <a:p>
            <a:pPr marL="0" indent="0" algn="just">
              <a:buNone/>
            </a:pPr>
            <a:endParaRPr lang="en-ZA" altLang="en-US" sz="1600" b="1" dirty="0">
              <a:cs typeface="Arial" charset="0"/>
            </a:endParaRPr>
          </a:p>
        </p:txBody>
      </p:sp>
      <p:sp>
        <p:nvSpPr>
          <p:cNvPr id="132098" name="Title 1"/>
          <p:cNvSpPr>
            <a:spLocks noGrp="1"/>
          </p:cNvSpPr>
          <p:nvPr>
            <p:ph type="title"/>
          </p:nvPr>
        </p:nvSpPr>
        <p:spPr>
          <a:xfrm>
            <a:off x="1125538" y="935038"/>
            <a:ext cx="8018462" cy="342900"/>
          </a:xfrm>
        </p:spPr>
        <p:txBody>
          <a:bodyPr/>
          <a:lstStyle/>
          <a:p>
            <a:r>
              <a:rPr lang="en-ZA" altLang="en-US" sz="2000" dirty="0"/>
              <a:t>Poverty Alleviation And Sustainable Livelihoods</a:t>
            </a:r>
            <a:endParaRPr lang="en-ZA" altLang="en-US" dirty="0"/>
          </a:p>
        </p:txBody>
      </p:sp>
      <p:sp>
        <p:nvSpPr>
          <p:cNvPr id="132099"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FB32933D-7DC3-4234-8ED9-91539CE92B3D}" type="slidenum">
              <a:rPr lang="en-ZA" altLang="en-US" sz="1200">
                <a:latin typeface="Arial" panose="020B0604020202020204" pitchFamily="34" charset="0"/>
                <a:cs typeface="Arial" panose="020B0604020202020204" pitchFamily="34" charset="0"/>
              </a:rPr>
              <a:pPr/>
              <a:t>35</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965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Autofit/>
          </a:bodyPr>
          <a:lstStyle/>
          <a:p>
            <a:pPr marL="0" indent="0" algn="just">
              <a:buNone/>
              <a:defRPr/>
            </a:pPr>
            <a:r>
              <a:rPr lang="en-US" sz="1800" b="1" dirty="0"/>
              <a:t>During the period under review the following were achieved:</a:t>
            </a:r>
          </a:p>
          <a:p>
            <a:pPr marL="0" indent="0" algn="just" fontAlgn="base">
              <a:spcAft>
                <a:spcPct val="0"/>
              </a:spcAft>
              <a:buNone/>
              <a:defRPr/>
            </a:pPr>
            <a:endParaRPr lang="en-US" altLang="en-US" sz="1800" dirty="0">
              <a:cs typeface="Arial" charset="0"/>
            </a:endParaRPr>
          </a:p>
          <a:p>
            <a:pPr lvl="0" algn="just">
              <a:buFont typeface="Wingdings" panose="05000000000000000000" pitchFamily="2" charset="2"/>
              <a:buChar char="§"/>
              <a:defRPr/>
            </a:pPr>
            <a:r>
              <a:rPr lang="en-US" altLang="en-US" sz="1800" b="1" dirty="0">
                <a:cs typeface="Arial" charset="0"/>
              </a:rPr>
              <a:t>46 920 </a:t>
            </a:r>
            <a:r>
              <a:rPr lang="en-ZA" altLang="en-US" sz="1800" b="1" dirty="0">
                <a:cs typeface="Arial" charset="0"/>
              </a:rPr>
              <a:t>(T:33 299)</a:t>
            </a:r>
            <a:r>
              <a:rPr lang="en-US" altLang="en-US" sz="1800" b="1" dirty="0">
                <a:cs typeface="Arial" charset="0"/>
              </a:rPr>
              <a:t> </a:t>
            </a:r>
            <a:r>
              <a:rPr lang="en-US" altLang="en-US" sz="1800" dirty="0">
                <a:cs typeface="Arial" charset="0"/>
              </a:rPr>
              <a:t>work opportunities for youth have been created through the Youth Structures Programme EPWP and Job Centre Programme.</a:t>
            </a:r>
          </a:p>
          <a:p>
            <a:pPr lvl="0" algn="just" fontAlgn="base">
              <a:spcAft>
                <a:spcPct val="0"/>
              </a:spcAft>
              <a:buFont typeface="Wingdings" panose="05000000000000000000" pitchFamily="2" charset="2"/>
              <a:buChar char="§"/>
              <a:defRPr/>
            </a:pPr>
            <a:endParaRPr lang="en-US" altLang="en-US" sz="1800" dirty="0">
              <a:cs typeface="Arial" charset="0"/>
            </a:endParaRPr>
          </a:p>
          <a:p>
            <a:pPr lvl="0" algn="just">
              <a:buFont typeface="Wingdings" panose="05000000000000000000" pitchFamily="2" charset="2"/>
              <a:buChar char="§"/>
              <a:defRPr/>
            </a:pPr>
            <a:r>
              <a:rPr lang="en-US" altLang="en-US" sz="1800" dirty="0">
                <a:cs typeface="Arial" charset="0"/>
              </a:rPr>
              <a:t>The programme has further enabled </a:t>
            </a:r>
            <a:r>
              <a:rPr lang="en-US" altLang="en-US" sz="1800" b="1" dirty="0">
                <a:cs typeface="Arial" charset="0"/>
              </a:rPr>
              <a:t>55 092 </a:t>
            </a:r>
            <a:r>
              <a:rPr lang="en-ZA" altLang="en-US" sz="1800" b="1" dirty="0">
                <a:cs typeface="Arial" charset="0"/>
              </a:rPr>
              <a:t>(T:45 087) </a:t>
            </a:r>
            <a:r>
              <a:rPr lang="en-US" altLang="en-US" sz="1800" dirty="0">
                <a:cs typeface="Arial" charset="0"/>
              </a:rPr>
              <a:t>youth to participate in various skills development programmes through youth structures.  </a:t>
            </a:r>
          </a:p>
          <a:p>
            <a:pPr marL="0" lvl="0" indent="0" algn="just" fontAlgn="base">
              <a:spcAft>
                <a:spcPct val="0"/>
              </a:spcAft>
              <a:buNone/>
              <a:defRPr/>
            </a:pPr>
            <a:endParaRPr lang="en-US" altLang="en-US" sz="1800" b="1" dirty="0">
              <a:cs typeface="Arial" charset="0"/>
            </a:endParaRPr>
          </a:p>
          <a:p>
            <a:pPr lvl="0" algn="just">
              <a:buFont typeface="Wingdings" panose="05000000000000000000" pitchFamily="2" charset="2"/>
              <a:buChar char="§"/>
              <a:defRPr/>
            </a:pPr>
            <a:r>
              <a:rPr lang="en-US" altLang="en-US" sz="1800" b="1" dirty="0">
                <a:cs typeface="Arial" charset="0"/>
              </a:rPr>
              <a:t>17 561 </a:t>
            </a:r>
            <a:r>
              <a:rPr lang="en-ZA" altLang="en-US" sz="1800" b="1" dirty="0">
                <a:cs typeface="Arial" charset="0"/>
              </a:rPr>
              <a:t>(T:17 836)</a:t>
            </a:r>
            <a:r>
              <a:rPr lang="en-US" altLang="en-US" sz="1800" b="1" dirty="0">
                <a:cs typeface="Arial" charset="0"/>
              </a:rPr>
              <a:t> </a:t>
            </a:r>
            <a:r>
              <a:rPr lang="en-ZA" altLang="en-US" sz="1800" dirty="0">
                <a:cs typeface="Arial" charset="0"/>
              </a:rPr>
              <a:t>youth participated in the Entrepreneurship Development Programme.</a:t>
            </a:r>
          </a:p>
          <a:p>
            <a:pPr lvl="0" algn="just" fontAlgn="base">
              <a:spcAft>
                <a:spcPct val="0"/>
              </a:spcAft>
              <a:buFont typeface="Wingdings" panose="05000000000000000000" pitchFamily="2" charset="2"/>
              <a:buChar char="§"/>
              <a:defRPr/>
            </a:pPr>
            <a:endParaRPr lang="en-ZA" altLang="en-US" sz="1800" dirty="0">
              <a:cs typeface="Arial" charset="0"/>
            </a:endParaRPr>
          </a:p>
          <a:p>
            <a:pPr lvl="0" algn="just" fontAlgn="base">
              <a:spcAft>
                <a:spcPct val="0"/>
              </a:spcAft>
              <a:buFont typeface="Wingdings" panose="05000000000000000000" pitchFamily="2" charset="2"/>
              <a:buChar char="§"/>
              <a:defRPr/>
            </a:pPr>
            <a:endParaRPr lang="en-US" altLang="en-US" sz="1800" dirty="0">
              <a:cs typeface="Arial" charset="0"/>
            </a:endParaRPr>
          </a:p>
        </p:txBody>
      </p:sp>
      <p:sp>
        <p:nvSpPr>
          <p:cNvPr id="136194" name="Title 1"/>
          <p:cNvSpPr>
            <a:spLocks noGrp="1"/>
          </p:cNvSpPr>
          <p:nvPr>
            <p:ph type="title"/>
          </p:nvPr>
        </p:nvSpPr>
        <p:spPr>
          <a:xfrm>
            <a:off x="1125538" y="935038"/>
            <a:ext cx="8018462" cy="342900"/>
          </a:xfrm>
        </p:spPr>
        <p:txBody>
          <a:bodyPr/>
          <a:lstStyle/>
          <a:p>
            <a:r>
              <a:rPr lang="en-ZA" altLang="en-US" sz="2000" dirty="0"/>
              <a:t>Youth Development</a:t>
            </a:r>
            <a:endParaRPr lang="en-ZA" altLang="en-US" dirty="0"/>
          </a:p>
        </p:txBody>
      </p:sp>
      <p:sp>
        <p:nvSpPr>
          <p:cNvPr id="13619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4CFE3A07-A5B9-4889-B1F3-7BD76C8C9E4C}" type="slidenum">
              <a:rPr lang="en-ZA" altLang="en-US" sz="1200">
                <a:latin typeface="Arial" panose="020B0604020202020204" pitchFamily="34" charset="0"/>
                <a:cs typeface="Arial" panose="020B0604020202020204" pitchFamily="34" charset="0"/>
              </a:rPr>
              <a:pPr/>
              <a:t>36</a:t>
            </a:fld>
            <a:endParaRPr lang="en-ZA"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marL="0" indent="0" algn="just">
              <a:buNone/>
              <a:defRPr/>
            </a:pPr>
            <a:r>
              <a:rPr lang="en-US" sz="1800" b="1" dirty="0"/>
              <a:t>During the period under review the following were achieved:</a:t>
            </a:r>
          </a:p>
          <a:p>
            <a:pPr lvl="0" algn="just">
              <a:buFont typeface="Wingdings" panose="05000000000000000000" pitchFamily="2" charset="2"/>
              <a:buChar char="§"/>
              <a:defRPr/>
            </a:pPr>
            <a:endParaRPr lang="en-ZA" altLang="en-US" sz="1800" dirty="0">
              <a:solidFill>
                <a:prstClr val="black"/>
              </a:solidFill>
              <a:cs typeface="Arial" charset="0"/>
            </a:endParaRPr>
          </a:p>
          <a:p>
            <a:pPr lvl="0" algn="just">
              <a:buFont typeface="Wingdings" panose="05000000000000000000" pitchFamily="2" charset="2"/>
              <a:buChar char="§"/>
              <a:defRPr/>
            </a:pPr>
            <a:r>
              <a:rPr lang="en-ZA" altLang="en-US" sz="1800" dirty="0">
                <a:cs typeface="Arial" charset="0"/>
              </a:rPr>
              <a:t>The Department established partnerships with various training institutions, development agencies, the private sector and other government agencies to train women in skills such as financial management, marketing, business development and procurement procedures</a:t>
            </a:r>
          </a:p>
          <a:p>
            <a:pPr lvl="0" algn="just">
              <a:buFont typeface="Wingdings" panose="05000000000000000000" pitchFamily="2" charset="2"/>
              <a:buChar char="§"/>
              <a:defRPr/>
            </a:pPr>
            <a:endParaRPr lang="en-ZA" altLang="en-US" sz="1800" dirty="0">
              <a:solidFill>
                <a:prstClr val="black"/>
              </a:solidFill>
              <a:cs typeface="Arial" charset="0"/>
            </a:endParaRPr>
          </a:p>
          <a:p>
            <a:pPr lvl="0" algn="just">
              <a:buFont typeface="Wingdings" panose="05000000000000000000" pitchFamily="2" charset="2"/>
              <a:buChar char="§"/>
              <a:defRPr/>
            </a:pPr>
            <a:r>
              <a:rPr lang="en-ZA" altLang="en-US" sz="1800" b="1" dirty="0">
                <a:solidFill>
                  <a:prstClr val="black"/>
                </a:solidFill>
                <a:cs typeface="Arial" charset="0"/>
              </a:rPr>
              <a:t>20 755 (T:20 674) </a:t>
            </a:r>
            <a:r>
              <a:rPr lang="en-ZA" altLang="en-US" sz="1800" dirty="0">
                <a:solidFill>
                  <a:prstClr val="black"/>
                </a:solidFill>
                <a:cs typeface="Arial" charset="0"/>
              </a:rPr>
              <a:t>women participated in empowerment programmes</a:t>
            </a:r>
          </a:p>
          <a:p>
            <a:pPr lvl="0" algn="just">
              <a:buFont typeface="Wingdings" panose="05000000000000000000" pitchFamily="2" charset="2"/>
              <a:buChar char="§"/>
              <a:defRPr/>
            </a:pPr>
            <a:endParaRPr lang="en-ZA" altLang="en-US" sz="1800" dirty="0">
              <a:solidFill>
                <a:prstClr val="black"/>
              </a:solidFill>
              <a:cs typeface="Arial" charset="0"/>
            </a:endParaRPr>
          </a:p>
          <a:p>
            <a:pPr lvl="0" algn="just">
              <a:buFont typeface="Wingdings" panose="05000000000000000000" pitchFamily="2" charset="2"/>
              <a:buChar char="§"/>
              <a:defRPr/>
            </a:pPr>
            <a:r>
              <a:rPr lang="en-ZA" altLang="en-US" sz="1800" b="1" dirty="0">
                <a:solidFill>
                  <a:prstClr val="black"/>
                </a:solidFill>
                <a:cs typeface="Arial" charset="0"/>
              </a:rPr>
              <a:t>5 432 (T:5 200) </a:t>
            </a:r>
            <a:r>
              <a:rPr lang="en-ZA" altLang="en-US" sz="1800" dirty="0">
                <a:solidFill>
                  <a:prstClr val="black"/>
                </a:solidFill>
                <a:cs typeface="Arial" charset="0"/>
              </a:rPr>
              <a:t>women on child support grant were linked to economic opportunities</a:t>
            </a:r>
          </a:p>
        </p:txBody>
      </p:sp>
      <p:sp>
        <p:nvSpPr>
          <p:cNvPr id="136194" name="Title 1"/>
          <p:cNvSpPr>
            <a:spLocks noGrp="1"/>
          </p:cNvSpPr>
          <p:nvPr>
            <p:ph type="title"/>
          </p:nvPr>
        </p:nvSpPr>
        <p:spPr>
          <a:xfrm>
            <a:off x="1125538" y="935038"/>
            <a:ext cx="8018462" cy="342900"/>
          </a:xfrm>
        </p:spPr>
        <p:txBody>
          <a:bodyPr/>
          <a:lstStyle/>
          <a:p>
            <a:r>
              <a:rPr lang="en-ZA" altLang="en-US" sz="2000" dirty="0"/>
              <a:t>Women Development </a:t>
            </a:r>
            <a:endParaRPr lang="en-ZA" altLang="en-US" dirty="0"/>
          </a:p>
        </p:txBody>
      </p:sp>
      <p:sp>
        <p:nvSpPr>
          <p:cNvPr id="136195"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4CFE3A07-A5B9-4889-B1F3-7BD76C8C9E4C}" type="slidenum">
              <a:rPr lang="en-ZA" altLang="en-US" sz="1200">
                <a:latin typeface="Arial" panose="020B0604020202020204" pitchFamily="34" charset="0"/>
                <a:cs typeface="Arial" panose="020B0604020202020204" pitchFamily="34" charset="0"/>
              </a:rPr>
              <a:pPr/>
              <a:t>37</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123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32" indent="-285744">
              <a:spcBef>
                <a:spcPct val="20000"/>
              </a:spcBef>
              <a:buFont typeface="Arial" pitchFamily="34" charset="0"/>
              <a:buChar char="–"/>
              <a:defRPr sz="2800">
                <a:solidFill>
                  <a:schemeClr val="tx1"/>
                </a:solidFill>
                <a:latin typeface="Calibri" pitchFamily="34" charset="0"/>
              </a:defRPr>
            </a:lvl2pPr>
            <a:lvl3pPr marL="1142971" indent="-228594">
              <a:spcBef>
                <a:spcPct val="20000"/>
              </a:spcBef>
              <a:buFont typeface="Arial" pitchFamily="34" charset="0"/>
              <a:buChar char="•"/>
              <a:defRPr sz="2400">
                <a:solidFill>
                  <a:schemeClr val="tx1"/>
                </a:solidFill>
                <a:latin typeface="Calibri" pitchFamily="34" charset="0"/>
              </a:defRPr>
            </a:lvl3pPr>
            <a:lvl4pPr marL="1600160" indent="-228594">
              <a:spcBef>
                <a:spcPct val="20000"/>
              </a:spcBef>
              <a:buFont typeface="Arial" pitchFamily="34" charset="0"/>
              <a:buChar char="–"/>
              <a:defRPr sz="2000">
                <a:solidFill>
                  <a:schemeClr val="tx1"/>
                </a:solidFill>
                <a:latin typeface="Calibri" pitchFamily="34" charset="0"/>
              </a:defRPr>
            </a:lvl4pPr>
            <a:lvl5pPr marL="2057349" indent="-228594">
              <a:spcBef>
                <a:spcPct val="20000"/>
              </a:spcBef>
              <a:buFont typeface="Arial" pitchFamily="34"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B9340844-E92C-4229-9E01-3B569FF6A4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8" name="Rectangle 2"/>
          <p:cNvSpPr>
            <a:spLocks noGrp="1" noChangeArrowheads="1"/>
          </p:cNvSpPr>
          <p:nvPr>
            <p:ph type="title"/>
          </p:nvPr>
        </p:nvSpPr>
        <p:spPr>
          <a:xfrm>
            <a:off x="998621" y="935038"/>
            <a:ext cx="8145379" cy="342900"/>
          </a:xfrm>
        </p:spPr>
        <p:txBody>
          <a:bodyPr/>
          <a:lstStyle/>
          <a:p>
            <a:r>
              <a:rPr lang="en-GB" dirty="0"/>
              <a:t>Projects Completed During The Financial Year </a:t>
            </a:r>
            <a:endParaRPr lang="en-US" altLang="en-US" dirty="0">
              <a:solidFill>
                <a:schemeClr val="bg1"/>
              </a:solidFill>
            </a:endParaRPr>
          </a:p>
        </p:txBody>
      </p:sp>
      <p:graphicFrame>
        <p:nvGraphicFramePr>
          <p:cNvPr id="10" name="Content Placeholder 9">
            <a:extLst>
              <a:ext uri="{FF2B5EF4-FFF2-40B4-BE49-F238E27FC236}">
                <a16:creationId xmlns:a16="http://schemas.microsoft.com/office/drawing/2014/main" id="{78C79613-7E90-41DC-B408-D966EE077274}"/>
              </a:ext>
            </a:extLst>
          </p:cNvPr>
          <p:cNvGraphicFramePr>
            <a:graphicFrameLocks noGrp="1"/>
          </p:cNvGraphicFramePr>
          <p:nvPr>
            <p:ph idx="1"/>
            <p:extLst>
              <p:ext uri="{D42A27DB-BD31-4B8C-83A1-F6EECF244321}">
                <p14:modId xmlns:p14="http://schemas.microsoft.com/office/powerpoint/2010/main" val="862893541"/>
              </p:ext>
            </p:extLst>
          </p:nvPr>
        </p:nvGraphicFramePr>
        <p:xfrm>
          <a:off x="914400" y="1483112"/>
          <a:ext cx="8062332" cy="3918984"/>
        </p:xfrm>
        <a:graphic>
          <a:graphicData uri="http://schemas.openxmlformats.org/drawingml/2006/table">
            <a:tbl>
              <a:tblPr firstRow="1" bandRow="1">
                <a:tableStyleId>{5C22544A-7EE6-4342-B048-85BDC9FD1C3A}</a:tableStyleId>
              </a:tblPr>
              <a:tblGrid>
                <a:gridCol w="2089723">
                  <a:extLst>
                    <a:ext uri="{9D8B030D-6E8A-4147-A177-3AD203B41FA5}">
                      <a16:colId xmlns:a16="http://schemas.microsoft.com/office/drawing/2014/main" val="1482302719"/>
                    </a:ext>
                  </a:extLst>
                </a:gridCol>
                <a:gridCol w="2073473">
                  <a:extLst>
                    <a:ext uri="{9D8B030D-6E8A-4147-A177-3AD203B41FA5}">
                      <a16:colId xmlns:a16="http://schemas.microsoft.com/office/drawing/2014/main" val="3796088595"/>
                    </a:ext>
                  </a:extLst>
                </a:gridCol>
                <a:gridCol w="926237">
                  <a:extLst>
                    <a:ext uri="{9D8B030D-6E8A-4147-A177-3AD203B41FA5}">
                      <a16:colId xmlns:a16="http://schemas.microsoft.com/office/drawing/2014/main" val="140104354"/>
                    </a:ext>
                  </a:extLst>
                </a:gridCol>
                <a:gridCol w="1595730">
                  <a:extLst>
                    <a:ext uri="{9D8B030D-6E8A-4147-A177-3AD203B41FA5}">
                      <a16:colId xmlns:a16="http://schemas.microsoft.com/office/drawing/2014/main" val="789688511"/>
                    </a:ext>
                  </a:extLst>
                </a:gridCol>
                <a:gridCol w="1377169">
                  <a:extLst>
                    <a:ext uri="{9D8B030D-6E8A-4147-A177-3AD203B41FA5}">
                      <a16:colId xmlns:a16="http://schemas.microsoft.com/office/drawing/2014/main" val="3102765585"/>
                    </a:ext>
                  </a:extLst>
                </a:gridCol>
              </a:tblGrid>
              <a:tr h="524741">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PROJECT NAME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nchor="ctr"/>
                </a:tc>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PROJECT DESCRIPTION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nchor="ctr"/>
                </a:tc>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REGION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nchor="ctr"/>
                </a:tc>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CONSTRUCTION PROGRESS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nchor="ctr"/>
                </a:tc>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STATUS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nchor="ctr"/>
                </a:tc>
                <a:extLst>
                  <a:ext uri="{0D108BD9-81ED-4DB2-BD59-A6C34878D82A}">
                    <a16:rowId xmlns:a16="http://schemas.microsoft.com/office/drawing/2014/main" val="322749899"/>
                  </a:ext>
                </a:extLst>
              </a:tr>
              <a:tr h="1403231">
                <a:tc>
                  <a:txBody>
                    <a:bodyPr/>
                    <a:lstStyle/>
                    <a:p>
                      <a:pPr marL="91440" fontAlgn="t">
                        <a:lnSpc>
                          <a:spcPct val="115000"/>
                        </a:lnSpc>
                        <a:spcAft>
                          <a:spcPts val="0"/>
                        </a:spcAft>
                      </a:pPr>
                      <a:r>
                        <a:rPr lang="en-US" sz="1400" kern="1200" dirty="0">
                          <a:effectLst/>
                          <a:latin typeface="Arial" panose="020B0604020202020204" pitchFamily="34" charset="0"/>
                          <a:cs typeface="Arial" panose="020B0604020202020204" pitchFamily="34" charset="0"/>
                        </a:rPr>
                        <a:t>Garankuwa Office Accommodation</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Construction of </a:t>
                      </a:r>
                      <a:r>
                        <a:rPr lang="en-US" sz="1400" kern="1200" dirty="0">
                          <a:effectLst/>
                          <a:latin typeface="Arial" panose="020B0604020202020204" pitchFamily="34" charset="0"/>
                          <a:cs typeface="Arial" panose="020B0604020202020204" pitchFamily="34" charset="0"/>
                        </a:rPr>
                        <a:t>Regional Office facilities</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Northern Corridor </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a:lnSpc>
                          <a:spcPct val="115000"/>
                        </a:lnSpc>
                        <a:spcAft>
                          <a:spcPts val="0"/>
                        </a:spcAft>
                      </a:pPr>
                      <a:r>
                        <a:rPr lang="en-GB" sz="1400" kern="1200" dirty="0">
                          <a:effectLst/>
                          <a:latin typeface="Arial" panose="020B0604020202020204" pitchFamily="34" charset="0"/>
                          <a:cs typeface="Arial" panose="020B0604020202020204" pitchFamily="34" charset="0"/>
                        </a:rPr>
                        <a:t>100% complete. </a:t>
                      </a:r>
                      <a:endParaRPr lang="en-ZA" sz="1400" dirty="0">
                        <a:effectLst/>
                        <a:latin typeface="Arial" panose="020B0604020202020204" pitchFamily="34" charset="0"/>
                        <a:cs typeface="Arial" panose="020B0604020202020204" pitchFamily="34" charset="0"/>
                      </a:endParaRPr>
                    </a:p>
                    <a:p>
                      <a:pPr marL="91440">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marL="91440">
                        <a:lnSpc>
                          <a:spcPct val="115000"/>
                        </a:lnSpc>
                        <a:spcAft>
                          <a:spcPts val="0"/>
                        </a:spcAft>
                      </a:pPr>
                      <a:r>
                        <a:rPr lang="en-GB" sz="1400" kern="1200" dirty="0">
                          <a:effectLst/>
                          <a:latin typeface="Arial" panose="020B0604020202020204" pitchFamily="34" charset="0"/>
                          <a:cs typeface="Arial" panose="020B0604020202020204" pitchFamily="34" charset="0"/>
                        </a:rPr>
                        <a:t>Office accommodation to alleviate shortage of space </a:t>
                      </a:r>
                      <a:endParaRPr lang="en-ZA" sz="1400" dirty="0">
                        <a:effectLst/>
                        <a:latin typeface="Arial" panose="020B0604020202020204" pitchFamily="34" charset="0"/>
                        <a:cs typeface="Arial" panose="020B0604020202020204" pitchFamily="34" charset="0"/>
                      </a:endParaRPr>
                    </a:p>
                    <a:p>
                      <a:pPr marL="91440">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GB" sz="1400" kern="12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GB" sz="1400" kern="1200" dirty="0">
                          <a:effectLst/>
                          <a:latin typeface="Arial" panose="020B0604020202020204" pitchFamily="34" charset="0"/>
                          <a:cs typeface="Arial" panose="020B0604020202020204" pitchFamily="34" charset="0"/>
                        </a:rPr>
                        <a:t>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extLst>
                  <a:ext uri="{0D108BD9-81ED-4DB2-BD59-A6C34878D82A}">
                    <a16:rowId xmlns:a16="http://schemas.microsoft.com/office/drawing/2014/main" val="70093960"/>
                  </a:ext>
                </a:extLst>
              </a:tr>
              <a:tr h="1695681">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Devon Early Childhood Development </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US"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US" sz="1400" kern="1200" dirty="0">
                          <a:effectLst/>
                          <a:latin typeface="Arial" panose="020B0604020202020204" pitchFamily="34" charset="0"/>
                          <a:cs typeface="Arial" panose="020B0604020202020204" pitchFamily="34" charset="0"/>
                        </a:rPr>
                        <a:t>Construction of Early Childhood Development Centre,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South Corridor  </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a:lnSpc>
                          <a:spcPct val="115000"/>
                        </a:lnSpc>
                        <a:spcAft>
                          <a:spcPts val="0"/>
                        </a:spcAft>
                      </a:pPr>
                      <a:r>
                        <a:rPr lang="en-GB" sz="1400" kern="1200" dirty="0">
                          <a:effectLst/>
                          <a:latin typeface="Arial" panose="020B0604020202020204" pitchFamily="34" charset="0"/>
                          <a:cs typeface="Arial" panose="020B0604020202020204" pitchFamily="34" charset="0"/>
                        </a:rPr>
                        <a:t>100% complete. </a:t>
                      </a:r>
                      <a:endParaRPr lang="en-ZA" sz="1400" dirty="0">
                        <a:effectLst/>
                        <a:latin typeface="Arial" panose="020B0604020202020204" pitchFamily="34" charset="0"/>
                        <a:cs typeface="Arial" panose="020B0604020202020204" pitchFamily="34" charset="0"/>
                      </a:endParaRPr>
                    </a:p>
                    <a:p>
                      <a:pPr marL="91440">
                        <a:lnSpc>
                          <a:spcPct val="115000"/>
                        </a:lnSpc>
                        <a:spcAft>
                          <a:spcPts val="0"/>
                        </a:spcAft>
                      </a:pPr>
                      <a:r>
                        <a:rPr lang="en-GB" sz="14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marL="91440">
                        <a:lnSpc>
                          <a:spcPct val="115000"/>
                        </a:lnSpc>
                        <a:spcAft>
                          <a:spcPts val="0"/>
                        </a:spcAft>
                      </a:pPr>
                      <a:r>
                        <a:rPr lang="en-GB" sz="1400" kern="1200" dirty="0">
                          <a:effectLst/>
                          <a:latin typeface="Arial" panose="020B0604020202020204" pitchFamily="34" charset="0"/>
                          <a:cs typeface="Arial" panose="020B0604020202020204" pitchFamily="34" charset="0"/>
                        </a:rPr>
                        <a:t>Alleviate shortage of space for Early Childhood development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GB" sz="1400" kern="12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p>
                      <a:pPr marL="91440" fontAlgn="t">
                        <a:lnSpc>
                          <a:spcPct val="115000"/>
                        </a:lnSpc>
                        <a:spcAft>
                          <a:spcPts val="0"/>
                        </a:spcAft>
                      </a:pPr>
                      <a:r>
                        <a:rPr lang="en-GB" sz="1400" kern="1200" dirty="0">
                          <a:effectLst/>
                          <a:latin typeface="Arial" panose="020B0604020202020204" pitchFamily="34" charset="0"/>
                          <a:cs typeface="Arial" panose="020B0604020202020204" pitchFamily="34" charset="0"/>
                        </a:rPr>
                        <a:t>completed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extLst>
                  <a:ext uri="{0D108BD9-81ED-4DB2-BD59-A6C34878D82A}">
                    <a16:rowId xmlns:a16="http://schemas.microsoft.com/office/drawing/2014/main" val="4111362209"/>
                  </a:ext>
                </a:extLst>
              </a:tr>
            </a:tbl>
          </a:graphicData>
        </a:graphic>
      </p:graphicFrame>
    </p:spTree>
    <p:extLst>
      <p:ext uri="{BB962C8B-B14F-4D97-AF65-F5344CB8AC3E}">
        <p14:creationId xmlns:p14="http://schemas.microsoft.com/office/powerpoint/2010/main" val="1834124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32" indent="-285744">
              <a:spcBef>
                <a:spcPct val="20000"/>
              </a:spcBef>
              <a:buFont typeface="Arial" pitchFamily="34" charset="0"/>
              <a:buChar char="–"/>
              <a:defRPr sz="2800">
                <a:solidFill>
                  <a:schemeClr val="tx1"/>
                </a:solidFill>
                <a:latin typeface="Calibri" pitchFamily="34" charset="0"/>
              </a:defRPr>
            </a:lvl2pPr>
            <a:lvl3pPr marL="1142971" indent="-228594">
              <a:spcBef>
                <a:spcPct val="20000"/>
              </a:spcBef>
              <a:buFont typeface="Arial" pitchFamily="34" charset="0"/>
              <a:buChar char="•"/>
              <a:defRPr sz="2400">
                <a:solidFill>
                  <a:schemeClr val="tx1"/>
                </a:solidFill>
                <a:latin typeface="Calibri" pitchFamily="34" charset="0"/>
              </a:defRPr>
            </a:lvl3pPr>
            <a:lvl4pPr marL="1600160" indent="-228594">
              <a:spcBef>
                <a:spcPct val="20000"/>
              </a:spcBef>
              <a:buFont typeface="Arial" pitchFamily="34" charset="0"/>
              <a:buChar char="–"/>
              <a:defRPr sz="2000">
                <a:solidFill>
                  <a:schemeClr val="tx1"/>
                </a:solidFill>
                <a:latin typeface="Calibri" pitchFamily="34" charset="0"/>
              </a:defRPr>
            </a:lvl4pPr>
            <a:lvl5pPr marL="2057349" indent="-228594">
              <a:spcBef>
                <a:spcPct val="20000"/>
              </a:spcBef>
              <a:buFont typeface="Arial" pitchFamily="34"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B9340844-E92C-4229-9E01-3B569FF6A4B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8" name="Rectangle 2"/>
          <p:cNvSpPr>
            <a:spLocks noGrp="1" noChangeArrowheads="1"/>
          </p:cNvSpPr>
          <p:nvPr>
            <p:ph type="title"/>
          </p:nvPr>
        </p:nvSpPr>
        <p:spPr>
          <a:xfrm>
            <a:off x="998621" y="907890"/>
            <a:ext cx="8145379" cy="365126"/>
          </a:xfrm>
        </p:spPr>
        <p:txBody>
          <a:bodyPr/>
          <a:lstStyle/>
          <a:p>
            <a:r>
              <a:rPr lang="en-ZA" sz="1800" dirty="0"/>
              <a:t>Projects Still Under Construction From Previous Years</a:t>
            </a:r>
            <a:r>
              <a:rPr lang="en-GB" sz="1800" dirty="0"/>
              <a:t> </a:t>
            </a:r>
            <a:endParaRPr lang="en-US" altLang="en-US" sz="1800" dirty="0">
              <a:solidFill>
                <a:schemeClr val="bg1"/>
              </a:solidFill>
            </a:endParaRPr>
          </a:p>
        </p:txBody>
      </p:sp>
      <p:graphicFrame>
        <p:nvGraphicFramePr>
          <p:cNvPr id="5" name="Content Placeholder 4">
            <a:extLst>
              <a:ext uri="{FF2B5EF4-FFF2-40B4-BE49-F238E27FC236}">
                <a16:creationId xmlns:a16="http://schemas.microsoft.com/office/drawing/2014/main" id="{A58A239F-CDFA-4F0E-97E8-305CB6F600CE}"/>
              </a:ext>
            </a:extLst>
          </p:cNvPr>
          <p:cNvGraphicFramePr>
            <a:graphicFrameLocks noGrp="1"/>
          </p:cNvGraphicFramePr>
          <p:nvPr>
            <p:ph idx="1"/>
            <p:extLst>
              <p:ext uri="{D42A27DB-BD31-4B8C-83A1-F6EECF244321}">
                <p14:modId xmlns:p14="http://schemas.microsoft.com/office/powerpoint/2010/main" val="3286015579"/>
              </p:ext>
            </p:extLst>
          </p:nvPr>
        </p:nvGraphicFramePr>
        <p:xfrm>
          <a:off x="956141" y="1541417"/>
          <a:ext cx="8019047" cy="4892104"/>
        </p:xfrm>
        <a:graphic>
          <a:graphicData uri="http://schemas.openxmlformats.org/drawingml/2006/table">
            <a:tbl>
              <a:tblPr firstRow="1" bandRow="1">
                <a:tableStyleId>{5C22544A-7EE6-4342-B048-85BDC9FD1C3A}</a:tableStyleId>
              </a:tblPr>
              <a:tblGrid>
                <a:gridCol w="1614640">
                  <a:extLst>
                    <a:ext uri="{9D8B030D-6E8A-4147-A177-3AD203B41FA5}">
                      <a16:colId xmlns:a16="http://schemas.microsoft.com/office/drawing/2014/main" val="4097393797"/>
                    </a:ext>
                  </a:extLst>
                </a:gridCol>
                <a:gridCol w="2057641">
                  <a:extLst>
                    <a:ext uri="{9D8B030D-6E8A-4147-A177-3AD203B41FA5}">
                      <a16:colId xmlns:a16="http://schemas.microsoft.com/office/drawing/2014/main" val="2409212667"/>
                    </a:ext>
                  </a:extLst>
                </a:gridCol>
                <a:gridCol w="1003100">
                  <a:extLst>
                    <a:ext uri="{9D8B030D-6E8A-4147-A177-3AD203B41FA5}">
                      <a16:colId xmlns:a16="http://schemas.microsoft.com/office/drawing/2014/main" val="1588340936"/>
                    </a:ext>
                  </a:extLst>
                </a:gridCol>
                <a:gridCol w="2366287">
                  <a:extLst>
                    <a:ext uri="{9D8B030D-6E8A-4147-A177-3AD203B41FA5}">
                      <a16:colId xmlns:a16="http://schemas.microsoft.com/office/drawing/2014/main" val="1253404225"/>
                    </a:ext>
                  </a:extLst>
                </a:gridCol>
                <a:gridCol w="977379">
                  <a:extLst>
                    <a:ext uri="{9D8B030D-6E8A-4147-A177-3AD203B41FA5}">
                      <a16:colId xmlns:a16="http://schemas.microsoft.com/office/drawing/2014/main" val="1550452005"/>
                    </a:ext>
                  </a:extLst>
                </a:gridCol>
              </a:tblGrid>
              <a:tr h="445464">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PROJECT NAME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PROJECT DESCRIPTION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REGION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CONSTRUCTION PROGRESS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fontAlgn="t">
                        <a:lnSpc>
                          <a:spcPct val="115000"/>
                        </a:lnSpc>
                        <a:spcAft>
                          <a:spcPts val="0"/>
                        </a:spcAft>
                      </a:pPr>
                      <a:r>
                        <a:rPr lang="en-ZA" sz="1400" kern="1200" dirty="0">
                          <a:effectLst/>
                          <a:latin typeface="Arial" panose="020B0604020202020204" pitchFamily="34" charset="0"/>
                          <a:cs typeface="Arial" panose="020B0604020202020204" pitchFamily="34" charset="0"/>
                        </a:rPr>
                        <a:t>STATUS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extLst>
                  <a:ext uri="{0D108BD9-81ED-4DB2-BD59-A6C34878D82A}">
                    <a16:rowId xmlns:a16="http://schemas.microsoft.com/office/drawing/2014/main" val="68243063"/>
                  </a:ext>
                </a:extLst>
              </a:tr>
              <a:tr h="1553153">
                <a:tc>
                  <a:txBody>
                    <a:bodyPr/>
                    <a:lstStyle/>
                    <a:p>
                      <a:pPr fontAlgn="t">
                        <a:lnSpc>
                          <a:spcPct val="115000"/>
                        </a:lnSpc>
                        <a:spcAft>
                          <a:spcPts val="0"/>
                        </a:spcAft>
                      </a:pPr>
                      <a:r>
                        <a:rPr lang="en-ZA" sz="1400" kern="1200" dirty="0">
                          <a:effectLst/>
                          <a:latin typeface="Arial" panose="020B0604020202020204" pitchFamily="34" charset="0"/>
                          <a:cs typeface="Arial" panose="020B0604020202020204" pitchFamily="34" charset="0"/>
                        </a:rPr>
                        <a:t>Bekkersdal Social Integrated Facility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fontAlgn="t">
                        <a:lnSpc>
                          <a:spcPct val="115000"/>
                        </a:lnSpc>
                        <a:spcAft>
                          <a:spcPts val="0"/>
                        </a:spcAft>
                      </a:pPr>
                      <a:r>
                        <a:rPr lang="en-ZA" sz="1400" kern="1200" dirty="0">
                          <a:effectLst/>
                          <a:latin typeface="Arial" panose="020B0604020202020204" pitchFamily="34" charset="0"/>
                          <a:cs typeface="Arial" panose="020B0604020202020204" pitchFamily="34" charset="0"/>
                        </a:rPr>
                        <a:t>Construction of Early Childhood Development Centre, Day Care for Older Persons &amp; Regional Office facilities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tc>
                <a:tc>
                  <a:txBody>
                    <a:bodyPr/>
                    <a:lstStyle/>
                    <a:p>
                      <a:pPr fontAlgn="t">
                        <a:lnSpc>
                          <a:spcPct val="115000"/>
                        </a:lnSpc>
                        <a:spcAft>
                          <a:spcPts val="0"/>
                        </a:spcAft>
                      </a:pPr>
                      <a:r>
                        <a:rPr lang="en-ZA" sz="1400" kern="1200" dirty="0">
                          <a:effectLst/>
                          <a:latin typeface="Arial" panose="020B0604020202020204" pitchFamily="34" charset="0"/>
                          <a:cs typeface="Arial" panose="020B0604020202020204" pitchFamily="34" charset="0"/>
                        </a:rPr>
                        <a:t>Western corridor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fontAlgn="t">
                        <a:lnSpc>
                          <a:spcPct val="115000"/>
                        </a:lnSpc>
                        <a:spcAft>
                          <a:spcPts val="0"/>
                        </a:spcAft>
                      </a:pPr>
                      <a:r>
                        <a:rPr lang="en-GB" sz="1400" kern="1200" dirty="0">
                          <a:effectLst/>
                          <a:latin typeface="Arial" panose="020B0604020202020204" pitchFamily="34" charset="0"/>
                          <a:cs typeface="Arial" panose="020B0604020202020204" pitchFamily="34" charset="0"/>
                        </a:rPr>
                        <a:t>77% complete.</a:t>
                      </a:r>
                      <a:endParaRPr lang="en-ZA" sz="1400" dirty="0">
                        <a:effectLst/>
                        <a:latin typeface="Arial" panose="020B0604020202020204" pitchFamily="34" charset="0"/>
                        <a:cs typeface="Arial" panose="020B0604020202020204" pitchFamily="34" charset="0"/>
                      </a:endParaRPr>
                    </a:p>
                    <a:p>
                      <a:pPr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fontAlgn="t">
                        <a:lnSpc>
                          <a:spcPct val="115000"/>
                        </a:lnSpc>
                        <a:spcAft>
                          <a:spcPts val="0"/>
                        </a:spcAft>
                      </a:pPr>
                      <a:r>
                        <a:rPr lang="en-GB" sz="1400" kern="1200" dirty="0">
                          <a:effectLst/>
                          <a:latin typeface="Arial" panose="020B0604020202020204" pitchFamily="34" charset="0"/>
                          <a:cs typeface="Arial" panose="020B0604020202020204" pitchFamily="34" charset="0"/>
                        </a:rPr>
                        <a:t>At superstructure level; the contractor is about to commence with landscaping and the perimeter fence.</a:t>
                      </a:r>
                      <a:endParaRPr lang="en-ZA" sz="1400" dirty="0">
                        <a:effectLst/>
                        <a:latin typeface="Arial" panose="020B0604020202020204" pitchFamily="34" charset="0"/>
                        <a:cs typeface="Arial" panose="020B0604020202020204" pitchFamily="34" charset="0"/>
                      </a:endParaRPr>
                    </a:p>
                    <a:p>
                      <a:pPr fontAlgn="t">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77%</a:t>
                      </a:r>
                      <a:endParaRPr lang="en-ZA" sz="1400" dirty="0">
                        <a:effectLst/>
                        <a:latin typeface="Arial" panose="020B0604020202020204" pitchFamily="34" charset="0"/>
                        <a:cs typeface="Arial" panose="020B0604020202020204" pitchFamily="34" charset="0"/>
                      </a:endParaRPr>
                    </a:p>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marL="91440" algn="ctr" fontAlgn="t">
                        <a:lnSpc>
                          <a:spcPct val="115000"/>
                        </a:lnSpc>
                        <a:spcAft>
                          <a:spcPts val="0"/>
                        </a:spcAft>
                      </a:pPr>
                      <a:r>
                        <a:rPr lang="en-ZA" sz="1400" kern="1200" dirty="0">
                          <a:effectLst/>
                          <a:latin typeface="Arial" panose="020B0604020202020204" pitchFamily="34" charset="0"/>
                          <a:cs typeface="Arial" panose="020B0604020202020204" pitchFamily="34" charset="0"/>
                        </a:rPr>
                        <a:t>(Stage 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extLst>
                  <a:ext uri="{0D108BD9-81ED-4DB2-BD59-A6C34878D82A}">
                    <a16:rowId xmlns:a16="http://schemas.microsoft.com/office/drawing/2014/main" val="2590498912"/>
                  </a:ext>
                </a:extLst>
              </a:tr>
              <a:tr h="2154189">
                <a:tc>
                  <a:txBody>
                    <a:bodyPr/>
                    <a:lstStyle/>
                    <a:p>
                      <a:pPr>
                        <a:lnSpc>
                          <a:spcPct val="112000"/>
                        </a:lnSpc>
                        <a:spcAft>
                          <a:spcPts val="0"/>
                        </a:spcAft>
                      </a:pPr>
                      <a:r>
                        <a:rPr lang="en-US" sz="1400" kern="1200" dirty="0">
                          <a:effectLst/>
                          <a:latin typeface="Arial" panose="020B0604020202020204" pitchFamily="34" charset="0"/>
                          <a:cs typeface="Arial" panose="020B0604020202020204" pitchFamily="34" charset="0"/>
                        </a:rPr>
                        <a:t>Bantubonke,</a:t>
                      </a:r>
                      <a:endParaRPr lang="en-ZA" sz="1400" dirty="0">
                        <a:effectLst/>
                        <a:latin typeface="Arial" panose="020B0604020202020204" pitchFamily="34" charset="0"/>
                        <a:cs typeface="Arial" panose="020B0604020202020204" pitchFamily="34" charset="0"/>
                      </a:endParaRPr>
                    </a:p>
                    <a:p>
                      <a:pPr>
                        <a:lnSpc>
                          <a:spcPct val="112000"/>
                        </a:lnSpc>
                        <a:spcAft>
                          <a:spcPts val="0"/>
                        </a:spcAft>
                      </a:pPr>
                      <a:r>
                        <a:rPr lang="en-US" sz="1400" kern="1200" dirty="0">
                          <a:effectLst/>
                          <a:latin typeface="Arial" panose="020B0604020202020204" pitchFamily="34" charset="0"/>
                          <a:cs typeface="Arial" panose="020B0604020202020204" pitchFamily="34" charset="0"/>
                        </a:rPr>
                        <a:t>Early Childhood Development Centre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a:lnSpc>
                          <a:spcPct val="112000"/>
                        </a:lnSpc>
                        <a:spcAft>
                          <a:spcPts val="0"/>
                        </a:spcAft>
                      </a:pPr>
                      <a:r>
                        <a:rPr lang="en-US" sz="1400" kern="1200" dirty="0">
                          <a:effectLst/>
                          <a:latin typeface="Arial" panose="020B0604020202020204" pitchFamily="34" charset="0"/>
                          <a:cs typeface="Arial" panose="020B0604020202020204" pitchFamily="34" charset="0"/>
                        </a:rPr>
                        <a:t>Construction of Early Childhood Development Centre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tc>
                <a:tc>
                  <a:txBody>
                    <a:bodyPr/>
                    <a:lstStyle/>
                    <a:p>
                      <a:pPr algn="just" fontAlgn="t">
                        <a:lnSpc>
                          <a:spcPct val="115000"/>
                        </a:lnSpc>
                        <a:spcAft>
                          <a:spcPts val="0"/>
                        </a:spcAft>
                      </a:pPr>
                      <a:r>
                        <a:rPr lang="en-US" sz="1400" kern="1200" dirty="0">
                          <a:effectLst/>
                          <a:latin typeface="Arial" panose="020B0604020202020204" pitchFamily="34" charset="0"/>
                          <a:cs typeface="Arial" panose="020B0604020202020204" pitchFamily="34" charset="0"/>
                        </a:rPr>
                        <a:t>Southern Corridor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a:lnSpc>
                          <a:spcPct val="115000"/>
                        </a:lnSpc>
                        <a:spcAft>
                          <a:spcPts val="0"/>
                        </a:spcAft>
                      </a:pPr>
                      <a:r>
                        <a:rPr lang="en-GB" sz="1400" kern="1200" dirty="0">
                          <a:effectLst/>
                          <a:latin typeface="Arial" panose="020B0604020202020204" pitchFamily="34" charset="0"/>
                          <a:cs typeface="Arial" panose="020B0604020202020204" pitchFamily="34" charset="0"/>
                        </a:rPr>
                        <a:t>46% complete.</a:t>
                      </a:r>
                      <a:endParaRPr lang="en-ZA" sz="1400" dirty="0">
                        <a:effectLst/>
                        <a:latin typeface="Arial" panose="020B0604020202020204" pitchFamily="34" charset="0"/>
                        <a:cs typeface="Arial" panose="020B0604020202020204" pitchFamily="34" charset="0"/>
                      </a:endParaRPr>
                    </a:p>
                    <a:p>
                      <a:pPr>
                        <a:lnSpc>
                          <a:spcPct val="115000"/>
                        </a:lnSpc>
                        <a:spcAft>
                          <a:spcPts val="0"/>
                        </a:spcAft>
                      </a:pPr>
                      <a:r>
                        <a:rPr lang="en-GB" sz="1400" kern="12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cs typeface="Arial" panose="020B0604020202020204" pitchFamily="34" charset="0"/>
                      </a:endParaRPr>
                    </a:p>
                    <a:p>
                      <a:pPr>
                        <a:lnSpc>
                          <a:spcPct val="115000"/>
                        </a:lnSpc>
                        <a:spcAft>
                          <a:spcPts val="0"/>
                        </a:spcAft>
                      </a:pPr>
                      <a:r>
                        <a:rPr lang="en-GB" sz="1400" dirty="0">
                          <a:effectLst/>
                          <a:latin typeface="Arial" panose="020B0604020202020204" pitchFamily="34" charset="0"/>
                          <a:cs typeface="Arial" panose="020B0604020202020204" pitchFamily="34" charset="0"/>
                        </a:rPr>
                        <a:t>Project experienced delays in approval of drawings by the municipality. The implementing agent submitted the application in terms of section 7 (6) and the municipality has now approved it. Contractor has now resumed with site works.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tc>
                  <a:txBody>
                    <a:bodyPr/>
                    <a:lstStyle/>
                    <a:p>
                      <a:pPr algn="ctr">
                        <a:lnSpc>
                          <a:spcPct val="115000"/>
                        </a:lnSpc>
                        <a:spcAft>
                          <a:spcPts val="1000"/>
                        </a:spcAft>
                      </a:pPr>
                      <a:r>
                        <a:rPr lang="en-US" sz="1400" dirty="0">
                          <a:effectLst/>
                          <a:latin typeface="Arial" panose="020B0604020202020204" pitchFamily="34" charset="0"/>
                          <a:cs typeface="Arial" panose="020B0604020202020204" pitchFamily="34" charset="0"/>
                        </a:rPr>
                        <a:t>46%</a:t>
                      </a:r>
                      <a:endParaRPr lang="en-ZA" sz="1400" dirty="0">
                        <a:effectLst/>
                        <a:latin typeface="Arial" panose="020B0604020202020204" pitchFamily="34" charset="0"/>
                        <a:cs typeface="Arial" panose="020B0604020202020204" pitchFamily="34" charset="0"/>
                      </a:endParaRPr>
                    </a:p>
                    <a:p>
                      <a:pPr algn="ctr">
                        <a:lnSpc>
                          <a:spcPct val="115000"/>
                        </a:lnSpc>
                        <a:spcAft>
                          <a:spcPts val="1000"/>
                        </a:spcAft>
                      </a:pPr>
                      <a:r>
                        <a:rPr lang="en-US" sz="1400" dirty="0">
                          <a:effectLst/>
                          <a:latin typeface="Arial" panose="020B0604020202020204" pitchFamily="34" charset="0"/>
                          <a:cs typeface="Arial" panose="020B0604020202020204" pitchFamily="34" charset="0"/>
                        </a:rPr>
                        <a:t>(Stage 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905" marR="1905" marT="1905" marB="0"/>
                </a:tc>
                <a:extLst>
                  <a:ext uri="{0D108BD9-81ED-4DB2-BD59-A6C34878D82A}">
                    <a16:rowId xmlns:a16="http://schemas.microsoft.com/office/drawing/2014/main" val="2495097438"/>
                  </a:ext>
                </a:extLst>
              </a:tr>
            </a:tbl>
          </a:graphicData>
        </a:graphic>
      </p:graphicFrame>
    </p:spTree>
    <p:extLst>
      <p:ext uri="{BB962C8B-B14F-4D97-AF65-F5344CB8AC3E}">
        <p14:creationId xmlns:p14="http://schemas.microsoft.com/office/powerpoint/2010/main" val="340818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604F-6B18-4691-BD08-E1166FDBCA75}"/>
              </a:ext>
            </a:extLst>
          </p:cNvPr>
          <p:cNvSpPr>
            <a:spLocks noGrp="1"/>
          </p:cNvSpPr>
          <p:nvPr>
            <p:ph type="title"/>
          </p:nvPr>
        </p:nvSpPr>
        <p:spPr>
          <a:xfrm>
            <a:off x="838200" y="4038601"/>
            <a:ext cx="7921336" cy="1905000"/>
          </a:xfrm>
        </p:spPr>
        <p:txBody>
          <a:bodyPr/>
          <a:lstStyle/>
          <a:p>
            <a:br>
              <a:rPr lang="en-US" altLang="en-US" sz="2000" cap="none" dirty="0">
                <a:solidFill>
                  <a:prstClr val="white">
                    <a:lumMod val="50000"/>
                  </a:prstClr>
                </a:solidFill>
              </a:rPr>
            </a:br>
            <a:r>
              <a:rPr lang="en-US" altLang="en-US" sz="2000" cap="none" dirty="0">
                <a:solidFill>
                  <a:prstClr val="white">
                    <a:lumMod val="50000"/>
                  </a:prstClr>
                </a:solidFill>
              </a:rPr>
              <a:t>Non-financial performance report</a:t>
            </a:r>
            <a:br>
              <a:rPr lang="en-US" altLang="en-US" sz="2000" b="0" cap="none" dirty="0">
                <a:solidFill>
                  <a:prstClr val="white">
                    <a:lumMod val="50000"/>
                  </a:prstClr>
                </a:solidFill>
              </a:rPr>
            </a:br>
            <a:br>
              <a:rPr lang="en-US" altLang="en-US" sz="2000" cap="none" dirty="0">
                <a:solidFill>
                  <a:prstClr val="white">
                    <a:lumMod val="50000"/>
                  </a:prstClr>
                </a:solidFill>
              </a:rPr>
            </a:br>
            <a:r>
              <a:rPr lang="en-US" altLang="en-US" sz="2000" b="0" cap="none" dirty="0">
                <a:solidFill>
                  <a:prstClr val="white">
                    <a:lumMod val="50000"/>
                  </a:prstClr>
                </a:solidFill>
              </a:rPr>
              <a:t>Technical analysis per programme/sub-programme</a:t>
            </a:r>
            <a:br>
              <a:rPr lang="en-US" altLang="en-US" sz="2000" b="0" cap="none" dirty="0">
                <a:solidFill>
                  <a:prstClr val="white">
                    <a:lumMod val="50000"/>
                  </a:prstClr>
                </a:solidFill>
              </a:rPr>
            </a:br>
            <a:endParaRPr lang="en-ZA" dirty="0">
              <a:solidFill>
                <a:schemeClr val="accent1">
                  <a:lumMod val="20000"/>
                  <a:lumOff val="80000"/>
                </a:schemeClr>
              </a:solidFill>
            </a:endParaRPr>
          </a:p>
        </p:txBody>
      </p:sp>
      <p:sp>
        <p:nvSpPr>
          <p:cNvPr id="64515" name="Content Placeholder 2"/>
          <p:cNvSpPr>
            <a:spLocks noGrp="1"/>
          </p:cNvSpPr>
          <p:nvPr>
            <p:ph type="body" idx="1"/>
          </p:nvPr>
        </p:nvSpPr>
        <p:spPr>
          <a:xfrm>
            <a:off x="987136" y="1701009"/>
            <a:ext cx="7921336" cy="2136557"/>
          </a:xfrm>
        </p:spPr>
        <p:txBody>
          <a:bodyPr/>
          <a:lstStyle/>
          <a:p>
            <a:pPr algn="r"/>
            <a:endParaRPr lang="en-ZA" altLang="en-US" dirty="0">
              <a:solidFill>
                <a:schemeClr val="accent6"/>
              </a:solidFill>
            </a:endParaRPr>
          </a:p>
          <a:p>
            <a:pPr algn="r"/>
            <a:r>
              <a:rPr lang="en-ZA" altLang="en-US" dirty="0">
                <a:solidFill>
                  <a:schemeClr val="accent6"/>
                </a:solidFill>
              </a:rPr>
              <a:t>PART A</a:t>
            </a:r>
            <a:endParaRPr lang="en-ZA" altLang="en-US" dirty="0">
              <a:solidFill>
                <a:schemeClr val="bg1">
                  <a:lumMod val="50000"/>
                </a:schemeClr>
              </a:solidFill>
            </a:endParaRPr>
          </a:p>
          <a:p>
            <a:pPr algn="r"/>
            <a:r>
              <a:rPr lang="en-ZA" altLang="en-US" dirty="0">
                <a:solidFill>
                  <a:schemeClr val="bg1">
                    <a:lumMod val="50000"/>
                  </a:schemeClr>
                </a:solidFill>
              </a:rPr>
              <a:t>Overview of Department Performance</a:t>
            </a:r>
          </a:p>
          <a:p>
            <a:pPr algn="r"/>
            <a:endParaRPr lang="en-ZA" altLang="en-US" dirty="0">
              <a:solidFill>
                <a:schemeClr val="bg1">
                  <a:lumMod val="50000"/>
                </a:schemeClr>
              </a:solidFill>
            </a:endParaRPr>
          </a:p>
          <a:p>
            <a:pPr algn="r"/>
            <a:r>
              <a:rPr lang="en-ZA" altLang="en-US" dirty="0">
                <a:solidFill>
                  <a:schemeClr val="bg1">
                    <a:lumMod val="50000"/>
                  </a:schemeClr>
                </a:solidFill>
              </a:rPr>
              <a:t> </a:t>
            </a:r>
          </a:p>
          <a:p>
            <a:pPr algn="r"/>
            <a:endParaRPr lang="en-ZA" altLang="en-US" dirty="0">
              <a:solidFill>
                <a:schemeClr val="accent6"/>
              </a:solidFill>
            </a:endParaRPr>
          </a:p>
        </p:txBody>
      </p:sp>
      <p:sp>
        <p:nvSpPr>
          <p:cNvPr id="64516" name="TextBox 3"/>
          <p:cNvSpPr txBox="1">
            <a:spLocks noChangeArrowheads="1"/>
          </p:cNvSpPr>
          <p:nvPr/>
        </p:nvSpPr>
        <p:spPr bwMode="auto">
          <a:xfrm>
            <a:off x="8270878" y="6350003"/>
            <a:ext cx="58896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D60DF790-7D89-48D2-9BFD-F870E7062E10}" type="slidenum">
              <a:rPr lang="en-ZA" altLang="en-US" sz="1500"/>
              <a:pPr/>
              <a:t>4</a:t>
            </a:fld>
            <a:endParaRPr lang="en-ZA" altLang="en-US" sz="15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E1278-67C7-4F03-AB3C-1BBD87226603}"/>
              </a:ext>
            </a:extLst>
          </p:cNvPr>
          <p:cNvSpPr>
            <a:spLocks noGrp="1"/>
          </p:cNvSpPr>
          <p:nvPr>
            <p:ph type="title"/>
          </p:nvPr>
        </p:nvSpPr>
        <p:spPr/>
        <p:txBody>
          <a:bodyPr/>
          <a:lstStyle/>
          <a:p>
            <a:r>
              <a:rPr lang="en-ZA" dirty="0"/>
              <a:t>Human Resource Capacity</a:t>
            </a:r>
          </a:p>
        </p:txBody>
      </p:sp>
      <p:sp>
        <p:nvSpPr>
          <p:cNvPr id="2" name="Slide Number Placeholder 1">
            <a:extLst>
              <a:ext uri="{FF2B5EF4-FFF2-40B4-BE49-F238E27FC236}">
                <a16:creationId xmlns:a16="http://schemas.microsoft.com/office/drawing/2014/main" id="{253790CC-A970-40C0-93D1-131C104499C5}"/>
              </a:ext>
            </a:extLst>
          </p:cNvPr>
          <p:cNvSpPr>
            <a:spLocks noGrp="1"/>
          </p:cNvSpPr>
          <p:nvPr>
            <p:ph type="sldNum" sz="quarter" idx="12"/>
          </p:nvPr>
        </p:nvSpPr>
        <p:spPr/>
        <p:txBody>
          <a:bodyPr/>
          <a:lstStyle/>
          <a:p>
            <a:pPr>
              <a:defRPr/>
            </a:pPr>
            <a:fld id="{9E56CAB2-3D05-49B8-85A2-5FF6912E2710}" type="slidenum">
              <a:rPr lang="en-US" altLang="en-US" sz="1200" smtClean="0">
                <a:latin typeface="Arial" panose="020B0604020202020204" pitchFamily="34" charset="0"/>
                <a:cs typeface="Arial" panose="020B0604020202020204" pitchFamily="34" charset="0"/>
              </a:rPr>
              <a:pPr>
                <a:defRPr/>
              </a:pPr>
              <a:t>40</a:t>
            </a:fld>
            <a:endParaRPr lang="en-US" altLang="en-US" sz="1200" dirty="0">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D14298F0-8BD1-430D-A669-33503E017319}"/>
              </a:ext>
            </a:extLst>
          </p:cNvPr>
          <p:cNvGraphicFramePr>
            <a:graphicFrameLocks noGrp="1"/>
          </p:cNvGraphicFramePr>
          <p:nvPr>
            <p:ph idx="1"/>
            <p:extLst>
              <p:ext uri="{D42A27DB-BD31-4B8C-83A1-F6EECF244321}">
                <p14:modId xmlns:p14="http://schemas.microsoft.com/office/powerpoint/2010/main" val="3308526774"/>
              </p:ext>
            </p:extLst>
          </p:nvPr>
        </p:nvGraphicFramePr>
        <p:xfrm>
          <a:off x="479685" y="1407659"/>
          <a:ext cx="8541156" cy="5081838"/>
        </p:xfrm>
        <a:graphic>
          <a:graphicData uri="http://schemas.openxmlformats.org/drawingml/2006/table">
            <a:tbl>
              <a:tblPr firstRow="1" firstCol="1" bandRow="1">
                <a:tableStyleId>{B301B821-A1FF-4177-AEE7-76D212191A09}</a:tableStyleId>
              </a:tblPr>
              <a:tblGrid>
                <a:gridCol w="2821076">
                  <a:extLst>
                    <a:ext uri="{9D8B030D-6E8A-4147-A177-3AD203B41FA5}">
                      <a16:colId xmlns:a16="http://schemas.microsoft.com/office/drawing/2014/main" val="732204195"/>
                    </a:ext>
                  </a:extLst>
                </a:gridCol>
                <a:gridCol w="1946443">
                  <a:extLst>
                    <a:ext uri="{9D8B030D-6E8A-4147-A177-3AD203B41FA5}">
                      <a16:colId xmlns:a16="http://schemas.microsoft.com/office/drawing/2014/main" val="1744191219"/>
                    </a:ext>
                  </a:extLst>
                </a:gridCol>
                <a:gridCol w="252259">
                  <a:extLst>
                    <a:ext uri="{9D8B030D-6E8A-4147-A177-3AD203B41FA5}">
                      <a16:colId xmlns:a16="http://schemas.microsoft.com/office/drawing/2014/main" val="2981749061"/>
                    </a:ext>
                  </a:extLst>
                </a:gridCol>
                <a:gridCol w="2261786">
                  <a:extLst>
                    <a:ext uri="{9D8B030D-6E8A-4147-A177-3AD203B41FA5}">
                      <a16:colId xmlns:a16="http://schemas.microsoft.com/office/drawing/2014/main" val="360139635"/>
                    </a:ext>
                  </a:extLst>
                </a:gridCol>
                <a:gridCol w="1259592">
                  <a:extLst>
                    <a:ext uri="{9D8B030D-6E8A-4147-A177-3AD203B41FA5}">
                      <a16:colId xmlns:a16="http://schemas.microsoft.com/office/drawing/2014/main" val="1482758296"/>
                    </a:ext>
                  </a:extLst>
                </a:gridCol>
              </a:tblGrid>
              <a:tr h="225154">
                <a:tc gridSpan="4">
                  <a:txBody>
                    <a:bodyPr/>
                    <a:lstStyle/>
                    <a:p>
                      <a:pPr algn="l">
                        <a:lnSpc>
                          <a:spcPct val="150000"/>
                        </a:lnSpc>
                        <a:spcBef>
                          <a:spcPts val="1200"/>
                        </a:spcBef>
                        <a:spcAft>
                          <a:spcPts val="0"/>
                        </a:spcAft>
                      </a:pPr>
                      <a:r>
                        <a:rPr lang="en-ZA" sz="1100" kern="0" dirty="0">
                          <a:effectLst/>
                          <a:latin typeface="Arial" panose="020B0604020202020204" pitchFamily="34" charset="0"/>
                          <a:cs typeface="Arial" panose="020B0604020202020204" pitchFamily="34" charset="0"/>
                        </a:rPr>
                        <a:t>HUMAN RESOURCE CAPACITY: HUMAN RESOURCE MANAGEMENT</a:t>
                      </a:r>
                      <a:r>
                        <a:rPr lang="en-ZA" sz="1100" dirty="0">
                          <a:effectLst/>
                          <a:latin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endParaRPr lang="en-ZA"/>
                    </a:p>
                  </a:txBody>
                  <a:tcPr/>
                </a:tc>
                <a:tc hMerge="1">
                  <a:txBody>
                    <a:bodyPr/>
                    <a:lstStyle/>
                    <a:p>
                      <a:endParaRPr lang="en-ZA"/>
                    </a:p>
                  </a:txBody>
                  <a:tcPr/>
                </a:tc>
                <a:tc hMerge="1">
                  <a:txBody>
                    <a:bodyPr/>
                    <a:lstStyle/>
                    <a:p>
                      <a:pPr algn="l">
                        <a:lnSpc>
                          <a:spcPct val="150000"/>
                        </a:lnSpc>
                        <a:spcBef>
                          <a:spcPts val="1200"/>
                        </a:spcBef>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endParaRPr lang="en-ZA" sz="110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736476451"/>
                  </a:ext>
                </a:extLst>
              </a:tr>
              <a:tr h="279844">
                <a:tc gridSpan="4">
                  <a:txBody>
                    <a:bodyPr/>
                    <a:lstStyle/>
                    <a:p>
                      <a:pPr algn="l">
                        <a:lnSpc>
                          <a:spcPct val="150000"/>
                        </a:lnSpc>
                        <a:spcAft>
                          <a:spcPts val="0"/>
                        </a:spcAft>
                      </a:pPr>
                      <a:r>
                        <a:rPr lang="en-ZA" sz="1100" dirty="0">
                          <a:effectLst/>
                          <a:latin typeface="Arial" panose="020B0604020202020204" pitchFamily="34" charset="0"/>
                          <a:cs typeface="Arial" panose="020B0604020202020204" pitchFamily="34" charset="0"/>
                        </a:rPr>
                        <a:t>During the period under review 01 April 2020 to 31 March 2021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endParaRPr lang="en-ZA"/>
                    </a:p>
                  </a:txBody>
                  <a:tcPr/>
                </a:tc>
                <a:tc hMerge="1">
                  <a:txBody>
                    <a:bodyPr/>
                    <a:lstStyle/>
                    <a:p>
                      <a:endParaRPr lang="en-ZA"/>
                    </a:p>
                  </a:txBody>
                  <a:tcPr/>
                </a:tc>
                <a:tc hMerge="1">
                  <a:txBody>
                    <a:bodyPr/>
                    <a:lstStyle/>
                    <a:p>
                      <a:pPr algn="l">
                        <a:lnSpc>
                          <a:spcPct val="150000"/>
                        </a:lnSpc>
                        <a:spcAft>
                          <a:spcPts val="0"/>
                        </a:spcAft>
                      </a:pP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endParaRPr lang="en-ZA" sz="110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2900696305"/>
                  </a:ext>
                </a:extLst>
              </a:tr>
              <a:tr h="762339">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posts on the Dept. Structure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posts currently filled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vacant posts as at the last day of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vacant posts as at the last day of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endParaRPr lang="en-ZA" sz="1100" b="1"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1359685117"/>
                  </a:ext>
                </a:extLst>
              </a:tr>
              <a:tr h="279844">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5 367</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4 718</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752</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0" dirty="0">
                          <a:effectLst/>
                          <a:latin typeface="Arial" panose="020B0604020202020204" pitchFamily="34" charset="0"/>
                          <a:ea typeface="Times New Roman" panose="02020603050405020304" pitchFamily="18" charset="0"/>
                          <a:cs typeface="Arial" panose="020B0604020202020204" pitchFamily="34" charset="0"/>
                        </a:rPr>
                        <a:t>649</a:t>
                      </a:r>
                    </a:p>
                  </a:txBody>
                  <a:tcPr marL="52471" marR="52471" marT="0" marB="0"/>
                </a:tc>
                <a:tc>
                  <a:txBody>
                    <a:bodyPr/>
                    <a:lstStyle/>
                    <a:p>
                      <a:pPr algn="l"/>
                      <a:endParaRPr lang="en-ZA" sz="1100" b="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4118497926"/>
                  </a:ext>
                </a:extLst>
              </a:tr>
              <a:tr h="748874">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acting positions as at the last day of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terminations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new appointments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new appointments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endParaRPr lang="en-ZA" sz="1100" b="1"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1944215614"/>
                  </a:ext>
                </a:extLst>
              </a:tr>
              <a:tr h="279844">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5</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322</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71</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285</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endParaRPr lang="en-ZA" sz="1100" b="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2221620751"/>
                  </a:ext>
                </a:extLst>
              </a:tr>
              <a:tr h="521403">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Total number of suspensions during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gridSpan="4">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Summarized information on the GEYODI / HDI compliance for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hMerge="1">
                  <a:txBody>
                    <a:bodyPr/>
                    <a:lstStyle/>
                    <a:p>
                      <a:endParaRPr lang="en-ZA"/>
                    </a:p>
                  </a:txBody>
                  <a:tcPr/>
                </a:tc>
                <a:tc rowSpan="2" hMerge="1">
                  <a:txBody>
                    <a:bodyPr/>
                    <a:lstStyle/>
                    <a:p>
                      <a:pPr algn="l">
                        <a:lnSpc>
                          <a:spcPct val="150000"/>
                        </a:lnSpc>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hMerge="1">
                  <a:txBody>
                    <a:bodyPr/>
                    <a:lstStyle/>
                    <a:p>
                      <a:pPr algn="l"/>
                      <a:endParaRPr lang="en-ZA" sz="1100" b="1"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1692046403"/>
                  </a:ext>
                </a:extLst>
              </a:tr>
              <a:tr h="168314">
                <a:tc>
                  <a:txBody>
                    <a:bodyPr/>
                    <a:lstStyle/>
                    <a:p>
                      <a:pPr algn="l">
                        <a:lnSpc>
                          <a:spcPct val="15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1</a:t>
                      </a:r>
                    </a:p>
                  </a:txBody>
                  <a:tcPr marL="52471" marR="52471" marT="0" marB="0"/>
                </a:tc>
                <a:tc gridSpan="4" vMerge="1">
                  <a:txBody>
                    <a:bodyPr/>
                    <a:lstStyle/>
                    <a:p>
                      <a:pPr algn="l">
                        <a:lnSpc>
                          <a:spcPct val="150000"/>
                        </a:lnSpc>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vMerge="1">
                  <a:txBody>
                    <a:bodyPr/>
                    <a:lstStyle/>
                    <a:p>
                      <a:endParaRPr lang="en-ZA"/>
                    </a:p>
                  </a:txBody>
                  <a:tcPr/>
                </a:tc>
                <a:tc hMerge="1" vMerge="1">
                  <a:txBody>
                    <a:bodyPr/>
                    <a:lstStyle/>
                    <a:p>
                      <a:endParaRPr lang="en-ZA"/>
                    </a:p>
                  </a:txBody>
                  <a:tcPr/>
                </a:tc>
                <a:tc hMerge="1" vMerge="1">
                  <a:txBody>
                    <a:bodyPr/>
                    <a:lstStyle/>
                    <a:p>
                      <a:pPr algn="l"/>
                      <a:endParaRPr lang="en-ZA" sz="1100" b="1"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3628964235"/>
                  </a:ext>
                </a:extLst>
              </a:tr>
              <a:tr h="748874">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No employee placed on precautionary suspension for the period under review.</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gridSpan="4">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Females                         = 75.96% (3584 out of 4718)</a:t>
                      </a:r>
                    </a:p>
                    <a:p>
                      <a:pPr algn="l">
                        <a:lnSpc>
                          <a:spcPct val="150000"/>
                        </a:lnSpc>
                        <a:spcAft>
                          <a:spcPts val="0"/>
                        </a:spcAft>
                      </a:pPr>
                      <a:r>
                        <a:rPr lang="en-ZA" sz="1100" b="0" dirty="0">
                          <a:effectLst/>
                          <a:latin typeface="Arial" panose="020B0604020202020204" pitchFamily="34" charset="0"/>
                          <a:cs typeface="Arial" panose="020B0604020202020204" pitchFamily="34" charset="0"/>
                        </a:rPr>
                        <a:t>Youth                             = 38.13% (1799 out of 4718)</a:t>
                      </a:r>
                    </a:p>
                    <a:p>
                      <a:pPr algn="l">
                        <a:lnSpc>
                          <a:spcPct val="150000"/>
                        </a:lnSpc>
                        <a:spcAft>
                          <a:spcPts val="0"/>
                        </a:spcAft>
                      </a:pPr>
                      <a:r>
                        <a:rPr lang="en-ZA" sz="1100" b="0" dirty="0">
                          <a:effectLst/>
                          <a:latin typeface="Arial" panose="020B0604020202020204" pitchFamily="34" charset="0"/>
                          <a:cs typeface="Arial" panose="020B0604020202020204" pitchFamily="34" charset="0"/>
                        </a:rPr>
                        <a:t>Persons with disabilities= 2.75% (130 out of 4718)</a:t>
                      </a:r>
                    </a:p>
                    <a:p>
                      <a:pPr algn="l">
                        <a:lnSpc>
                          <a:spcPct val="150000"/>
                        </a:lnSpc>
                        <a:spcAft>
                          <a:spcPts val="0"/>
                        </a:spcAft>
                      </a:pPr>
                      <a:r>
                        <a:rPr lang="en-ZA" sz="1100" b="0" dirty="0">
                          <a:effectLst/>
                          <a:latin typeface="Arial" panose="020B0604020202020204" pitchFamily="34" charset="0"/>
                          <a:cs typeface="Arial" panose="020B0604020202020204" pitchFamily="34" charset="0"/>
                        </a:rPr>
                        <a:t>Race</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hMerge="1">
                  <a:txBody>
                    <a:bodyPr/>
                    <a:lstStyle/>
                    <a:p>
                      <a:endParaRPr lang="en-ZA"/>
                    </a:p>
                  </a:txBody>
                  <a:tcPr/>
                </a:tc>
                <a:tc rowSpan="2" hMerge="1">
                  <a:txBody>
                    <a:bodyPr/>
                    <a:lstStyle/>
                    <a:p>
                      <a:pPr algn="l">
                        <a:lnSpc>
                          <a:spcPct val="150000"/>
                        </a:lnSpc>
                        <a:spcAft>
                          <a:spcPts val="0"/>
                        </a:spcAft>
                      </a:pP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rowSpan="2" hMerge="1">
                  <a:txBody>
                    <a:bodyPr/>
                    <a:lstStyle/>
                    <a:p>
                      <a:pPr algn="l"/>
                      <a:endParaRPr lang="en-ZA" sz="1100" b="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1321478586"/>
                  </a:ext>
                </a:extLst>
              </a:tr>
              <a:tr h="189812">
                <a:tc>
                  <a:txBody>
                    <a:bodyPr/>
                    <a:lstStyle/>
                    <a:p>
                      <a:pPr algn="l">
                        <a:lnSpc>
                          <a:spcPct val="150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1</a:t>
                      </a:r>
                    </a:p>
                  </a:txBody>
                  <a:tcPr marL="52471" marR="52471" marT="0" marB="0"/>
                </a:tc>
                <a:tc gridSpan="4" vMerge="1">
                  <a:txBody>
                    <a:bodyPr/>
                    <a:lstStyle/>
                    <a:p>
                      <a:pPr algn="l">
                        <a:lnSpc>
                          <a:spcPct val="150000"/>
                        </a:lnSpc>
                        <a:spcAft>
                          <a:spcPts val="0"/>
                        </a:spcAft>
                      </a:pP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vMerge="1">
                  <a:txBody>
                    <a:bodyPr/>
                    <a:lstStyle/>
                    <a:p>
                      <a:endParaRPr lang="en-ZA"/>
                    </a:p>
                  </a:txBody>
                  <a:tcPr/>
                </a:tc>
                <a:tc hMerge="1" vMerge="1">
                  <a:txBody>
                    <a:bodyPr/>
                    <a:lstStyle/>
                    <a:p>
                      <a:endParaRPr lang="en-ZA"/>
                    </a:p>
                  </a:txBody>
                  <a:tcPr/>
                </a:tc>
                <a:tc hMerge="1" vMerge="1">
                  <a:txBody>
                    <a:bodyPr/>
                    <a:lstStyle/>
                    <a:p>
                      <a:pPr algn="l"/>
                      <a:endParaRPr lang="en-ZA" sz="1100" b="0" dirty="0">
                        <a:latin typeface="Arial" panose="020B0604020202020204" pitchFamily="34" charset="0"/>
                        <a:cs typeface="Arial" panose="020B0604020202020204" pitchFamily="34" charset="0"/>
                      </a:endParaRPr>
                    </a:p>
                  </a:txBody>
                  <a:tcPr marL="69961" marR="69961" marT="34981" marB="34981"/>
                </a:tc>
                <a:extLst>
                  <a:ext uri="{0D108BD9-81ED-4DB2-BD59-A6C34878D82A}">
                    <a16:rowId xmlns:a16="http://schemas.microsoft.com/office/drawing/2014/main" val="2109921706"/>
                  </a:ext>
                </a:extLst>
              </a:tr>
              <a:tr h="171696">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African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Coloured</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Indian</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1" dirty="0">
                          <a:effectLst/>
                          <a:latin typeface="Arial" panose="020B0604020202020204" pitchFamily="34" charset="0"/>
                          <a:cs typeface="Arial" panose="020B0604020202020204" pitchFamily="34" charset="0"/>
                        </a:rPr>
                        <a:t>White</a:t>
                      </a:r>
                      <a:endParaRPr lang="en-ZA" sz="1100" b="1"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extLst>
                  <a:ext uri="{0D108BD9-81ED-4DB2-BD59-A6C34878D82A}">
                    <a16:rowId xmlns:a16="http://schemas.microsoft.com/office/drawing/2014/main" val="777280114"/>
                  </a:ext>
                </a:extLst>
              </a:tr>
              <a:tr h="556481">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95.10% </a:t>
                      </a:r>
                    </a:p>
                    <a:p>
                      <a:pPr algn="l">
                        <a:lnSpc>
                          <a:spcPct val="150000"/>
                        </a:lnSpc>
                        <a:spcAft>
                          <a:spcPts val="0"/>
                        </a:spcAft>
                      </a:pPr>
                      <a:r>
                        <a:rPr lang="en-ZA" sz="1100" b="0" dirty="0">
                          <a:effectLst/>
                          <a:latin typeface="Arial" panose="020B0604020202020204" pitchFamily="34" charset="0"/>
                          <a:cs typeface="Arial" panose="020B0604020202020204" pitchFamily="34" charset="0"/>
                        </a:rPr>
                        <a:t>(4 487 out of 4 718)</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2.33 % </a:t>
                      </a:r>
                      <a:br>
                        <a:rPr lang="en-ZA" sz="1100" b="0" dirty="0">
                          <a:effectLst/>
                          <a:latin typeface="Arial" panose="020B0604020202020204" pitchFamily="34" charset="0"/>
                          <a:cs typeface="Arial" panose="020B0604020202020204" pitchFamily="34" charset="0"/>
                        </a:rPr>
                      </a:br>
                      <a:r>
                        <a:rPr lang="en-ZA" sz="1100" b="0" dirty="0">
                          <a:effectLst/>
                          <a:latin typeface="Arial" panose="020B0604020202020204" pitchFamily="34" charset="0"/>
                          <a:cs typeface="Arial" panose="020B0604020202020204" pitchFamily="34" charset="0"/>
                        </a:rPr>
                        <a:t>(110 out of 4718)</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gridSpan="2">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0.42 % </a:t>
                      </a:r>
                      <a:br>
                        <a:rPr lang="en-ZA" sz="1100" b="0" dirty="0">
                          <a:effectLst/>
                          <a:latin typeface="Arial" panose="020B0604020202020204" pitchFamily="34" charset="0"/>
                          <a:cs typeface="Arial" panose="020B0604020202020204" pitchFamily="34" charset="0"/>
                        </a:rPr>
                      </a:br>
                      <a:r>
                        <a:rPr lang="en-ZA" sz="1100" b="0" dirty="0">
                          <a:effectLst/>
                          <a:latin typeface="Arial" panose="020B0604020202020204" pitchFamily="34" charset="0"/>
                          <a:cs typeface="Arial" panose="020B0604020202020204" pitchFamily="34" charset="0"/>
                        </a:rPr>
                        <a:t>(20 out of 4718)</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hMerge="1">
                  <a:txBody>
                    <a:bodyPr/>
                    <a:lstStyle/>
                    <a:p>
                      <a:pPr algn="l">
                        <a:lnSpc>
                          <a:spcPct val="150000"/>
                        </a:lnSpc>
                        <a:spcAft>
                          <a:spcPts val="0"/>
                        </a:spcAft>
                      </a:pP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tc>
                  <a:txBody>
                    <a:bodyPr/>
                    <a:lstStyle/>
                    <a:p>
                      <a:pPr algn="l">
                        <a:lnSpc>
                          <a:spcPct val="150000"/>
                        </a:lnSpc>
                        <a:spcAft>
                          <a:spcPts val="0"/>
                        </a:spcAft>
                      </a:pPr>
                      <a:r>
                        <a:rPr lang="en-ZA" sz="1100" b="0" dirty="0">
                          <a:effectLst/>
                          <a:latin typeface="Arial" panose="020B0604020202020204" pitchFamily="34" charset="0"/>
                          <a:cs typeface="Arial" panose="020B0604020202020204" pitchFamily="34" charset="0"/>
                        </a:rPr>
                        <a:t>2.14% </a:t>
                      </a:r>
                      <a:br>
                        <a:rPr lang="en-ZA" sz="1100" b="0" dirty="0">
                          <a:effectLst/>
                          <a:latin typeface="Arial" panose="020B0604020202020204" pitchFamily="34" charset="0"/>
                          <a:cs typeface="Arial" panose="020B0604020202020204" pitchFamily="34" charset="0"/>
                        </a:rPr>
                      </a:br>
                      <a:r>
                        <a:rPr lang="en-ZA" sz="1100" b="0" dirty="0">
                          <a:effectLst/>
                          <a:latin typeface="Arial" panose="020B0604020202020204" pitchFamily="34" charset="0"/>
                          <a:cs typeface="Arial" panose="020B0604020202020204" pitchFamily="34" charset="0"/>
                        </a:rPr>
                        <a:t>(101 out of 4718)</a:t>
                      </a:r>
                      <a:endParaRPr lang="en-ZA" sz="1100" b="0" dirty="0">
                        <a:effectLst/>
                        <a:latin typeface="Arial" panose="020B0604020202020204" pitchFamily="34" charset="0"/>
                        <a:ea typeface="Times New Roman" panose="02020603050405020304" pitchFamily="18" charset="0"/>
                        <a:cs typeface="Arial" panose="020B0604020202020204" pitchFamily="34" charset="0"/>
                      </a:endParaRPr>
                    </a:p>
                  </a:txBody>
                  <a:tcPr marL="52471" marR="52471" marT="0" marB="0"/>
                </a:tc>
                <a:extLst>
                  <a:ext uri="{0D108BD9-81ED-4DB2-BD59-A6C34878D82A}">
                    <a16:rowId xmlns:a16="http://schemas.microsoft.com/office/drawing/2014/main" val="791888240"/>
                  </a:ext>
                </a:extLst>
              </a:tr>
            </a:tbl>
          </a:graphicData>
        </a:graphic>
      </p:graphicFrame>
    </p:spTree>
    <p:extLst>
      <p:ext uri="{BB962C8B-B14F-4D97-AF65-F5344CB8AC3E}">
        <p14:creationId xmlns:p14="http://schemas.microsoft.com/office/powerpoint/2010/main" val="187317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2. Governance/ Administration </a:t>
            </a:r>
            <a:endParaRPr lang="en-ZA" sz="2000" b="0" dirty="0">
              <a:solidFill>
                <a:schemeClr val="bg1">
                  <a:lumMod val="50000"/>
                </a:schemeClr>
              </a:solidFill>
            </a:endParaRPr>
          </a:p>
        </p:txBody>
      </p:sp>
      <p:sp>
        <p:nvSpPr>
          <p:cNvPr id="64515" name="Content Placeholder 2"/>
          <p:cNvSpPr>
            <a:spLocks noGrp="1"/>
          </p:cNvSpPr>
          <p:nvPr>
            <p:ph type="body" idx="1"/>
          </p:nvPr>
        </p:nvSpPr>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62773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636E30-67AD-4D0C-A91A-07B6A5A760FE}"/>
              </a:ext>
            </a:extLst>
          </p:cNvPr>
          <p:cNvSpPr>
            <a:spLocks noGrp="1"/>
          </p:cNvSpPr>
          <p:nvPr>
            <p:ph type="title"/>
          </p:nvPr>
        </p:nvSpPr>
        <p:spPr/>
        <p:txBody>
          <a:bodyPr/>
          <a:lstStyle/>
          <a:p>
            <a:r>
              <a:rPr lang="en-ZA" sz="2200" dirty="0"/>
              <a:t>Resolution Management </a:t>
            </a:r>
          </a:p>
        </p:txBody>
      </p:sp>
      <p:sp>
        <p:nvSpPr>
          <p:cNvPr id="4" name="Slide Number Placeholder 3">
            <a:extLst>
              <a:ext uri="{FF2B5EF4-FFF2-40B4-BE49-F238E27FC236}">
                <a16:creationId xmlns:a16="http://schemas.microsoft.com/office/drawing/2014/main" id="{68C23A77-9845-4C0E-B54A-C86B253E13E3}"/>
              </a:ext>
            </a:extLst>
          </p:cNvPr>
          <p:cNvSpPr>
            <a:spLocks noGrp="1"/>
          </p:cNvSpPr>
          <p:nvPr>
            <p:ph type="sldNum" sz="quarter" idx="12"/>
          </p:nvPr>
        </p:nvSpPr>
        <p:spPr/>
        <p:txBody>
          <a:bodyPr/>
          <a:lstStyle/>
          <a:p>
            <a:pPr>
              <a:defRPr/>
            </a:pPr>
            <a:fld id="{6E0FBF77-33DA-4DB4-BDC1-930D16BE5C89}" type="slidenum">
              <a:rPr lang="en-US" altLang="en-US" sz="1200" smtClean="0">
                <a:latin typeface="Arial" panose="020B0604020202020204" pitchFamily="34" charset="0"/>
                <a:cs typeface="Arial" panose="020B0604020202020204" pitchFamily="34" charset="0"/>
              </a:rPr>
              <a:pPr>
                <a:defRPr/>
              </a:pPr>
              <a:t>42</a:t>
            </a:fld>
            <a:endParaRPr lang="en-US" altLang="en-US" sz="1200" dirty="0">
              <a:latin typeface="Arial" panose="020B0604020202020204" pitchFamily="34" charset="0"/>
              <a:cs typeface="Arial" panose="020B0604020202020204" pitchFamily="34" charset="0"/>
            </a:endParaRPr>
          </a:p>
        </p:txBody>
      </p:sp>
      <p:graphicFrame>
        <p:nvGraphicFramePr>
          <p:cNvPr id="11" name="Content Placeholder 10">
            <a:extLst>
              <a:ext uri="{FF2B5EF4-FFF2-40B4-BE49-F238E27FC236}">
                <a16:creationId xmlns:a16="http://schemas.microsoft.com/office/drawing/2014/main" id="{CBE2AE77-C624-483C-9E40-D777285AB3A9}"/>
              </a:ext>
            </a:extLst>
          </p:cNvPr>
          <p:cNvGraphicFramePr>
            <a:graphicFrameLocks noGrp="1"/>
          </p:cNvGraphicFramePr>
          <p:nvPr>
            <p:ph idx="1"/>
            <p:extLst>
              <p:ext uri="{D42A27DB-BD31-4B8C-83A1-F6EECF244321}">
                <p14:modId xmlns:p14="http://schemas.microsoft.com/office/powerpoint/2010/main" val="2067295179"/>
              </p:ext>
            </p:extLst>
          </p:nvPr>
        </p:nvGraphicFramePr>
        <p:xfrm>
          <a:off x="624469" y="1371599"/>
          <a:ext cx="8395706" cy="5191126"/>
        </p:xfrm>
        <a:graphic>
          <a:graphicData uri="http://schemas.openxmlformats.org/drawingml/2006/table">
            <a:tbl>
              <a:tblPr firstRow="1" bandRow="1">
                <a:tableStyleId>{5C22544A-7EE6-4342-B048-85BDC9FD1C3A}</a:tableStyleId>
              </a:tblPr>
              <a:tblGrid>
                <a:gridCol w="585353">
                  <a:extLst>
                    <a:ext uri="{9D8B030D-6E8A-4147-A177-3AD203B41FA5}">
                      <a16:colId xmlns:a16="http://schemas.microsoft.com/office/drawing/2014/main" val="2036459909"/>
                    </a:ext>
                  </a:extLst>
                </a:gridCol>
                <a:gridCol w="1265749">
                  <a:extLst>
                    <a:ext uri="{9D8B030D-6E8A-4147-A177-3AD203B41FA5}">
                      <a16:colId xmlns:a16="http://schemas.microsoft.com/office/drawing/2014/main" val="2617031886"/>
                    </a:ext>
                  </a:extLst>
                </a:gridCol>
                <a:gridCol w="2219092">
                  <a:extLst>
                    <a:ext uri="{9D8B030D-6E8A-4147-A177-3AD203B41FA5}">
                      <a16:colId xmlns:a16="http://schemas.microsoft.com/office/drawing/2014/main" val="1198480931"/>
                    </a:ext>
                  </a:extLst>
                </a:gridCol>
                <a:gridCol w="3551428">
                  <a:extLst>
                    <a:ext uri="{9D8B030D-6E8A-4147-A177-3AD203B41FA5}">
                      <a16:colId xmlns:a16="http://schemas.microsoft.com/office/drawing/2014/main" val="1334938613"/>
                    </a:ext>
                  </a:extLst>
                </a:gridCol>
                <a:gridCol w="774084">
                  <a:extLst>
                    <a:ext uri="{9D8B030D-6E8A-4147-A177-3AD203B41FA5}">
                      <a16:colId xmlns:a16="http://schemas.microsoft.com/office/drawing/2014/main" val="877419356"/>
                    </a:ext>
                  </a:extLst>
                </a:gridCol>
              </a:tblGrid>
              <a:tr h="634029">
                <a:tc>
                  <a:txBody>
                    <a:bodyPr/>
                    <a:lstStyle/>
                    <a:p>
                      <a:pPr>
                        <a:lnSpc>
                          <a:spcPct val="115000"/>
                        </a:lnSpc>
                        <a:spcBef>
                          <a:spcPts val="300"/>
                        </a:spcBef>
                        <a:spcAft>
                          <a:spcPts val="300"/>
                        </a:spcAft>
                      </a:pPr>
                      <a:r>
                        <a:rPr lang="en-GB" sz="1300" dirty="0">
                          <a:effectLst/>
                        </a:rPr>
                        <a:t>Resolution No.</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Subject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Details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Response by the Department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Resolved (Yes/No)</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extLst>
                  <a:ext uri="{0D108BD9-81ED-4DB2-BD59-A6C34878D82A}">
                    <a16:rowId xmlns:a16="http://schemas.microsoft.com/office/drawing/2014/main" val="640639816"/>
                  </a:ext>
                </a:extLst>
              </a:tr>
              <a:tr h="2805523">
                <a:tc>
                  <a:txBody>
                    <a:bodyPr/>
                    <a:lstStyle/>
                    <a:p>
                      <a:pPr marL="342900" lvl="0" indent="-342900">
                        <a:lnSpc>
                          <a:spcPct val="115000"/>
                        </a:lnSpc>
                        <a:spcBef>
                          <a:spcPts val="300"/>
                        </a:spcBef>
                        <a:spcAft>
                          <a:spcPts val="300"/>
                        </a:spcAft>
                        <a:buFont typeface="+mj-lt"/>
                        <a:buAutoNum type="arabicPeriod"/>
                      </a:pPr>
                      <a:r>
                        <a:rPr lang="en-GB" sz="1300" dirty="0">
                          <a:effectLst/>
                        </a:rPr>
                        <a:t>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Aft>
                          <a:spcPts val="0"/>
                        </a:spcAft>
                      </a:pPr>
                      <a:r>
                        <a:rPr lang="en-GB" sz="1300" dirty="0">
                          <a:effectLst/>
                        </a:rPr>
                        <a:t>Provide a strategy that seeks to minimise lawsuits before they materialise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Aft>
                          <a:spcPts val="0"/>
                        </a:spcAft>
                      </a:pPr>
                      <a:r>
                        <a:rPr lang="en-GB" sz="1300" dirty="0">
                          <a:effectLst/>
                        </a:rPr>
                        <a:t>The Department must provide the Committee with a strategy that seeks to minimise lawsuits before they materialise and a progress report detailing the effectiveness of measures put in place to address weaknesses in minimising lawsuits, every quarter and continuing up until the end of June 2020.</a:t>
                      </a:r>
                      <a:endParaRPr lang="en-ZA" sz="1300" dirty="0">
                        <a:effectLst/>
                      </a:endParaRPr>
                    </a:p>
                  </a:txBody>
                  <a:tcPr marL="64274" marR="64274" marT="0" marB="0"/>
                </a:tc>
                <a:tc>
                  <a:txBody>
                    <a:bodyPr/>
                    <a:lstStyle/>
                    <a:p>
                      <a:pPr marL="342900" lvl="0" indent="-342900" algn="just">
                        <a:lnSpc>
                          <a:spcPct val="100000"/>
                        </a:lnSpc>
                        <a:spcAft>
                          <a:spcPts val="0"/>
                        </a:spcAft>
                        <a:buFont typeface="Symbol" panose="05050102010706020507" pitchFamily="18" charset="2"/>
                        <a:buChar char=""/>
                      </a:pPr>
                      <a:r>
                        <a:rPr lang="en-GB" sz="1300" dirty="0">
                          <a:effectLst/>
                        </a:rPr>
                        <a:t>Legal Services has developed a contingency strategy for rolling out awareness sessions and legislative audits through alternative means such as video recordings, Skype, Microsoft Teams and any other available means in order to curb the increase in litigation.</a:t>
                      </a:r>
                      <a:endParaRPr lang="en-ZA" sz="1300" dirty="0">
                        <a:effectLst/>
                      </a:endParaRPr>
                    </a:p>
                    <a:p>
                      <a:pPr marL="342900" lvl="0" indent="-342900" algn="just">
                        <a:lnSpc>
                          <a:spcPct val="100000"/>
                        </a:lnSpc>
                        <a:spcAft>
                          <a:spcPts val="0"/>
                        </a:spcAft>
                        <a:buFont typeface="Symbol" panose="05050102010706020507" pitchFamily="18" charset="2"/>
                        <a:buChar char=""/>
                      </a:pPr>
                      <a:r>
                        <a:rPr lang="en-GB" sz="1300" dirty="0">
                          <a:effectLst/>
                        </a:rPr>
                        <a:t>Legal Services is writing two articles per quarter to raise awareness amongst officials on legal matters and to ensure compliance with legislation.</a:t>
                      </a:r>
                      <a:endParaRPr lang="en-ZA" sz="1300" dirty="0">
                        <a:effectLst/>
                      </a:endParaRPr>
                    </a:p>
                    <a:p>
                      <a:pPr marL="342900" lvl="0" indent="-342900" algn="just">
                        <a:lnSpc>
                          <a:spcPct val="100000"/>
                        </a:lnSpc>
                        <a:spcAft>
                          <a:spcPts val="0"/>
                        </a:spcAft>
                        <a:buFont typeface="Symbol" panose="05050102010706020507" pitchFamily="18" charset="2"/>
                        <a:buChar char=""/>
                      </a:pPr>
                      <a:r>
                        <a:rPr lang="en-GB" sz="1300" dirty="0">
                          <a:effectLst/>
                        </a:rPr>
                        <a:t>Matters that can be settled will be settled, instead of defending them in open court.</a:t>
                      </a:r>
                      <a:endParaRPr lang="en-ZA" sz="1300" dirty="0">
                        <a:effectLst/>
                      </a:endParaRPr>
                    </a:p>
                    <a:p>
                      <a:pPr marL="342900" lvl="0" indent="-342900" algn="just">
                        <a:lnSpc>
                          <a:spcPct val="100000"/>
                        </a:lnSpc>
                        <a:spcAft>
                          <a:spcPts val="0"/>
                        </a:spcAft>
                        <a:buFont typeface="Symbol" panose="05050102010706020507" pitchFamily="18" charset="2"/>
                        <a:buChar char=""/>
                      </a:pPr>
                      <a:r>
                        <a:rPr lang="en-GB" sz="1300" dirty="0">
                          <a:effectLst/>
                        </a:rPr>
                        <a:t>We have written to the State Attorney to ensure that all matters that are dormant are dismissed by the courts.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gn="ctr">
                        <a:lnSpc>
                          <a:spcPct val="115000"/>
                        </a:lnSpc>
                        <a:spcBef>
                          <a:spcPts val="300"/>
                        </a:spcBef>
                        <a:spcAft>
                          <a:spcPts val="300"/>
                        </a:spcAft>
                      </a:pPr>
                      <a:r>
                        <a:rPr lang="en-GB" sz="1300" dirty="0">
                          <a:effectLst/>
                        </a:rPr>
                        <a:t>Yes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extLst>
                  <a:ext uri="{0D108BD9-81ED-4DB2-BD59-A6C34878D82A}">
                    <a16:rowId xmlns:a16="http://schemas.microsoft.com/office/drawing/2014/main" val="3744394161"/>
                  </a:ext>
                </a:extLst>
              </a:tr>
              <a:tr h="1286510">
                <a:tc>
                  <a:txBody>
                    <a:bodyPr/>
                    <a:lstStyle/>
                    <a:p>
                      <a:pPr marL="0" lvl="0" indent="0">
                        <a:lnSpc>
                          <a:spcPct val="115000"/>
                        </a:lnSpc>
                        <a:spcBef>
                          <a:spcPts val="300"/>
                        </a:spcBef>
                        <a:spcAft>
                          <a:spcPts val="300"/>
                        </a:spcAft>
                        <a:buFont typeface="+mj-lt"/>
                        <a:buNone/>
                      </a:pPr>
                      <a:r>
                        <a:rPr lang="en-GB" sz="1300" dirty="0">
                          <a:effectLst/>
                        </a:rPr>
                        <a:t>2. 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Preliminary SCOPA Resolutions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nSpc>
                          <a:spcPct val="115000"/>
                        </a:lnSpc>
                        <a:spcBef>
                          <a:spcPts val="300"/>
                        </a:spcBef>
                        <a:spcAft>
                          <a:spcPts val="300"/>
                        </a:spcAft>
                      </a:pPr>
                      <a:r>
                        <a:rPr lang="en-GB" sz="1300" dirty="0">
                          <a:effectLst/>
                        </a:rPr>
                        <a:t>Fruitless and wasteful expenditure; litigation matters; irregular expenditure and investigations within the Department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marL="457200" algn="just">
                        <a:lnSpc>
                          <a:spcPct val="115000"/>
                        </a:lnSpc>
                        <a:spcBef>
                          <a:spcPts val="600"/>
                        </a:spcBef>
                        <a:spcAft>
                          <a:spcPts val="600"/>
                        </a:spcAft>
                      </a:pPr>
                      <a:r>
                        <a:rPr lang="en-GB" sz="1300" dirty="0">
                          <a:effectLst/>
                        </a:rPr>
                        <a:t>The fruitless expenditure arose from the overpayment of two school uniform production co-operatives. These overpayments have since been transferred to debtors and the co-operatives have signed acknowledgements of debt.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tc>
                  <a:txBody>
                    <a:bodyPr/>
                    <a:lstStyle/>
                    <a:p>
                      <a:pPr algn="ctr">
                        <a:lnSpc>
                          <a:spcPct val="115000"/>
                        </a:lnSpc>
                        <a:spcBef>
                          <a:spcPts val="300"/>
                        </a:spcBef>
                        <a:spcAft>
                          <a:spcPts val="300"/>
                        </a:spcAft>
                      </a:pPr>
                      <a:r>
                        <a:rPr lang="en-GB" sz="1300" dirty="0">
                          <a:effectLst/>
                        </a:rPr>
                        <a:t>Yes </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4274" marR="64274" marT="0" marB="0"/>
                </a:tc>
                <a:extLst>
                  <a:ext uri="{0D108BD9-81ED-4DB2-BD59-A6C34878D82A}">
                    <a16:rowId xmlns:a16="http://schemas.microsoft.com/office/drawing/2014/main" val="2666063566"/>
                  </a:ext>
                </a:extLst>
              </a:tr>
            </a:tbl>
          </a:graphicData>
        </a:graphic>
      </p:graphicFrame>
    </p:spTree>
    <p:extLst>
      <p:ext uri="{BB962C8B-B14F-4D97-AF65-F5344CB8AC3E}">
        <p14:creationId xmlns:p14="http://schemas.microsoft.com/office/powerpoint/2010/main" val="1205916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1ADFBEA8-27AE-43B8-9080-CDB1FD3FDF85}" type="slidenum">
              <a:rPr lang="en-US" sz="1200">
                <a:solidFill>
                  <a:prstClr val="black"/>
                </a:solidFill>
              </a:rPr>
              <a:pPr>
                <a:defRPr/>
              </a:pPr>
              <a:t>43</a:t>
            </a:fld>
            <a:endParaRPr lang="en-US" sz="1200" dirty="0">
              <a:solidFill>
                <a:prstClr val="black"/>
              </a:solidFill>
            </a:endParaRPr>
          </a:p>
        </p:txBody>
      </p:sp>
      <p:sp>
        <p:nvSpPr>
          <p:cNvPr id="4" name="Title 3"/>
          <p:cNvSpPr>
            <a:spLocks noGrp="1"/>
          </p:cNvSpPr>
          <p:nvPr>
            <p:ph type="title"/>
          </p:nvPr>
        </p:nvSpPr>
        <p:spPr>
          <a:xfrm>
            <a:off x="1125538" y="935038"/>
            <a:ext cx="8018462" cy="342900"/>
          </a:xfrm>
        </p:spPr>
        <p:txBody>
          <a:bodyPr/>
          <a:lstStyle/>
          <a:p>
            <a:r>
              <a:rPr lang="en-ZA" sz="2000" dirty="0"/>
              <a:t>Governance/ Administration</a:t>
            </a:r>
          </a:p>
        </p:txBody>
      </p:sp>
      <p:sp>
        <p:nvSpPr>
          <p:cNvPr id="3" name="Content Placeholder 2">
            <a:extLst>
              <a:ext uri="{FF2B5EF4-FFF2-40B4-BE49-F238E27FC236}">
                <a16:creationId xmlns:a16="http://schemas.microsoft.com/office/drawing/2014/main" id="{FFC14953-8A5D-48E1-BABB-3F65F3C76C57}"/>
              </a:ext>
            </a:extLst>
          </p:cNvPr>
          <p:cNvSpPr>
            <a:spLocks noGrp="1"/>
          </p:cNvSpPr>
          <p:nvPr>
            <p:ph idx="1"/>
          </p:nvPr>
        </p:nvSpPr>
        <p:spPr>
          <a:xfrm>
            <a:off x="769434" y="1412384"/>
            <a:ext cx="8251407" cy="5120832"/>
          </a:xfrm>
        </p:spPr>
        <p:txBody>
          <a:bodyPr>
            <a:noAutofit/>
          </a:bodyPr>
          <a:lstStyle/>
          <a:p>
            <a:pPr marL="0" indent="0">
              <a:buNone/>
            </a:pPr>
            <a:endParaRPr lang="en-US" sz="1500" b="1" dirty="0"/>
          </a:p>
          <a:p>
            <a:pPr marL="0" indent="0">
              <a:buNone/>
            </a:pPr>
            <a:r>
              <a:rPr lang="en-US" sz="1500" b="1" dirty="0"/>
              <a:t>ECD </a:t>
            </a:r>
            <a:r>
              <a:rPr lang="en-ZA" sz="1500" b="1" dirty="0"/>
              <a:t>centre</a:t>
            </a:r>
            <a:r>
              <a:rPr lang="en-US" sz="1500" b="1" dirty="0"/>
              <a:t> compliance</a:t>
            </a:r>
          </a:p>
          <a:p>
            <a:pPr marL="0" indent="0">
              <a:buNone/>
            </a:pPr>
            <a:r>
              <a:rPr lang="en-US" sz="1500" dirty="0"/>
              <a:t>The registration of (ECD) </a:t>
            </a:r>
            <a:r>
              <a:rPr lang="en-ZA" sz="1500" dirty="0"/>
              <a:t>centres</a:t>
            </a:r>
            <a:r>
              <a:rPr lang="en-US" sz="1500" dirty="0"/>
              <a:t> is still a challenge due to municipal by-laws such as building plans, health certificates, and other infrastructural requirements. The Department is currently providing support to affected ECD </a:t>
            </a:r>
            <a:r>
              <a:rPr lang="en-ZA" sz="1500" dirty="0"/>
              <a:t>centres</a:t>
            </a:r>
            <a:r>
              <a:rPr lang="en-US" sz="1500" dirty="0"/>
              <a:t> so that they can meet the registration requirements.</a:t>
            </a:r>
          </a:p>
          <a:p>
            <a:pPr marL="0" indent="0">
              <a:buNone/>
            </a:pPr>
            <a:endParaRPr lang="en-US" sz="1500" dirty="0"/>
          </a:p>
          <a:p>
            <a:pPr marL="0" indent="0">
              <a:buNone/>
            </a:pPr>
            <a:r>
              <a:rPr lang="en-US" sz="1500" b="1" dirty="0"/>
              <a:t>Foster care backlog</a:t>
            </a:r>
          </a:p>
          <a:p>
            <a:pPr marL="0" indent="0">
              <a:buNone/>
            </a:pPr>
            <a:r>
              <a:rPr lang="en-US" sz="1500" dirty="0"/>
              <a:t>Performance on foster care placements was hampered by compliance with lockdown regulations. The relevant psychologist and psychiatric services reports could not be acquired from the DoH and NDSD, nor could the relevant legal documents be obtained from prospective foster parents for submission to courts. The achievement of this target is also dependent on the courts. The Department will continuously monitor the foster care implementation plan, which includes engagements with the NDSD and other stakeholders.</a:t>
            </a:r>
          </a:p>
          <a:p>
            <a:pPr marL="0" indent="0">
              <a:buNone/>
            </a:pPr>
            <a:endParaRPr lang="en-US" sz="1500" dirty="0"/>
          </a:p>
          <a:p>
            <a:pPr marL="0" indent="0">
              <a:buNone/>
            </a:pPr>
            <a:r>
              <a:rPr lang="en-US" sz="1500" b="1" dirty="0"/>
              <a:t>Delay in provision of dignity packs and school uniforms</a:t>
            </a:r>
          </a:p>
          <a:p>
            <a:pPr marL="0" indent="0">
              <a:buNone/>
            </a:pPr>
            <a:r>
              <a:rPr lang="en-US" sz="1500" dirty="0"/>
              <a:t>Performance here was affected by a delay in procurement after awarded contracts were withdrawn based on legal opinion, and SCM processes had to be followed. Performance on the distribution of school uniforms was further hampered by delays in payments to co-operatives and the delayed opening of schools as a result of COVID-19.</a:t>
            </a:r>
            <a:endParaRPr lang="en-ZA" sz="1500" dirty="0"/>
          </a:p>
        </p:txBody>
      </p:sp>
    </p:spTree>
    <p:extLst>
      <p:ext uri="{BB962C8B-B14F-4D97-AF65-F5344CB8AC3E}">
        <p14:creationId xmlns:p14="http://schemas.microsoft.com/office/powerpoint/2010/main" val="442118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3. Areas of Significant Deviation from Planned Performance</a:t>
            </a:r>
            <a:br>
              <a:rPr lang="en-ZA" sz="2000" b="0" cap="none" dirty="0">
                <a:solidFill>
                  <a:schemeClr val="bg1">
                    <a:lumMod val="50000"/>
                  </a:schemeClr>
                </a:solidFill>
              </a:rPr>
            </a:b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434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a:t>
            </a:r>
            <a:r>
              <a:rPr lang="en-US" altLang="en-US" sz="2000" dirty="0"/>
              <a:t>80</a:t>
            </a:r>
            <a:r>
              <a:rPr lang="en-US" altLang="en-US" sz="2000" b="1" dirty="0"/>
              <a:t>%</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45</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E3C36E1-11C3-459B-A4A8-4D2D6CC79B2C}"/>
              </a:ext>
            </a:extLst>
          </p:cNvPr>
          <p:cNvGraphicFramePr>
            <a:graphicFrameLocks noGrp="1"/>
          </p:cNvGraphicFramePr>
          <p:nvPr>
            <p:ph idx="1"/>
          </p:nvPr>
        </p:nvGraphicFramePr>
        <p:xfrm>
          <a:off x="755577" y="1412874"/>
          <a:ext cx="8265264" cy="4774578"/>
        </p:xfrm>
        <a:graphic>
          <a:graphicData uri="http://schemas.openxmlformats.org/drawingml/2006/table">
            <a:tbl>
              <a:tblPr/>
              <a:tblGrid>
                <a:gridCol w="1440159">
                  <a:extLst>
                    <a:ext uri="{9D8B030D-6E8A-4147-A177-3AD203B41FA5}">
                      <a16:colId xmlns:a16="http://schemas.microsoft.com/office/drawing/2014/main" val="1268290375"/>
                    </a:ext>
                  </a:extLst>
                </a:gridCol>
                <a:gridCol w="864096">
                  <a:extLst>
                    <a:ext uri="{9D8B030D-6E8A-4147-A177-3AD203B41FA5}">
                      <a16:colId xmlns:a16="http://schemas.microsoft.com/office/drawing/2014/main" val="2339684031"/>
                    </a:ext>
                  </a:extLst>
                </a:gridCol>
                <a:gridCol w="936104">
                  <a:extLst>
                    <a:ext uri="{9D8B030D-6E8A-4147-A177-3AD203B41FA5}">
                      <a16:colId xmlns:a16="http://schemas.microsoft.com/office/drawing/2014/main" val="3545382162"/>
                    </a:ext>
                  </a:extLst>
                </a:gridCol>
                <a:gridCol w="1944216">
                  <a:extLst>
                    <a:ext uri="{9D8B030D-6E8A-4147-A177-3AD203B41FA5}">
                      <a16:colId xmlns:a16="http://schemas.microsoft.com/office/drawing/2014/main" val="2199466534"/>
                    </a:ext>
                  </a:extLst>
                </a:gridCol>
                <a:gridCol w="2232248">
                  <a:extLst>
                    <a:ext uri="{9D8B030D-6E8A-4147-A177-3AD203B41FA5}">
                      <a16:colId xmlns:a16="http://schemas.microsoft.com/office/drawing/2014/main" val="2184669031"/>
                    </a:ext>
                  </a:extLst>
                </a:gridCol>
                <a:gridCol w="848441">
                  <a:extLst>
                    <a:ext uri="{9D8B030D-6E8A-4147-A177-3AD203B41FA5}">
                      <a16:colId xmlns:a16="http://schemas.microsoft.com/office/drawing/2014/main" val="1566672524"/>
                    </a:ext>
                  </a:extLst>
                </a:gridCol>
              </a:tblGrid>
              <a:tr h="416498">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2020/21 Target</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2020/21 Actual</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090884210"/>
                  </a:ext>
                </a:extLst>
              </a:tr>
              <a:tr h="144531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older persons accessing community-based care and support services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22 435</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17 436</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fewer beneficiaries  accessing community-based care and support services   than anticipated due to compliance to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78%</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08255355"/>
                  </a:ext>
                </a:extLst>
              </a:tr>
              <a:tr h="144531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persons with disabilities accessing services in  protective workshops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4 476</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3 530</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fewer beneficiaries  accessing services in  protective workshops   than anticipated due to compliance to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79%</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2227505"/>
                  </a:ext>
                </a:extLst>
              </a:tr>
              <a:tr h="1445310">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vulnerable households receiving psychosocial support services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40 300</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31 646</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limited access to communities as a result of COVID 19 regulations.</a:t>
                      </a:r>
                      <a:br>
                        <a:rPr lang="en-US" sz="1200" b="0" i="0" u="none" strike="noStrike" dirty="0">
                          <a:solidFill>
                            <a:srgbClr val="000000"/>
                          </a:solidFill>
                          <a:effectLst/>
                          <a:latin typeface="Arial" panose="020B0604020202020204" pitchFamily="34" charset="0"/>
                          <a:cs typeface="Arial" panose="020B0604020202020204" pitchFamily="34" charset="0"/>
                        </a:rPr>
                      </a:br>
                      <a:br>
                        <a:rPr lang="en-US" sz="1200" b="1" i="0" u="none" strike="noStrike" dirty="0">
                          <a:solidFill>
                            <a:srgbClr val="000000"/>
                          </a:solidFill>
                          <a:effectLst/>
                          <a:latin typeface="Arial" panose="020B0604020202020204" pitchFamily="34" charset="0"/>
                          <a:cs typeface="Arial" panose="020B0604020202020204" pitchFamily="34" charset="0"/>
                        </a:rPr>
                      </a:b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79%</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656302063"/>
                  </a:ext>
                </a:extLst>
              </a:tr>
            </a:tbl>
          </a:graphicData>
        </a:graphic>
      </p:graphicFrame>
    </p:spTree>
    <p:extLst>
      <p:ext uri="{BB962C8B-B14F-4D97-AF65-F5344CB8AC3E}">
        <p14:creationId xmlns:p14="http://schemas.microsoft.com/office/powerpoint/2010/main" val="3480723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a:t>
            </a:r>
            <a:r>
              <a:rPr lang="en-US" altLang="en-US" sz="2000" dirty="0"/>
              <a:t>80</a:t>
            </a:r>
            <a:r>
              <a:rPr lang="en-US" altLang="en-US" sz="2000" b="1" dirty="0"/>
              <a:t>%</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46</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E3C36E1-11C3-459B-A4A8-4D2D6CC79B2C}"/>
              </a:ext>
            </a:extLst>
          </p:cNvPr>
          <p:cNvGraphicFramePr>
            <a:graphicFrameLocks noGrp="1"/>
          </p:cNvGraphicFramePr>
          <p:nvPr>
            <p:ph idx="1"/>
          </p:nvPr>
        </p:nvGraphicFramePr>
        <p:xfrm>
          <a:off x="899593" y="1412874"/>
          <a:ext cx="8121244" cy="4509943"/>
        </p:xfrm>
        <a:graphic>
          <a:graphicData uri="http://schemas.openxmlformats.org/drawingml/2006/table">
            <a:tbl>
              <a:tblPr/>
              <a:tblGrid>
                <a:gridCol w="1656183">
                  <a:extLst>
                    <a:ext uri="{9D8B030D-6E8A-4147-A177-3AD203B41FA5}">
                      <a16:colId xmlns:a16="http://schemas.microsoft.com/office/drawing/2014/main" val="1268290375"/>
                    </a:ext>
                  </a:extLst>
                </a:gridCol>
                <a:gridCol w="828092">
                  <a:extLst>
                    <a:ext uri="{9D8B030D-6E8A-4147-A177-3AD203B41FA5}">
                      <a16:colId xmlns:a16="http://schemas.microsoft.com/office/drawing/2014/main" val="2339684031"/>
                    </a:ext>
                  </a:extLst>
                </a:gridCol>
                <a:gridCol w="828092">
                  <a:extLst>
                    <a:ext uri="{9D8B030D-6E8A-4147-A177-3AD203B41FA5}">
                      <a16:colId xmlns:a16="http://schemas.microsoft.com/office/drawing/2014/main" val="3545382162"/>
                    </a:ext>
                  </a:extLst>
                </a:gridCol>
                <a:gridCol w="2232248">
                  <a:extLst>
                    <a:ext uri="{9D8B030D-6E8A-4147-A177-3AD203B41FA5}">
                      <a16:colId xmlns:a16="http://schemas.microsoft.com/office/drawing/2014/main" val="2199466534"/>
                    </a:ext>
                  </a:extLst>
                </a:gridCol>
                <a:gridCol w="1728192">
                  <a:extLst>
                    <a:ext uri="{9D8B030D-6E8A-4147-A177-3AD203B41FA5}">
                      <a16:colId xmlns:a16="http://schemas.microsoft.com/office/drawing/2014/main" val="2184669031"/>
                    </a:ext>
                  </a:extLst>
                </a:gridCol>
                <a:gridCol w="848437">
                  <a:extLst>
                    <a:ext uri="{9D8B030D-6E8A-4147-A177-3AD203B41FA5}">
                      <a16:colId xmlns:a16="http://schemas.microsoft.com/office/drawing/2014/main" val="1566672524"/>
                    </a:ext>
                  </a:extLst>
                </a:gridCol>
              </a:tblGrid>
              <a:tr h="534713">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Performance Indicator</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2020/21 Target</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2020/21 Actual</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Reason for Deviation</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Mitigating measure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cs typeface="Arial" panose="020B0604020202020204" pitchFamily="34" charset="0"/>
                        </a:rPr>
                        <a:t>% Achieved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090884210"/>
                  </a:ext>
                </a:extLst>
              </a:tr>
              <a:tr h="1855533">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families receiving crisis intervention services (social work services) </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32 389</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24 768</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Performance is due to fewer beneficiaries  participating in  the programme than anticipated due to compliance to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 in compliance with the current COVID-19 protocols.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76%</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6653932"/>
                  </a:ext>
                </a:extLst>
              </a:tr>
              <a:tr h="2119697">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Number of service users who accessed funded substance abuse community-based services</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12 227</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cs typeface="Arial" panose="020B0604020202020204" pitchFamily="34" charset="0"/>
                        </a:rPr>
                        <a:t>9 380</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Target:  </a:t>
                      </a:r>
                      <a:r>
                        <a:rPr lang="en-US" sz="1200" b="0" i="0" u="none" strike="noStrike" dirty="0">
                          <a:solidFill>
                            <a:srgbClr val="000000"/>
                          </a:solidFill>
                          <a:effectLst/>
                          <a:latin typeface="Arial" panose="020B0604020202020204" pitchFamily="34" charset="0"/>
                          <a:cs typeface="Arial" panose="020B0604020202020204" pitchFamily="34" charset="0"/>
                        </a:rPr>
                        <a:t>Not Achieved</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All service users who reported and referred for treatment were admitted in the programme. The Lockdown Regulation impacted on the implementation of the community-based services.</a:t>
                      </a:r>
                      <a:br>
                        <a:rPr lang="en-US" sz="1200" b="0" i="0" u="none" strike="noStrike" dirty="0">
                          <a:solidFill>
                            <a:srgbClr val="000000"/>
                          </a:solidFill>
                          <a:effectLst/>
                          <a:latin typeface="Arial" panose="020B0604020202020204" pitchFamily="34" charset="0"/>
                          <a:cs typeface="Arial" panose="020B0604020202020204" pitchFamily="34" charset="0"/>
                        </a:rPr>
                      </a:b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The Department will continue to facilitate access to the programme.</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cs typeface="Arial" panose="020B0604020202020204" pitchFamily="34" charset="0"/>
                        </a:rPr>
                        <a:t>77%</a:t>
                      </a:r>
                    </a:p>
                  </a:txBody>
                  <a:tcPr marL="4420" marR="4420" marT="44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39880759"/>
                  </a:ext>
                </a:extLst>
              </a:tr>
            </a:tbl>
          </a:graphicData>
        </a:graphic>
      </p:graphicFrame>
    </p:spTree>
    <p:extLst>
      <p:ext uri="{BB962C8B-B14F-4D97-AF65-F5344CB8AC3E}">
        <p14:creationId xmlns:p14="http://schemas.microsoft.com/office/powerpoint/2010/main" val="4108704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47</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7EDF060-CE0A-4B82-811B-4FA14BD62AB1}"/>
              </a:ext>
            </a:extLst>
          </p:cNvPr>
          <p:cNvGraphicFramePr>
            <a:graphicFrameLocks noGrp="1"/>
          </p:cNvGraphicFramePr>
          <p:nvPr>
            <p:ph idx="1"/>
          </p:nvPr>
        </p:nvGraphicFramePr>
        <p:xfrm>
          <a:off x="683568" y="1471599"/>
          <a:ext cx="8337271" cy="4708136"/>
        </p:xfrm>
        <a:graphic>
          <a:graphicData uri="http://schemas.openxmlformats.org/drawingml/2006/table">
            <a:tbl>
              <a:tblPr/>
              <a:tblGrid>
                <a:gridCol w="1728572">
                  <a:extLst>
                    <a:ext uri="{9D8B030D-6E8A-4147-A177-3AD203B41FA5}">
                      <a16:colId xmlns:a16="http://schemas.microsoft.com/office/drawing/2014/main" val="1578298304"/>
                    </a:ext>
                  </a:extLst>
                </a:gridCol>
                <a:gridCol w="938369">
                  <a:extLst>
                    <a:ext uri="{9D8B030D-6E8A-4147-A177-3AD203B41FA5}">
                      <a16:colId xmlns:a16="http://schemas.microsoft.com/office/drawing/2014/main" val="3837372616"/>
                    </a:ext>
                  </a:extLst>
                </a:gridCol>
                <a:gridCol w="851938">
                  <a:extLst>
                    <a:ext uri="{9D8B030D-6E8A-4147-A177-3AD203B41FA5}">
                      <a16:colId xmlns:a16="http://schemas.microsoft.com/office/drawing/2014/main" val="709505549"/>
                    </a:ext>
                  </a:extLst>
                </a:gridCol>
                <a:gridCol w="2074285">
                  <a:extLst>
                    <a:ext uri="{9D8B030D-6E8A-4147-A177-3AD203B41FA5}">
                      <a16:colId xmlns:a16="http://schemas.microsoft.com/office/drawing/2014/main" val="2955943660"/>
                    </a:ext>
                  </a:extLst>
                </a:gridCol>
                <a:gridCol w="1823660">
                  <a:extLst>
                    <a:ext uri="{9D8B030D-6E8A-4147-A177-3AD203B41FA5}">
                      <a16:colId xmlns:a16="http://schemas.microsoft.com/office/drawing/2014/main" val="109788805"/>
                    </a:ext>
                  </a:extLst>
                </a:gridCol>
                <a:gridCol w="920447">
                  <a:extLst>
                    <a:ext uri="{9D8B030D-6E8A-4147-A177-3AD203B41FA5}">
                      <a16:colId xmlns:a16="http://schemas.microsoft.com/office/drawing/2014/main" val="3484235079"/>
                    </a:ext>
                  </a:extLst>
                </a:gridCol>
              </a:tblGrid>
              <a:tr h="478982">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665242088"/>
                  </a:ext>
                </a:extLst>
              </a:tr>
              <a:tr h="1543562">
                <a:tc>
                  <a:txBody>
                    <a:bodyPr/>
                    <a:lstStyle/>
                    <a:p>
                      <a:pPr algn="l" fontAlgn="t"/>
                      <a:r>
                        <a:rPr lang="en-US" sz="1200" b="0" i="0" u="none" strike="noStrike" dirty="0">
                          <a:solidFill>
                            <a:srgbClr val="000000"/>
                          </a:solidFill>
                          <a:effectLst/>
                          <a:latin typeface="Arial" panose="020B0604020202020204" pitchFamily="34" charset="0"/>
                        </a:rPr>
                        <a:t>Vacancy rate of staff on salary level 13-16(%)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p>
                    <a:p>
                      <a:pPr algn="l" fontAlgn="t"/>
                      <a:r>
                        <a:rPr lang="en-US" sz="1200" b="0" i="0" u="none" strike="noStrike" dirty="0">
                          <a:solidFill>
                            <a:srgbClr val="000000"/>
                          </a:solidFill>
                          <a:effectLst/>
                          <a:latin typeface="Arial" panose="020B0604020202020204" pitchFamily="34" charset="0"/>
                        </a:rPr>
                        <a:t>SMS Posts filled in line with the post filling plan. Vacant SMS posts have been advertised. </a:t>
                      </a:r>
                      <a:endParaRPr lang="en-US" sz="1200" b="1"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is currently monitoring the implementation of the post filling plan.</a:t>
                      </a: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rgbClr val="000000"/>
                          </a:solidFill>
                          <a:effectLst/>
                          <a:latin typeface="Arial" panose="020B0604020202020204" pitchFamily="34" charset="0"/>
                        </a:rPr>
                        <a:t>56%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742532589"/>
                  </a:ext>
                </a:extLst>
              </a:tr>
              <a:tr h="1142030">
                <a:tc>
                  <a:txBody>
                    <a:bodyPr/>
                    <a:lstStyle/>
                    <a:p>
                      <a:pPr algn="l" fontAlgn="t"/>
                      <a:r>
                        <a:rPr lang="en-US" sz="1200" b="0" i="0" u="none" strike="noStrike" dirty="0">
                          <a:solidFill>
                            <a:srgbClr val="000000"/>
                          </a:solidFill>
                          <a:effectLst/>
                          <a:latin typeface="Arial" panose="020B0604020202020204" pitchFamily="34" charset="0"/>
                        </a:rPr>
                        <a:t>Percentage of persons with disabilities(PWD) employed by the Department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 </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Four (4) employees with disabilities resigned during the second quarter.</a:t>
                      </a: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Disclosure of disability status by employees to be encouraged.  Advertised posts to be filled in line with EE targets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75%</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005535141"/>
                  </a:ext>
                </a:extLst>
              </a:tr>
              <a:tr h="1543562">
                <a:tc>
                  <a:txBody>
                    <a:bodyPr/>
                    <a:lstStyle/>
                    <a:p>
                      <a:pPr algn="l" fontAlgn="t"/>
                      <a:r>
                        <a:rPr lang="en-US" sz="1200" b="0" i="0" u="none" strike="noStrike" dirty="0">
                          <a:solidFill>
                            <a:srgbClr val="000000"/>
                          </a:solidFill>
                          <a:effectLst/>
                          <a:latin typeface="Arial" panose="020B0604020202020204" pitchFamily="34" charset="0"/>
                        </a:rPr>
                        <a:t>Number of persons with disabilities receiving psychosocial support services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14 906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8 936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fewer beneficiaries receiving psychosocial support services than anticipated due to compliance to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60%</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258515654"/>
                  </a:ext>
                </a:extLst>
              </a:tr>
            </a:tbl>
          </a:graphicData>
        </a:graphic>
      </p:graphicFrame>
    </p:spTree>
    <p:extLst>
      <p:ext uri="{BB962C8B-B14F-4D97-AF65-F5344CB8AC3E}">
        <p14:creationId xmlns:p14="http://schemas.microsoft.com/office/powerpoint/2010/main" val="89298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48</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593401F-774D-419F-898D-A6A27175D821}"/>
              </a:ext>
            </a:extLst>
          </p:cNvPr>
          <p:cNvGraphicFramePr>
            <a:graphicFrameLocks noGrp="1"/>
          </p:cNvGraphicFramePr>
          <p:nvPr>
            <p:ph idx="1"/>
          </p:nvPr>
        </p:nvGraphicFramePr>
        <p:xfrm>
          <a:off x="683568" y="1365843"/>
          <a:ext cx="8337272" cy="5038330"/>
        </p:xfrm>
        <a:graphic>
          <a:graphicData uri="http://schemas.openxmlformats.org/drawingml/2006/table">
            <a:tbl>
              <a:tblPr/>
              <a:tblGrid>
                <a:gridCol w="1440160">
                  <a:extLst>
                    <a:ext uri="{9D8B030D-6E8A-4147-A177-3AD203B41FA5}">
                      <a16:colId xmlns:a16="http://schemas.microsoft.com/office/drawing/2014/main" val="3380701782"/>
                    </a:ext>
                  </a:extLst>
                </a:gridCol>
                <a:gridCol w="828092">
                  <a:extLst>
                    <a:ext uri="{9D8B030D-6E8A-4147-A177-3AD203B41FA5}">
                      <a16:colId xmlns:a16="http://schemas.microsoft.com/office/drawing/2014/main" val="3645059990"/>
                    </a:ext>
                  </a:extLst>
                </a:gridCol>
                <a:gridCol w="828092">
                  <a:extLst>
                    <a:ext uri="{9D8B030D-6E8A-4147-A177-3AD203B41FA5}">
                      <a16:colId xmlns:a16="http://schemas.microsoft.com/office/drawing/2014/main" val="527652251"/>
                    </a:ext>
                  </a:extLst>
                </a:gridCol>
                <a:gridCol w="2496821">
                  <a:extLst>
                    <a:ext uri="{9D8B030D-6E8A-4147-A177-3AD203B41FA5}">
                      <a16:colId xmlns:a16="http://schemas.microsoft.com/office/drawing/2014/main" val="2543697866"/>
                    </a:ext>
                  </a:extLst>
                </a:gridCol>
                <a:gridCol w="1967675">
                  <a:extLst>
                    <a:ext uri="{9D8B030D-6E8A-4147-A177-3AD203B41FA5}">
                      <a16:colId xmlns:a16="http://schemas.microsoft.com/office/drawing/2014/main" val="1351519690"/>
                    </a:ext>
                  </a:extLst>
                </a:gridCol>
                <a:gridCol w="776432">
                  <a:extLst>
                    <a:ext uri="{9D8B030D-6E8A-4147-A177-3AD203B41FA5}">
                      <a16:colId xmlns:a16="http://schemas.microsoft.com/office/drawing/2014/main" val="3794629667"/>
                    </a:ext>
                  </a:extLst>
                </a:gridCol>
              </a:tblGrid>
              <a:tr h="640356">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257139687"/>
                  </a:ext>
                </a:extLst>
              </a:tr>
              <a:tr h="1101000">
                <a:tc>
                  <a:txBody>
                    <a:bodyPr/>
                    <a:lstStyle/>
                    <a:p>
                      <a:pPr algn="l" fontAlgn="t"/>
                      <a:r>
                        <a:rPr lang="en-US" sz="1200" b="0" i="0" u="none" strike="noStrike" dirty="0">
                          <a:solidFill>
                            <a:srgbClr val="000000"/>
                          </a:solidFill>
                          <a:effectLst/>
                          <a:latin typeface="Arial" panose="020B0604020202020204" pitchFamily="34" charset="0"/>
                        </a:rPr>
                        <a:t>Number of beneficiaries  receiving Psychosocial Support Services (HCBC)</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99 477</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71 304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limited access to communities as a result of COVID 19 regulations.</a:t>
                      </a:r>
                      <a:br>
                        <a:rPr lang="en-US" sz="1200" b="0" i="0" u="none" strike="noStrike" dirty="0">
                          <a:solidFill>
                            <a:srgbClr val="000000"/>
                          </a:solidFill>
                          <a:effectLst/>
                          <a:latin typeface="Arial" panose="020B0604020202020204" pitchFamily="34" charset="0"/>
                        </a:rPr>
                      </a:b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074137161"/>
                  </a:ext>
                </a:extLst>
              </a:tr>
              <a:tr h="1602817">
                <a:tc>
                  <a:txBody>
                    <a:bodyPr/>
                    <a:lstStyle/>
                    <a:p>
                      <a:pPr algn="l" fontAlgn="t"/>
                      <a:r>
                        <a:rPr lang="en-US" sz="1200" b="0" i="0" u="none" strike="noStrike" dirty="0">
                          <a:solidFill>
                            <a:srgbClr val="000000"/>
                          </a:solidFill>
                          <a:effectLst/>
                          <a:latin typeface="Arial" panose="020B0604020202020204" pitchFamily="34" charset="0"/>
                        </a:rPr>
                        <a:t>Number of families participating in re-unification programmes by Government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2 993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2 124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p>
                    <a:p>
                      <a:pPr algn="l" fontAlgn="t"/>
                      <a:r>
                        <a:rPr lang="en-US" sz="1200" b="0" i="0" u="none" strike="noStrike" dirty="0">
                          <a:solidFill>
                            <a:srgbClr val="000000"/>
                          </a:solidFill>
                          <a:effectLst/>
                          <a:latin typeface="Arial" panose="020B0604020202020204" pitchFamily="34" charset="0"/>
                        </a:rPr>
                        <a:t>Performance is due to fewer families participating in re-unification programme  due to compliance to COVID-19 protocols. Performance is further  influenced by severity of family dysfunctionality and willingness to accept the family members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provide the service to beneficiaries that present for the service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3046165517"/>
                  </a:ext>
                </a:extLst>
              </a:tr>
              <a:tr h="1646335">
                <a:tc>
                  <a:txBody>
                    <a:bodyPr/>
                    <a:lstStyle/>
                    <a:p>
                      <a:pPr algn="l" fontAlgn="t"/>
                      <a:r>
                        <a:rPr lang="en-US" sz="1200" b="0" i="0" u="none" strike="noStrike" dirty="0">
                          <a:solidFill>
                            <a:srgbClr val="000000"/>
                          </a:solidFill>
                          <a:effectLst/>
                          <a:latin typeface="Arial" panose="020B0604020202020204" pitchFamily="34" charset="0"/>
                        </a:rPr>
                        <a:t>Number of families participating in re-unification programmes by funded NPOs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4 109</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2 796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fewer beneficiaries  participating in  the programme than anticipated due to compliance to COVID-19 protocols. Performance is further  influenced by severity of family dysfunctionality and willingness to accept the family members.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68%</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884306798"/>
                  </a:ext>
                </a:extLst>
              </a:tr>
            </a:tbl>
          </a:graphicData>
        </a:graphic>
      </p:graphicFrame>
    </p:spTree>
    <p:extLst>
      <p:ext uri="{BB962C8B-B14F-4D97-AF65-F5344CB8AC3E}">
        <p14:creationId xmlns:p14="http://schemas.microsoft.com/office/powerpoint/2010/main" val="331809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49</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19BE3006-1300-4473-8404-2ED657CF0E9F}"/>
              </a:ext>
            </a:extLst>
          </p:cNvPr>
          <p:cNvGraphicFramePr>
            <a:graphicFrameLocks noGrp="1"/>
          </p:cNvGraphicFramePr>
          <p:nvPr>
            <p:ph idx="1"/>
          </p:nvPr>
        </p:nvGraphicFramePr>
        <p:xfrm>
          <a:off x="755576" y="1365843"/>
          <a:ext cx="8265261" cy="4871469"/>
        </p:xfrm>
        <a:graphic>
          <a:graphicData uri="http://schemas.openxmlformats.org/drawingml/2006/table">
            <a:tbl>
              <a:tblPr/>
              <a:tblGrid>
                <a:gridCol w="1512168">
                  <a:extLst>
                    <a:ext uri="{9D8B030D-6E8A-4147-A177-3AD203B41FA5}">
                      <a16:colId xmlns:a16="http://schemas.microsoft.com/office/drawing/2014/main" val="3519707303"/>
                    </a:ext>
                  </a:extLst>
                </a:gridCol>
                <a:gridCol w="792088">
                  <a:extLst>
                    <a:ext uri="{9D8B030D-6E8A-4147-A177-3AD203B41FA5}">
                      <a16:colId xmlns:a16="http://schemas.microsoft.com/office/drawing/2014/main" val="257726200"/>
                    </a:ext>
                  </a:extLst>
                </a:gridCol>
                <a:gridCol w="792088">
                  <a:extLst>
                    <a:ext uri="{9D8B030D-6E8A-4147-A177-3AD203B41FA5}">
                      <a16:colId xmlns:a16="http://schemas.microsoft.com/office/drawing/2014/main" val="1876580607"/>
                    </a:ext>
                  </a:extLst>
                </a:gridCol>
                <a:gridCol w="2448511">
                  <a:extLst>
                    <a:ext uri="{9D8B030D-6E8A-4147-A177-3AD203B41FA5}">
                      <a16:colId xmlns:a16="http://schemas.microsoft.com/office/drawing/2014/main" val="3804374222"/>
                    </a:ext>
                  </a:extLst>
                </a:gridCol>
                <a:gridCol w="1871969">
                  <a:extLst>
                    <a:ext uri="{9D8B030D-6E8A-4147-A177-3AD203B41FA5}">
                      <a16:colId xmlns:a16="http://schemas.microsoft.com/office/drawing/2014/main" val="3304595417"/>
                    </a:ext>
                  </a:extLst>
                </a:gridCol>
                <a:gridCol w="848437">
                  <a:extLst>
                    <a:ext uri="{9D8B030D-6E8A-4147-A177-3AD203B41FA5}">
                      <a16:colId xmlns:a16="http://schemas.microsoft.com/office/drawing/2014/main" val="794684884"/>
                    </a:ext>
                  </a:extLst>
                </a:gridCol>
              </a:tblGrid>
              <a:tr h="680638">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466619678"/>
                  </a:ext>
                </a:extLst>
              </a:tr>
              <a:tr h="1170259">
                <a:tc>
                  <a:txBody>
                    <a:bodyPr/>
                    <a:lstStyle/>
                    <a:p>
                      <a:pPr algn="l" fontAlgn="t"/>
                      <a:r>
                        <a:rPr lang="en-US" sz="1200" b="0" i="0" u="none" strike="noStrike" dirty="0">
                          <a:solidFill>
                            <a:srgbClr val="000000"/>
                          </a:solidFill>
                          <a:effectLst/>
                          <a:latin typeface="Arial" panose="020B0604020202020204" pitchFamily="34" charset="0"/>
                        </a:rPr>
                        <a:t>Number of families participating in parenting programmes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40 812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25 265</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fewer beneficiaries  participating in  the programme than anticipated due to compliance to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33908212"/>
                  </a:ext>
                </a:extLst>
              </a:tr>
              <a:tr h="1270673">
                <a:tc>
                  <a:txBody>
                    <a:bodyPr/>
                    <a:lstStyle/>
                    <a:p>
                      <a:pPr algn="l" fontAlgn="t"/>
                      <a:r>
                        <a:rPr lang="en-US" sz="1200" b="0" i="0" u="none" strike="noStrike" dirty="0">
                          <a:solidFill>
                            <a:srgbClr val="000000"/>
                          </a:solidFill>
                          <a:effectLst/>
                          <a:latin typeface="Arial" panose="020B0604020202020204" pitchFamily="34" charset="0"/>
                        </a:rPr>
                        <a:t>Number of family members reunited with their families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1 646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1 055</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fewer beneficiaries  participating in  the programme than anticipated due to compliance to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072970597"/>
                  </a:ext>
                </a:extLst>
              </a:tr>
              <a:tr h="1749899">
                <a:tc>
                  <a:txBody>
                    <a:bodyPr/>
                    <a:lstStyle/>
                    <a:p>
                      <a:pPr algn="l" fontAlgn="t"/>
                      <a:r>
                        <a:rPr lang="en-US" sz="1200" b="0" i="0" u="none" strike="noStrike" dirty="0">
                          <a:solidFill>
                            <a:srgbClr val="000000"/>
                          </a:solidFill>
                          <a:effectLst/>
                          <a:latin typeface="Arial" panose="020B0604020202020204" pitchFamily="34" charset="0"/>
                        </a:rPr>
                        <a:t>Number of children placed in foster care that receive social work services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62 503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38 691</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COVID 19 Lockdown restrictions as per Disaster Management Act (DMA) and regulations.</a:t>
                      </a:r>
                      <a:br>
                        <a:rPr lang="en-US" sz="1200" b="0" i="0" u="none" strike="noStrike" dirty="0">
                          <a:solidFill>
                            <a:srgbClr val="000000"/>
                          </a:solidFill>
                          <a:effectLst/>
                          <a:latin typeface="Arial" panose="020B0604020202020204" pitchFamily="34" charset="0"/>
                        </a:rPr>
                      </a:br>
                      <a:br>
                        <a:rPr lang="en-US" sz="1200" b="0" i="0" u="none" strike="noStrike" dirty="0">
                          <a:solidFill>
                            <a:srgbClr val="000000"/>
                          </a:solidFill>
                          <a:effectLst/>
                          <a:latin typeface="Arial" panose="020B0604020202020204" pitchFamily="34" charset="0"/>
                        </a:rPr>
                      </a:b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668914541"/>
                  </a:ext>
                </a:extLst>
              </a:tr>
            </a:tbl>
          </a:graphicData>
        </a:graphic>
      </p:graphicFrame>
    </p:spTree>
    <p:extLst>
      <p:ext uri="{BB962C8B-B14F-4D97-AF65-F5344CB8AC3E}">
        <p14:creationId xmlns:p14="http://schemas.microsoft.com/office/powerpoint/2010/main" val="98782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idx="1"/>
          </p:nvPr>
        </p:nvSpPr>
        <p:spPr>
          <a:xfrm>
            <a:off x="896938" y="1457919"/>
            <a:ext cx="8247062" cy="4898431"/>
          </a:xfrm>
        </p:spPr>
        <p:txBody>
          <a:bodyPr/>
          <a:lstStyle/>
          <a:p>
            <a:pPr marL="0" indent="0">
              <a:buNone/>
            </a:pPr>
            <a:r>
              <a:rPr lang="en-US" altLang="en-US" sz="1800" dirty="0"/>
              <a:t>The performance for the Department is disaggregated according to the threshold represented </a:t>
            </a:r>
            <a:r>
              <a:rPr lang="en-US" altLang="en-US" sz="1800" dirty="0">
                <a:solidFill>
                  <a:srgbClr val="000000"/>
                </a:solidFill>
              </a:rPr>
              <a:t>by the following ratings categories and definitions</a:t>
            </a:r>
            <a:r>
              <a:rPr lang="en-US" altLang="en-US" sz="2000" dirty="0">
                <a:solidFill>
                  <a:srgbClr val="000000"/>
                </a:solidFill>
              </a:rPr>
              <a:t>:   </a:t>
            </a:r>
          </a:p>
          <a:p>
            <a:pPr marL="0" indent="0">
              <a:buNone/>
            </a:pPr>
            <a:endParaRPr lang="en-US" altLang="en-US" dirty="0"/>
          </a:p>
        </p:txBody>
      </p:sp>
      <p:sp>
        <p:nvSpPr>
          <p:cNvPr id="90116" name="Slide Number Placeholder 1"/>
          <p:cNvSpPr>
            <a:spLocks noGrp="1"/>
          </p:cNvSpPr>
          <p:nvPr>
            <p:ph type="sldNum" sz="quarter" idx="12"/>
          </p:nvPr>
        </p:nvSpPr>
        <p:spPr bwMode="auto">
          <a:xfrm>
            <a:off x="8439150" y="6356350"/>
            <a:ext cx="5816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32" indent="-285744">
              <a:spcBef>
                <a:spcPct val="20000"/>
              </a:spcBef>
              <a:buFont typeface="Arial" charset="0"/>
              <a:buChar char="–"/>
              <a:defRPr sz="2800">
                <a:solidFill>
                  <a:schemeClr val="tx1"/>
                </a:solidFill>
                <a:latin typeface="Calibri" pitchFamily="34" charset="0"/>
              </a:defRPr>
            </a:lvl2pPr>
            <a:lvl3pPr marL="1142971" indent="-228594">
              <a:spcBef>
                <a:spcPct val="20000"/>
              </a:spcBef>
              <a:buFont typeface="Arial" charset="0"/>
              <a:buChar char="•"/>
              <a:defRPr sz="2400">
                <a:solidFill>
                  <a:schemeClr val="tx1"/>
                </a:solidFill>
                <a:latin typeface="Calibri" pitchFamily="34" charset="0"/>
              </a:defRPr>
            </a:lvl3pPr>
            <a:lvl4pPr marL="1600160" indent="-228594">
              <a:spcBef>
                <a:spcPct val="20000"/>
              </a:spcBef>
              <a:buFont typeface="Arial" charset="0"/>
              <a:buChar char="–"/>
              <a:defRPr sz="2000">
                <a:solidFill>
                  <a:schemeClr val="tx1"/>
                </a:solidFill>
                <a:latin typeface="Calibri" pitchFamily="34" charset="0"/>
              </a:defRPr>
            </a:lvl4pPr>
            <a:lvl5pPr marL="2057349" indent="-228594">
              <a:spcBef>
                <a:spcPct val="20000"/>
              </a:spcBef>
              <a:buFont typeface="Arial" charset="0"/>
              <a:buChar char="»"/>
              <a:defRPr sz="2000">
                <a:solidFill>
                  <a:schemeClr val="tx1"/>
                </a:solidFill>
                <a:latin typeface="Calibri" pitchFamily="34" charset="0"/>
              </a:defRPr>
            </a:lvl5pPr>
            <a:lvl6pPr marL="2514537" indent="-228594" eaLnBrk="0" fontAlgn="base" hangingPunct="0">
              <a:spcBef>
                <a:spcPct val="20000"/>
              </a:spcBef>
              <a:spcAft>
                <a:spcPct val="0"/>
              </a:spcAft>
              <a:buFont typeface="Arial" charset="0"/>
              <a:buChar char="»"/>
              <a:defRPr sz="2000">
                <a:solidFill>
                  <a:schemeClr val="tx1"/>
                </a:solidFill>
                <a:latin typeface="Calibri" pitchFamily="34" charset="0"/>
              </a:defRPr>
            </a:lvl6pPr>
            <a:lvl7pPr marL="2971726" indent="-228594" eaLnBrk="0" fontAlgn="base" hangingPunct="0">
              <a:spcBef>
                <a:spcPct val="20000"/>
              </a:spcBef>
              <a:spcAft>
                <a:spcPct val="0"/>
              </a:spcAft>
              <a:buFont typeface="Arial" charset="0"/>
              <a:buChar char="»"/>
              <a:defRPr sz="2000">
                <a:solidFill>
                  <a:schemeClr val="tx1"/>
                </a:solidFill>
                <a:latin typeface="Calibri" pitchFamily="34" charset="0"/>
              </a:defRPr>
            </a:lvl7pPr>
            <a:lvl8pPr marL="3428914" indent="-228594" eaLnBrk="0" fontAlgn="base" hangingPunct="0">
              <a:spcBef>
                <a:spcPct val="20000"/>
              </a:spcBef>
              <a:spcAft>
                <a:spcPct val="0"/>
              </a:spcAft>
              <a:buFont typeface="Arial" charset="0"/>
              <a:buChar char="»"/>
              <a:defRPr sz="2000">
                <a:solidFill>
                  <a:schemeClr val="tx1"/>
                </a:solidFill>
                <a:latin typeface="Calibri" pitchFamily="34" charset="0"/>
              </a:defRPr>
            </a:lvl8pPr>
            <a:lvl9pPr marL="3886103" indent="-228594"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898E05A1-8E35-4595-99C6-9D8B4FF3F210}" type="slidenum">
              <a:rPr lang="en-US" altLang="en-US" sz="1500">
                <a:solidFill>
                  <a:prstClr val="black"/>
                </a:solidFill>
                <a:latin typeface="Arial" charset="0"/>
                <a:cs typeface="Arial" charset="0"/>
              </a:rPr>
              <a:pPr>
                <a:spcBef>
                  <a:spcPct val="0"/>
                </a:spcBef>
                <a:buFontTx/>
                <a:buNone/>
              </a:pPr>
              <a:t>5</a:t>
            </a:fld>
            <a:endParaRPr lang="en-US" altLang="en-US" sz="1500" dirty="0">
              <a:solidFill>
                <a:prstClr val="black"/>
              </a:solidFill>
              <a:latin typeface="Arial" charset="0"/>
              <a:cs typeface="Arial" charset="0"/>
            </a:endParaRPr>
          </a:p>
        </p:txBody>
      </p:sp>
      <p:sp>
        <p:nvSpPr>
          <p:cNvPr id="4101" name="Title 2"/>
          <p:cNvSpPr>
            <a:spLocks noGrp="1"/>
          </p:cNvSpPr>
          <p:nvPr>
            <p:ph type="title"/>
          </p:nvPr>
        </p:nvSpPr>
        <p:spPr>
          <a:xfrm>
            <a:off x="1125538" y="935038"/>
            <a:ext cx="8018462" cy="342900"/>
          </a:xfrm>
        </p:spPr>
        <p:txBody>
          <a:bodyPr rtlCol="0">
            <a:noAutofit/>
          </a:bodyPr>
          <a:lstStyle/>
          <a:p>
            <a:pPr>
              <a:defRPr/>
            </a:pPr>
            <a:r>
              <a:rPr lang="en-ZA" altLang="en-US" sz="2000" dirty="0"/>
              <a:t>Rating Categories  </a:t>
            </a:r>
          </a:p>
        </p:txBody>
      </p:sp>
      <p:graphicFrame>
        <p:nvGraphicFramePr>
          <p:cNvPr id="2" name="Table 1"/>
          <p:cNvGraphicFramePr>
            <a:graphicFrameLocks noGrp="1"/>
          </p:cNvGraphicFramePr>
          <p:nvPr>
            <p:extLst>
              <p:ext uri="{D42A27DB-BD31-4B8C-83A1-F6EECF244321}">
                <p14:modId xmlns:p14="http://schemas.microsoft.com/office/powerpoint/2010/main" val="694970317"/>
              </p:ext>
            </p:extLst>
          </p:nvPr>
        </p:nvGraphicFramePr>
        <p:xfrm>
          <a:off x="899867" y="2348881"/>
          <a:ext cx="8120975" cy="3810314"/>
        </p:xfrm>
        <a:graphic>
          <a:graphicData uri="http://schemas.openxmlformats.org/drawingml/2006/table">
            <a:tbl>
              <a:tblPr firstRow="1" firstCol="1" bandRow="1"/>
              <a:tblGrid>
                <a:gridCol w="1398544">
                  <a:extLst>
                    <a:ext uri="{9D8B030D-6E8A-4147-A177-3AD203B41FA5}">
                      <a16:colId xmlns:a16="http://schemas.microsoft.com/office/drawing/2014/main" val="20000"/>
                    </a:ext>
                  </a:extLst>
                </a:gridCol>
                <a:gridCol w="2827363">
                  <a:extLst>
                    <a:ext uri="{9D8B030D-6E8A-4147-A177-3AD203B41FA5}">
                      <a16:colId xmlns:a16="http://schemas.microsoft.com/office/drawing/2014/main" val="20001"/>
                    </a:ext>
                  </a:extLst>
                </a:gridCol>
                <a:gridCol w="3895068">
                  <a:extLst>
                    <a:ext uri="{9D8B030D-6E8A-4147-A177-3AD203B41FA5}">
                      <a16:colId xmlns:a16="http://schemas.microsoft.com/office/drawing/2014/main" val="20002"/>
                    </a:ext>
                  </a:extLst>
                </a:gridCol>
              </a:tblGrid>
              <a:tr h="576063">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Rating Symbol</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Rating Category</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nSpc>
                          <a:spcPct val="115000"/>
                        </a:lnSpc>
                        <a:spcAft>
                          <a:spcPts val="1000"/>
                        </a:spcAft>
                      </a:pPr>
                      <a:r>
                        <a:rPr lang="en-ZA" sz="1200" b="1" dirty="0">
                          <a:effectLst/>
                          <a:latin typeface="Arial" panose="020B0604020202020204" pitchFamily="34" charset="0"/>
                          <a:ea typeface="Calibri"/>
                          <a:cs typeface="Arial" panose="020B0604020202020204" pitchFamily="34" charset="0"/>
                        </a:rPr>
                        <a:t>Value	</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00"/>
                  </a:ext>
                </a:extLst>
              </a:tr>
              <a:tr h="391555">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Achieved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100% and greater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1735">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Good 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76% - 99%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420">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upDiag">
                      <a:fgClr>
                        <a:srgbClr val="00B050"/>
                      </a:fgClr>
                      <a:bgClr>
                        <a:srgbClr val="B4DB39"/>
                      </a:bgClr>
                    </a:patt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Fair progress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51% - 75%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589">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FF0000"/>
                      </a:fgClr>
                      <a:bgClr>
                        <a:srgbClr val="FFB400"/>
                      </a:bgClr>
                    </a:patt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Poor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26% - 50%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2813">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Achieved: Very Poor Progress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Less than 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8139">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Not targeted for the 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Arial" panose="020B0604020202020204" pitchFamily="34" charset="0"/>
                          <a:ea typeface="Calibri"/>
                          <a:cs typeface="Arial" panose="020B0604020202020204" pitchFamily="34" charset="0"/>
                        </a:rPr>
                        <a:t>No quarterly targets set for the quarter under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39702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50</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F4726F9-68D8-49D9-8BFF-E68E9FC19072}"/>
              </a:ext>
            </a:extLst>
          </p:cNvPr>
          <p:cNvGraphicFramePr>
            <a:graphicFrameLocks noGrp="1"/>
          </p:cNvGraphicFramePr>
          <p:nvPr>
            <p:ph idx="1"/>
          </p:nvPr>
        </p:nvGraphicFramePr>
        <p:xfrm>
          <a:off x="755576" y="1365843"/>
          <a:ext cx="8265263" cy="4928421"/>
        </p:xfrm>
        <a:graphic>
          <a:graphicData uri="http://schemas.openxmlformats.org/drawingml/2006/table">
            <a:tbl>
              <a:tblPr/>
              <a:tblGrid>
                <a:gridCol w="1224136">
                  <a:extLst>
                    <a:ext uri="{9D8B030D-6E8A-4147-A177-3AD203B41FA5}">
                      <a16:colId xmlns:a16="http://schemas.microsoft.com/office/drawing/2014/main" val="2988566025"/>
                    </a:ext>
                  </a:extLst>
                </a:gridCol>
                <a:gridCol w="936104">
                  <a:extLst>
                    <a:ext uri="{9D8B030D-6E8A-4147-A177-3AD203B41FA5}">
                      <a16:colId xmlns:a16="http://schemas.microsoft.com/office/drawing/2014/main" val="594979368"/>
                    </a:ext>
                  </a:extLst>
                </a:gridCol>
                <a:gridCol w="936104">
                  <a:extLst>
                    <a:ext uri="{9D8B030D-6E8A-4147-A177-3AD203B41FA5}">
                      <a16:colId xmlns:a16="http://schemas.microsoft.com/office/drawing/2014/main" val="3271134205"/>
                    </a:ext>
                  </a:extLst>
                </a:gridCol>
                <a:gridCol w="2448513">
                  <a:extLst>
                    <a:ext uri="{9D8B030D-6E8A-4147-A177-3AD203B41FA5}">
                      <a16:colId xmlns:a16="http://schemas.microsoft.com/office/drawing/2014/main" val="559199695"/>
                    </a:ext>
                  </a:extLst>
                </a:gridCol>
                <a:gridCol w="1871967">
                  <a:extLst>
                    <a:ext uri="{9D8B030D-6E8A-4147-A177-3AD203B41FA5}">
                      <a16:colId xmlns:a16="http://schemas.microsoft.com/office/drawing/2014/main" val="4147014968"/>
                    </a:ext>
                  </a:extLst>
                </a:gridCol>
                <a:gridCol w="848439">
                  <a:extLst>
                    <a:ext uri="{9D8B030D-6E8A-4147-A177-3AD203B41FA5}">
                      <a16:colId xmlns:a16="http://schemas.microsoft.com/office/drawing/2014/main" val="569740307"/>
                    </a:ext>
                  </a:extLst>
                </a:gridCol>
              </a:tblGrid>
              <a:tr h="610503">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0887795"/>
                  </a:ext>
                </a:extLst>
              </a:tr>
              <a:tr h="1452654">
                <a:tc>
                  <a:txBody>
                    <a:bodyPr/>
                    <a:lstStyle/>
                    <a:p>
                      <a:pPr algn="l" fontAlgn="t"/>
                      <a:r>
                        <a:rPr lang="en-US" sz="1200" b="0" i="0" u="none" strike="noStrike" dirty="0">
                          <a:solidFill>
                            <a:srgbClr val="000000"/>
                          </a:solidFill>
                          <a:effectLst/>
                          <a:latin typeface="Arial" panose="020B0604020202020204" pitchFamily="34" charset="0"/>
                        </a:rPr>
                        <a:t>Number children in need of care and protection receiving psychosocial support services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93 633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69 886</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COVID 19 Lockdown restrictions as per Disaster Management Act (DMA) and regulations.</a:t>
                      </a:r>
                      <a:br>
                        <a:rPr lang="en-US" sz="1200" b="0"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75%</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607584367"/>
                  </a:ext>
                </a:extLst>
              </a:tr>
              <a:tr h="1569584">
                <a:tc>
                  <a:txBody>
                    <a:bodyPr/>
                    <a:lstStyle/>
                    <a:p>
                      <a:pPr algn="l" fontAlgn="t"/>
                      <a:r>
                        <a:rPr lang="en-US" sz="1200" b="0" i="0" u="none" strike="noStrike" dirty="0">
                          <a:solidFill>
                            <a:srgbClr val="000000"/>
                          </a:solidFill>
                          <a:effectLst/>
                          <a:latin typeface="Arial" panose="020B0604020202020204" pitchFamily="34" charset="0"/>
                        </a:rPr>
                        <a:t>Number of fully registered ECD centres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1 790</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1 277</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lockdown restrictions as per DMA regulation to curb the spread of COVID-19. ECDS not able to meet the minimum norms and standards as per Children's Act 38 of 2005.</a:t>
                      </a: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implement the ECD massification strategy; and monitor compliance to SOPs as per the objectives of Vangasali campaign.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71%</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180378588"/>
                  </a:ext>
                </a:extLst>
              </a:tr>
              <a:tr h="1049672">
                <a:tc>
                  <a:txBody>
                    <a:bodyPr/>
                    <a:lstStyle/>
                    <a:p>
                      <a:pPr algn="l" fontAlgn="t"/>
                      <a:r>
                        <a:rPr lang="en-US" sz="1200" b="0" i="0" u="none" strike="noStrike" dirty="0">
                          <a:solidFill>
                            <a:srgbClr val="000000"/>
                          </a:solidFill>
                          <a:effectLst/>
                          <a:latin typeface="Arial" panose="020B0604020202020204" pitchFamily="34" charset="0"/>
                        </a:rPr>
                        <a:t>Number of children reached through community-based prevention and early intervention programmes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19 473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12 124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fewer beneficiaries  participating in  the programme than anticipated due to compliance to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62%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533255167"/>
                  </a:ext>
                </a:extLst>
              </a:tr>
            </a:tbl>
          </a:graphicData>
        </a:graphic>
      </p:graphicFrame>
    </p:spTree>
    <p:extLst>
      <p:ext uri="{BB962C8B-B14F-4D97-AF65-F5344CB8AC3E}">
        <p14:creationId xmlns:p14="http://schemas.microsoft.com/office/powerpoint/2010/main" val="3440177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6DF1E0F-1623-48C1-8CCF-1099A95862CC}"/>
              </a:ext>
            </a:extLst>
          </p:cNvPr>
          <p:cNvSpPr>
            <a:spLocks noGrp="1"/>
          </p:cNvSpPr>
          <p:nvPr>
            <p:ph type="title"/>
          </p:nvPr>
        </p:nvSpPr>
        <p:spPr/>
        <p:txBody>
          <a:bodyPr/>
          <a:lstStyle/>
          <a:p>
            <a:pPr eaLnBrk="1" hangingPunct="1"/>
            <a:r>
              <a:rPr lang="en-US" altLang="en-US" sz="2000" b="1" dirty="0"/>
              <a:t> Indicators Showing Performance Below 75%</a:t>
            </a:r>
          </a:p>
        </p:txBody>
      </p:sp>
      <p:sp>
        <p:nvSpPr>
          <p:cNvPr id="125955" name="Slide Number Placeholder 4">
            <a:extLst>
              <a:ext uri="{FF2B5EF4-FFF2-40B4-BE49-F238E27FC236}">
                <a16:creationId xmlns:a16="http://schemas.microsoft.com/office/drawing/2014/main" id="{24528914-C52C-4226-BFA7-0EBA52427EE8}"/>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DE6498-8570-4D3B-B88F-B1E82EC32758}"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51</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93889FD-4F92-47AB-AF5F-AADCC884362A}"/>
              </a:ext>
            </a:extLst>
          </p:cNvPr>
          <p:cNvGraphicFramePr>
            <a:graphicFrameLocks noGrp="1"/>
          </p:cNvGraphicFramePr>
          <p:nvPr>
            <p:ph idx="1"/>
          </p:nvPr>
        </p:nvGraphicFramePr>
        <p:xfrm>
          <a:off x="683568" y="1365843"/>
          <a:ext cx="8337271" cy="4990508"/>
        </p:xfrm>
        <a:graphic>
          <a:graphicData uri="http://schemas.openxmlformats.org/drawingml/2006/table">
            <a:tbl>
              <a:tblPr/>
              <a:tblGrid>
                <a:gridCol w="1728192">
                  <a:extLst>
                    <a:ext uri="{9D8B030D-6E8A-4147-A177-3AD203B41FA5}">
                      <a16:colId xmlns:a16="http://schemas.microsoft.com/office/drawing/2014/main" val="901726571"/>
                    </a:ext>
                  </a:extLst>
                </a:gridCol>
                <a:gridCol w="720080">
                  <a:extLst>
                    <a:ext uri="{9D8B030D-6E8A-4147-A177-3AD203B41FA5}">
                      <a16:colId xmlns:a16="http://schemas.microsoft.com/office/drawing/2014/main" val="3284647825"/>
                    </a:ext>
                  </a:extLst>
                </a:gridCol>
                <a:gridCol w="720080">
                  <a:extLst>
                    <a:ext uri="{9D8B030D-6E8A-4147-A177-3AD203B41FA5}">
                      <a16:colId xmlns:a16="http://schemas.microsoft.com/office/drawing/2014/main" val="3734299118"/>
                    </a:ext>
                  </a:extLst>
                </a:gridCol>
                <a:gridCol w="2424812">
                  <a:extLst>
                    <a:ext uri="{9D8B030D-6E8A-4147-A177-3AD203B41FA5}">
                      <a16:colId xmlns:a16="http://schemas.microsoft.com/office/drawing/2014/main" val="3037010056"/>
                    </a:ext>
                  </a:extLst>
                </a:gridCol>
                <a:gridCol w="1967676">
                  <a:extLst>
                    <a:ext uri="{9D8B030D-6E8A-4147-A177-3AD203B41FA5}">
                      <a16:colId xmlns:a16="http://schemas.microsoft.com/office/drawing/2014/main" val="2597464918"/>
                    </a:ext>
                  </a:extLst>
                </a:gridCol>
                <a:gridCol w="776431">
                  <a:extLst>
                    <a:ext uri="{9D8B030D-6E8A-4147-A177-3AD203B41FA5}">
                      <a16:colId xmlns:a16="http://schemas.microsoft.com/office/drawing/2014/main" val="3807895636"/>
                    </a:ext>
                  </a:extLst>
                </a:gridCol>
              </a:tblGrid>
              <a:tr h="665115">
                <a:tc>
                  <a:txBody>
                    <a:bodyPr/>
                    <a:lstStyle/>
                    <a:p>
                      <a:pPr algn="ctr" rtl="0" fontAlgn="t"/>
                      <a:r>
                        <a:rPr lang="en-ZA" sz="1200" b="1" i="0" u="none" strike="noStrike" dirty="0">
                          <a:solidFill>
                            <a:schemeClr val="tx1"/>
                          </a:solidFill>
                          <a:effectLst/>
                          <a:latin typeface="Arial" panose="020B0604020202020204" pitchFamily="34" charset="0"/>
                        </a:rPr>
                        <a:t>Performance Indicator</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Target</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Actual</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Reason for Deviation</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Mitigating measure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 Achieved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337608385"/>
                  </a:ext>
                </a:extLst>
              </a:tr>
              <a:tr h="997673">
                <a:tc>
                  <a:txBody>
                    <a:bodyPr/>
                    <a:lstStyle/>
                    <a:p>
                      <a:pPr algn="l" fontAlgn="t"/>
                      <a:r>
                        <a:rPr lang="en-ZA" sz="1200" b="0" i="0" u="none" strike="noStrike" dirty="0">
                          <a:solidFill>
                            <a:schemeClr val="tx1"/>
                          </a:solidFill>
                          <a:effectLst/>
                          <a:latin typeface="Arial" panose="020B0604020202020204" pitchFamily="34" charset="0"/>
                        </a:rPr>
                        <a:t>Number of NPOs capacitated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500</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368</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as a result of adherence to Lockdown Regulations, and poor attendance by the NPOs that were invited.</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facilitate access to the programme.</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ZA" sz="1200" b="1" i="0" u="none" strike="noStrike" dirty="0">
                          <a:solidFill>
                            <a:schemeClr val="tx1"/>
                          </a:solidFill>
                          <a:effectLst/>
                          <a:latin typeface="Arial" panose="020B0604020202020204" pitchFamily="34" charset="0"/>
                        </a:rPr>
                        <a:t>74%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4098675723"/>
                  </a:ext>
                </a:extLst>
              </a:tr>
              <a:tr h="997673">
                <a:tc>
                  <a:txBody>
                    <a:bodyPr/>
                    <a:lstStyle/>
                    <a:p>
                      <a:pPr algn="l" fontAlgn="t"/>
                      <a:r>
                        <a:rPr lang="en-ZA" sz="1200" b="0" i="0" u="none" strike="noStrike" dirty="0">
                          <a:solidFill>
                            <a:schemeClr val="tx1"/>
                          </a:solidFill>
                          <a:effectLst/>
                          <a:latin typeface="Arial" panose="020B0604020202020204" pitchFamily="34" charset="0"/>
                        </a:rPr>
                        <a:t>Number of households profiled</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16 000</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11 471</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was impacted by COVID 19 regulations.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support the programme.</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72%</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4125449610"/>
                  </a:ext>
                </a:extLst>
              </a:tr>
              <a:tr h="997673">
                <a:tc>
                  <a:txBody>
                    <a:bodyPr/>
                    <a:lstStyle/>
                    <a:p>
                      <a:pPr algn="l" fontAlgn="t"/>
                      <a:r>
                        <a:rPr lang="en-US" sz="1200" b="0" i="0" u="none" strike="noStrike" dirty="0">
                          <a:solidFill>
                            <a:schemeClr val="tx1"/>
                          </a:solidFill>
                          <a:effectLst/>
                          <a:latin typeface="Arial" panose="020B0604020202020204" pitchFamily="34" charset="0"/>
                        </a:rPr>
                        <a:t>Number of Population Advocacy, Information, Education and Communication (IEC) activities implemented</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11</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8</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is  due to delay in finalising the IEC action plan. </a:t>
                      </a:r>
                      <a:br>
                        <a:rPr lang="en-US" sz="1200" b="0" i="0" u="none" strike="noStrike" dirty="0">
                          <a:solidFill>
                            <a:schemeClr val="tx1"/>
                          </a:solidFill>
                          <a:effectLst/>
                          <a:latin typeface="Arial" panose="020B0604020202020204" pitchFamily="34" charset="0"/>
                        </a:rPr>
                      </a:br>
                      <a:endParaRPr lang="en-US" sz="1200" b="0" i="0" u="none" strike="noStrike" dirty="0">
                        <a:solidFill>
                          <a:schemeClr val="tx1"/>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rPr>
                        <a:t>The Department will ensure that the action plan for the next financial year is realised.</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73%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2122168956"/>
                  </a:ext>
                </a:extLst>
              </a:tr>
              <a:tr h="1332374">
                <a:tc>
                  <a:txBody>
                    <a:bodyPr/>
                    <a:lstStyle/>
                    <a:p>
                      <a:pPr algn="l" fontAlgn="t"/>
                      <a:r>
                        <a:rPr lang="en-US" sz="1200" b="0" i="0" u="none" strike="noStrike" dirty="0">
                          <a:solidFill>
                            <a:schemeClr val="tx1"/>
                          </a:solidFill>
                          <a:effectLst/>
                          <a:latin typeface="Arial" panose="020B0604020202020204" pitchFamily="34" charset="0"/>
                        </a:rPr>
                        <a:t>Number of individuals who participated in population capacity building sessions</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85</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63</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was hindered by COVID-19 restriction on gatherings as the nature of the indicator require direct contact through training</a:t>
                      </a:r>
                      <a:br>
                        <a:rPr lang="en-US" sz="1200" b="0" i="0" u="none" strike="noStrike" dirty="0">
                          <a:solidFill>
                            <a:schemeClr val="tx1"/>
                          </a:solidFill>
                          <a:effectLst/>
                          <a:latin typeface="Arial" panose="020B0604020202020204" pitchFamily="34" charset="0"/>
                        </a:rPr>
                      </a:br>
                      <a:endParaRPr lang="en-US" sz="1200" b="0" i="0" u="none" strike="noStrike" dirty="0">
                        <a:solidFill>
                          <a:schemeClr val="tx1"/>
                        </a:solidFill>
                        <a:effectLst/>
                        <a:latin typeface="Arial" panose="020B0604020202020204" pitchFamily="34" charset="0"/>
                      </a:endParaRP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provide capacity building sessions. </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74%</a:t>
                      </a:r>
                    </a:p>
                  </a:txBody>
                  <a:tcPr marL="2567" marR="2567" marT="25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B050"/>
                      </a:fgClr>
                      <a:bgClr>
                        <a:srgbClr val="FFFF00"/>
                      </a:bgClr>
                    </a:pattFill>
                  </a:tcPr>
                </a:tc>
                <a:extLst>
                  <a:ext uri="{0D108BD9-81ED-4DB2-BD59-A6C34878D82A}">
                    <a16:rowId xmlns:a16="http://schemas.microsoft.com/office/drawing/2014/main" val="1270495943"/>
                  </a:ext>
                </a:extLst>
              </a:tr>
            </a:tbl>
          </a:graphicData>
        </a:graphic>
      </p:graphicFrame>
    </p:spTree>
    <p:extLst>
      <p:ext uri="{BB962C8B-B14F-4D97-AF65-F5344CB8AC3E}">
        <p14:creationId xmlns:p14="http://schemas.microsoft.com/office/powerpoint/2010/main" val="2239036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23A1BD-4C40-48F8-AFB7-171441911B41}"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52</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FA54318E-4FF2-4434-8261-912A6D4DB79F}"/>
              </a:ext>
            </a:extLst>
          </p:cNvPr>
          <p:cNvGraphicFramePr>
            <a:graphicFrameLocks noGrp="1"/>
          </p:cNvGraphicFramePr>
          <p:nvPr>
            <p:ph idx="1"/>
          </p:nvPr>
        </p:nvGraphicFramePr>
        <p:xfrm>
          <a:off x="683568" y="1444971"/>
          <a:ext cx="8337269" cy="4504309"/>
        </p:xfrm>
        <a:graphic>
          <a:graphicData uri="http://schemas.openxmlformats.org/drawingml/2006/table">
            <a:tbl>
              <a:tblPr/>
              <a:tblGrid>
                <a:gridCol w="1440160">
                  <a:extLst>
                    <a:ext uri="{9D8B030D-6E8A-4147-A177-3AD203B41FA5}">
                      <a16:colId xmlns:a16="http://schemas.microsoft.com/office/drawing/2014/main" val="1350349181"/>
                    </a:ext>
                  </a:extLst>
                </a:gridCol>
                <a:gridCol w="864096">
                  <a:extLst>
                    <a:ext uri="{9D8B030D-6E8A-4147-A177-3AD203B41FA5}">
                      <a16:colId xmlns:a16="http://schemas.microsoft.com/office/drawing/2014/main" val="666087171"/>
                    </a:ext>
                  </a:extLst>
                </a:gridCol>
                <a:gridCol w="864096">
                  <a:extLst>
                    <a:ext uri="{9D8B030D-6E8A-4147-A177-3AD203B41FA5}">
                      <a16:colId xmlns:a16="http://schemas.microsoft.com/office/drawing/2014/main" val="2996505402"/>
                    </a:ext>
                  </a:extLst>
                </a:gridCol>
                <a:gridCol w="2088232">
                  <a:extLst>
                    <a:ext uri="{9D8B030D-6E8A-4147-A177-3AD203B41FA5}">
                      <a16:colId xmlns:a16="http://schemas.microsoft.com/office/drawing/2014/main" val="3770761226"/>
                    </a:ext>
                  </a:extLst>
                </a:gridCol>
                <a:gridCol w="2232248">
                  <a:extLst>
                    <a:ext uri="{9D8B030D-6E8A-4147-A177-3AD203B41FA5}">
                      <a16:colId xmlns:a16="http://schemas.microsoft.com/office/drawing/2014/main" val="3175523675"/>
                    </a:ext>
                  </a:extLst>
                </a:gridCol>
                <a:gridCol w="848437">
                  <a:extLst>
                    <a:ext uri="{9D8B030D-6E8A-4147-A177-3AD203B41FA5}">
                      <a16:colId xmlns:a16="http://schemas.microsoft.com/office/drawing/2014/main" val="2689630510"/>
                    </a:ext>
                  </a:extLst>
                </a:gridCol>
              </a:tblGrid>
              <a:tr h="591972">
                <a:tc>
                  <a:txBody>
                    <a:bodyPr/>
                    <a:lstStyle/>
                    <a:p>
                      <a:pPr algn="ctr" rtl="0" fontAlgn="t"/>
                      <a:r>
                        <a:rPr lang="en-ZA" sz="1200" b="1" i="0" u="none" strike="noStrike" dirty="0">
                          <a:solidFill>
                            <a:schemeClr val="tx1"/>
                          </a:solidFill>
                          <a:effectLst/>
                          <a:latin typeface="Arial" panose="020B0604020202020204" pitchFamily="34" charset="0"/>
                        </a:rPr>
                        <a:t>Performance Indicator</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Target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Actual</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Reason for Deviation</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Mitigating measure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 Achieved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562622815"/>
                  </a:ext>
                </a:extLst>
              </a:tr>
              <a:tr h="1736004">
                <a:tc>
                  <a:txBody>
                    <a:bodyPr/>
                    <a:lstStyle/>
                    <a:p>
                      <a:pPr algn="l" fontAlgn="t"/>
                      <a:r>
                        <a:rPr lang="en-US" sz="1200" b="0" i="0" u="none" strike="noStrike" dirty="0">
                          <a:solidFill>
                            <a:schemeClr val="tx1"/>
                          </a:solidFill>
                          <a:effectLst/>
                          <a:latin typeface="Arial" panose="020B0604020202020204" pitchFamily="34" charset="0"/>
                        </a:rPr>
                        <a:t>Number of ECD centres maintained/ upgraded</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50</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20</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 </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The conditional assessment took longer than anticipated and this has resulted in delaying submission of the specification to procurement.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chemeClr val="tx1"/>
                          </a:solidFill>
                          <a:effectLst/>
                          <a:latin typeface="Arial" panose="020B0604020202020204" pitchFamily="34" charset="0"/>
                        </a:rPr>
                        <a:t> It is envisaged that the remaining 30 ECD will be completed during the quarter 1 of 2021/22 financial year.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40%</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1333796297"/>
                  </a:ext>
                </a:extLst>
              </a:tr>
              <a:tr h="2176333">
                <a:tc>
                  <a:txBody>
                    <a:bodyPr/>
                    <a:lstStyle/>
                    <a:p>
                      <a:pPr algn="l" fontAlgn="t"/>
                      <a:r>
                        <a:rPr lang="en-US" sz="1200" b="0" i="0" u="none" strike="noStrike" dirty="0">
                          <a:solidFill>
                            <a:schemeClr val="tx1"/>
                          </a:solidFill>
                          <a:effectLst/>
                          <a:latin typeface="Arial" panose="020B0604020202020204" pitchFamily="34" charset="0"/>
                        </a:rPr>
                        <a:t>Number of older persons participating in active aging programmes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20 145</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9 778</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is due to fewer beneficiaries  participating in  active aging programmes   than anticipated due to compliance to COVID-19 protocols.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facilitate access to the programme in compliance with the current COVID-19 protocols.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48%</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22945069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23A1BD-4C40-48F8-AFB7-171441911B41}"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53</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66DC869-25B1-4430-ACA3-D8A2A46E083C}"/>
              </a:ext>
            </a:extLst>
          </p:cNvPr>
          <p:cNvGraphicFramePr>
            <a:graphicFrameLocks noGrp="1"/>
          </p:cNvGraphicFramePr>
          <p:nvPr>
            <p:ph idx="1"/>
          </p:nvPr>
        </p:nvGraphicFramePr>
        <p:xfrm>
          <a:off x="323528" y="1419223"/>
          <a:ext cx="8697313" cy="4842379"/>
        </p:xfrm>
        <a:graphic>
          <a:graphicData uri="http://schemas.openxmlformats.org/drawingml/2006/table">
            <a:tbl>
              <a:tblPr/>
              <a:tblGrid>
                <a:gridCol w="1201882">
                  <a:extLst>
                    <a:ext uri="{9D8B030D-6E8A-4147-A177-3AD203B41FA5}">
                      <a16:colId xmlns:a16="http://schemas.microsoft.com/office/drawing/2014/main" val="608739356"/>
                    </a:ext>
                  </a:extLst>
                </a:gridCol>
                <a:gridCol w="676059">
                  <a:extLst>
                    <a:ext uri="{9D8B030D-6E8A-4147-A177-3AD203B41FA5}">
                      <a16:colId xmlns:a16="http://schemas.microsoft.com/office/drawing/2014/main" val="1767035011"/>
                    </a:ext>
                  </a:extLst>
                </a:gridCol>
                <a:gridCol w="676059">
                  <a:extLst>
                    <a:ext uri="{9D8B030D-6E8A-4147-A177-3AD203B41FA5}">
                      <a16:colId xmlns:a16="http://schemas.microsoft.com/office/drawing/2014/main" val="4046565432"/>
                    </a:ext>
                  </a:extLst>
                </a:gridCol>
                <a:gridCol w="3350656">
                  <a:extLst>
                    <a:ext uri="{9D8B030D-6E8A-4147-A177-3AD203B41FA5}">
                      <a16:colId xmlns:a16="http://schemas.microsoft.com/office/drawing/2014/main" val="447475866"/>
                    </a:ext>
                  </a:extLst>
                </a:gridCol>
                <a:gridCol w="2016224">
                  <a:extLst>
                    <a:ext uri="{9D8B030D-6E8A-4147-A177-3AD203B41FA5}">
                      <a16:colId xmlns:a16="http://schemas.microsoft.com/office/drawing/2014/main" val="31708779"/>
                    </a:ext>
                  </a:extLst>
                </a:gridCol>
                <a:gridCol w="776433">
                  <a:extLst>
                    <a:ext uri="{9D8B030D-6E8A-4147-A177-3AD203B41FA5}">
                      <a16:colId xmlns:a16="http://schemas.microsoft.com/office/drawing/2014/main" val="2472438784"/>
                    </a:ext>
                  </a:extLst>
                </a:gridCol>
              </a:tblGrid>
              <a:tr h="465037">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019544019"/>
                  </a:ext>
                </a:extLst>
              </a:tr>
              <a:tr h="1172647">
                <a:tc>
                  <a:txBody>
                    <a:bodyPr/>
                    <a:lstStyle/>
                    <a:p>
                      <a:pPr algn="l" fontAlgn="t"/>
                      <a:r>
                        <a:rPr lang="en-US" sz="1200" b="0" i="0" u="none" strike="noStrike" dirty="0">
                          <a:solidFill>
                            <a:srgbClr val="000000"/>
                          </a:solidFill>
                          <a:effectLst/>
                          <a:latin typeface="Arial" panose="020B0604020202020204" pitchFamily="34" charset="0"/>
                        </a:rPr>
                        <a:t>Number of beneficiaries receiving daily meals at HCBC organisations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37 900</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15 385</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limited access to communities as a result of COVID 19 regulations.</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Comment: </a:t>
                      </a:r>
                      <a:r>
                        <a:rPr lang="en-US" sz="1200" b="0" i="0" u="none" strike="noStrike" dirty="0">
                          <a:solidFill>
                            <a:srgbClr val="000000"/>
                          </a:solidFill>
                          <a:effectLst/>
                          <a:latin typeface="Arial" panose="020B0604020202020204" pitchFamily="34" charset="0"/>
                        </a:rPr>
                        <a:t>It should be noted that most of the beneficiaries were provided with food parcels as a mitigation mechanism.</a:t>
                      </a:r>
                    </a:p>
                    <a:p>
                      <a:pPr algn="l" fontAlgn="t"/>
                      <a:endParaRPr lang="en-US" sz="1200" b="1"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41%</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1161633927"/>
                  </a:ext>
                </a:extLst>
              </a:tr>
              <a:tr h="1631322">
                <a:tc>
                  <a:txBody>
                    <a:bodyPr/>
                    <a:lstStyle/>
                    <a:p>
                      <a:pPr algn="l" fontAlgn="t"/>
                      <a:r>
                        <a:rPr lang="en-US" sz="1200" b="0" i="0" u="none" strike="noStrike" dirty="0">
                          <a:solidFill>
                            <a:srgbClr val="000000"/>
                          </a:solidFill>
                          <a:effectLst/>
                          <a:latin typeface="Arial" panose="020B0604020202020204" pitchFamily="34" charset="0"/>
                        </a:rPr>
                        <a:t>Number of social relief applications recommended for approval by SASSA</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3 889</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1 033</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 </a:t>
                      </a:r>
                    </a:p>
                    <a:p>
                      <a:r>
                        <a:rPr lang="en-ZA" sz="1200" kern="1200" dirty="0">
                          <a:solidFill>
                            <a:schemeClr val="tx1"/>
                          </a:solidFill>
                          <a:effectLst/>
                          <a:latin typeface="Arial" panose="020B0604020202020204" pitchFamily="34" charset="0"/>
                          <a:ea typeface="+mn-ea"/>
                          <a:cs typeface="Arial" panose="020B0604020202020204" pitchFamily="34" charset="0"/>
                        </a:rPr>
                        <a:t>Performance is based on the beneficiaries eligible for social relief. Fewer social relief applications were recommended for approval due to compliance to COVID19 protocols. Furthermore, to be noted, SASSA focussed more on COVID related grants than SRDs</a:t>
                      </a:r>
                      <a:endParaRPr lang="en-US" sz="1200" b="0" i="0" u="none" strike="noStrike" dirty="0">
                        <a:solidFill>
                          <a:schemeClr val="tx1"/>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27%</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1480035713"/>
                  </a:ext>
                </a:extLst>
              </a:tr>
              <a:tr h="1264462">
                <a:tc>
                  <a:txBody>
                    <a:bodyPr/>
                    <a:lstStyle/>
                    <a:p>
                      <a:pPr algn="l" fontAlgn="t"/>
                      <a:r>
                        <a:rPr lang="en-US" sz="1200" b="0" i="0" u="none" strike="noStrike" dirty="0">
                          <a:solidFill>
                            <a:srgbClr val="000000"/>
                          </a:solidFill>
                          <a:effectLst/>
                          <a:latin typeface="Arial" panose="020B0604020202020204" pitchFamily="34" charset="0"/>
                        </a:rPr>
                        <a:t>Number of children awaiting foster care placement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1 064</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453</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compliance with Lockdown regulations and inability to acquire relevant reports from Psychologist &amp; Psychiatric services from DoH, NDSD, as well as relevant legal documents from prospective foster parents for submission to Courts. </a:t>
                      </a:r>
                    </a:p>
                    <a:p>
                      <a:pPr algn="l" fontAlgn="t"/>
                      <a:endParaRPr lang="en-US" sz="1200" b="0"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ZA" sz="1200" kern="1200" dirty="0">
                          <a:solidFill>
                            <a:schemeClr val="tx1"/>
                          </a:solidFill>
                          <a:effectLst/>
                          <a:latin typeface="Arial" panose="020B0604020202020204" pitchFamily="34" charset="0"/>
                          <a:ea typeface="+mn-ea"/>
                          <a:cs typeface="Arial" panose="020B0604020202020204" pitchFamily="34" charset="0"/>
                        </a:rPr>
                        <a:t>The Department will continue to monitor the implementation of  foster care management plan and comply with the provision of North Gauteng High Court Order of 2019.</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43%</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415581456"/>
                  </a:ext>
                </a:extLst>
              </a:tr>
            </a:tbl>
          </a:graphicData>
        </a:graphic>
      </p:graphicFrame>
    </p:spTree>
    <p:extLst>
      <p:ext uri="{BB962C8B-B14F-4D97-AF65-F5344CB8AC3E}">
        <p14:creationId xmlns:p14="http://schemas.microsoft.com/office/powerpoint/2010/main" val="1886669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23A1BD-4C40-48F8-AFB7-171441911B41}"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54</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EF80745-3CBB-467B-BA0B-4F5D9D5AC9E1}"/>
              </a:ext>
            </a:extLst>
          </p:cNvPr>
          <p:cNvGraphicFramePr>
            <a:graphicFrameLocks noGrp="1"/>
          </p:cNvGraphicFramePr>
          <p:nvPr>
            <p:ph idx="1"/>
          </p:nvPr>
        </p:nvGraphicFramePr>
        <p:xfrm>
          <a:off x="611561" y="1416567"/>
          <a:ext cx="8409278" cy="4939783"/>
        </p:xfrm>
        <a:graphic>
          <a:graphicData uri="http://schemas.openxmlformats.org/drawingml/2006/table">
            <a:tbl>
              <a:tblPr/>
              <a:tblGrid>
                <a:gridCol w="1344530">
                  <a:extLst>
                    <a:ext uri="{9D8B030D-6E8A-4147-A177-3AD203B41FA5}">
                      <a16:colId xmlns:a16="http://schemas.microsoft.com/office/drawing/2014/main" val="1512735787"/>
                    </a:ext>
                  </a:extLst>
                </a:gridCol>
                <a:gridCol w="677980">
                  <a:extLst>
                    <a:ext uri="{9D8B030D-6E8A-4147-A177-3AD203B41FA5}">
                      <a16:colId xmlns:a16="http://schemas.microsoft.com/office/drawing/2014/main" val="837560788"/>
                    </a:ext>
                  </a:extLst>
                </a:gridCol>
                <a:gridCol w="979305">
                  <a:extLst>
                    <a:ext uri="{9D8B030D-6E8A-4147-A177-3AD203B41FA5}">
                      <a16:colId xmlns:a16="http://schemas.microsoft.com/office/drawing/2014/main" val="4144312401"/>
                    </a:ext>
                  </a:extLst>
                </a:gridCol>
                <a:gridCol w="2084929">
                  <a:extLst>
                    <a:ext uri="{9D8B030D-6E8A-4147-A177-3AD203B41FA5}">
                      <a16:colId xmlns:a16="http://schemas.microsoft.com/office/drawing/2014/main" val="1561065253"/>
                    </a:ext>
                  </a:extLst>
                </a:gridCol>
                <a:gridCol w="2359610">
                  <a:extLst>
                    <a:ext uri="{9D8B030D-6E8A-4147-A177-3AD203B41FA5}">
                      <a16:colId xmlns:a16="http://schemas.microsoft.com/office/drawing/2014/main" val="191825378"/>
                    </a:ext>
                  </a:extLst>
                </a:gridCol>
                <a:gridCol w="962924">
                  <a:extLst>
                    <a:ext uri="{9D8B030D-6E8A-4147-A177-3AD203B41FA5}">
                      <a16:colId xmlns:a16="http://schemas.microsoft.com/office/drawing/2014/main" val="212268788"/>
                    </a:ext>
                  </a:extLst>
                </a:gridCol>
              </a:tblGrid>
              <a:tr h="486381">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114929242"/>
                  </a:ext>
                </a:extLst>
              </a:tr>
              <a:tr h="2226701">
                <a:tc>
                  <a:txBody>
                    <a:bodyPr/>
                    <a:lstStyle/>
                    <a:p>
                      <a:pPr algn="l" fontAlgn="t"/>
                      <a:r>
                        <a:rPr lang="en-US" sz="1200" b="0" i="0" u="none" strike="noStrike" dirty="0">
                          <a:solidFill>
                            <a:srgbClr val="000000"/>
                          </a:solidFill>
                          <a:effectLst/>
                          <a:latin typeface="Arial" panose="020B0604020202020204" pitchFamily="34" charset="0"/>
                        </a:rPr>
                        <a:t>Number of children subsidised through equitable share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109 351</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49 944</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COVID 19 Lockdown restrictions as per Disaster Management Act (DMA) and regulations. ECDs are required to comply with specified health and safety directives before they can be allowed to operate.</a:t>
                      </a:r>
                      <a:br>
                        <a:rPr lang="en-US" sz="1200" b="0"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implement the ECD massification strategy; and monitor compliance to SOPs as per the objectives of Vangasali campaign.</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Comment: </a:t>
                      </a:r>
                      <a:r>
                        <a:rPr lang="en-US" sz="1200" b="0" i="0" u="none" strike="noStrike" dirty="0">
                          <a:solidFill>
                            <a:srgbClr val="000000"/>
                          </a:solidFill>
                          <a:effectLst/>
                          <a:latin typeface="Arial" panose="020B0604020202020204" pitchFamily="34" charset="0"/>
                        </a:rPr>
                        <a:t>Deviation of funds was approved for ECDs to procure PPEs to ensure compliance to COVID 19 health and safety regulations.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46%</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2798784498"/>
                  </a:ext>
                </a:extLst>
              </a:tr>
              <a:tr h="2226701">
                <a:tc>
                  <a:txBody>
                    <a:bodyPr/>
                    <a:lstStyle/>
                    <a:p>
                      <a:pPr algn="l" fontAlgn="t"/>
                      <a:r>
                        <a:rPr lang="en-US" sz="1200" b="0" i="0" u="none" strike="noStrike" dirty="0">
                          <a:solidFill>
                            <a:srgbClr val="000000"/>
                          </a:solidFill>
                          <a:effectLst/>
                          <a:latin typeface="Arial" panose="020B0604020202020204" pitchFamily="34" charset="0"/>
                        </a:rPr>
                        <a:t>Number of children subsidised through conditional grant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17 688</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7 619</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COVID 19 Lockdown restrictions as per Disaster Management Act (DMA) and regulations. ECDs are required to comply with specified health and safety directives before they can be allowed to operate.</a:t>
                      </a:r>
                      <a:br>
                        <a:rPr lang="en-US" sz="1200" b="0"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implement the ECD massification strategy; and monitor compliance to SOPs as per the objectives of Vangasali campaign.</a:t>
                      </a:r>
                      <a:br>
                        <a:rPr lang="en-US" sz="1200" b="0"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Comment: </a:t>
                      </a:r>
                      <a:r>
                        <a:rPr lang="en-US" sz="1200" b="0" i="0" u="none" strike="noStrike" dirty="0">
                          <a:solidFill>
                            <a:srgbClr val="000000"/>
                          </a:solidFill>
                          <a:effectLst/>
                          <a:latin typeface="Arial" panose="020B0604020202020204" pitchFamily="34" charset="0"/>
                        </a:rPr>
                        <a:t>Deviation of funds was approved for ECDs to procure PPEs to ensure compliance to COVID 19 health and safety regulations.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43%</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406045190"/>
                  </a:ext>
                </a:extLst>
              </a:tr>
            </a:tbl>
          </a:graphicData>
        </a:graphic>
      </p:graphicFrame>
    </p:spTree>
    <p:extLst>
      <p:ext uri="{BB962C8B-B14F-4D97-AF65-F5344CB8AC3E}">
        <p14:creationId xmlns:p14="http://schemas.microsoft.com/office/powerpoint/2010/main" val="2434435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BC076F1-ADA4-4DC1-B700-372281980C93}"/>
              </a:ext>
            </a:extLst>
          </p:cNvPr>
          <p:cNvSpPr>
            <a:spLocks noGrp="1"/>
          </p:cNvSpPr>
          <p:nvPr>
            <p:ph type="title"/>
          </p:nvPr>
        </p:nvSpPr>
        <p:spPr/>
        <p:txBody>
          <a:bodyPr/>
          <a:lstStyle/>
          <a:p>
            <a:pPr eaLnBrk="1" hangingPunct="1"/>
            <a:r>
              <a:rPr lang="en-US" altLang="en-US" sz="2000" b="1" dirty="0">
                <a:solidFill>
                  <a:schemeClr val="bg1"/>
                </a:solidFill>
              </a:rPr>
              <a:t> Indicators Showing Performance Below 50%</a:t>
            </a:r>
          </a:p>
        </p:txBody>
      </p:sp>
      <p:sp>
        <p:nvSpPr>
          <p:cNvPr id="129027" name="Slide Number Placeholder 4">
            <a:extLst>
              <a:ext uri="{FF2B5EF4-FFF2-40B4-BE49-F238E27FC236}">
                <a16:creationId xmlns:a16="http://schemas.microsoft.com/office/drawing/2014/main" id="{95552F88-80D2-4728-B6B4-F1D174E665FC}"/>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D23A1BD-4C40-48F8-AFB7-171441911B41}"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55</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D6A4A639-83EA-45DD-A18F-95B6731BF3AE}"/>
              </a:ext>
            </a:extLst>
          </p:cNvPr>
          <p:cNvGraphicFramePr>
            <a:graphicFrameLocks noGrp="1"/>
          </p:cNvGraphicFramePr>
          <p:nvPr>
            <p:ph idx="1"/>
            <p:extLst>
              <p:ext uri="{D42A27DB-BD31-4B8C-83A1-F6EECF244321}">
                <p14:modId xmlns:p14="http://schemas.microsoft.com/office/powerpoint/2010/main" val="3625546793"/>
              </p:ext>
            </p:extLst>
          </p:nvPr>
        </p:nvGraphicFramePr>
        <p:xfrm>
          <a:off x="683568" y="1419223"/>
          <a:ext cx="8337272" cy="4956377"/>
        </p:xfrm>
        <a:graphic>
          <a:graphicData uri="http://schemas.openxmlformats.org/drawingml/2006/table">
            <a:tbl>
              <a:tblPr/>
              <a:tblGrid>
                <a:gridCol w="1512168">
                  <a:extLst>
                    <a:ext uri="{9D8B030D-6E8A-4147-A177-3AD203B41FA5}">
                      <a16:colId xmlns:a16="http://schemas.microsoft.com/office/drawing/2014/main" val="2054512623"/>
                    </a:ext>
                  </a:extLst>
                </a:gridCol>
                <a:gridCol w="756084">
                  <a:extLst>
                    <a:ext uri="{9D8B030D-6E8A-4147-A177-3AD203B41FA5}">
                      <a16:colId xmlns:a16="http://schemas.microsoft.com/office/drawing/2014/main" val="1731618138"/>
                    </a:ext>
                  </a:extLst>
                </a:gridCol>
                <a:gridCol w="756084">
                  <a:extLst>
                    <a:ext uri="{9D8B030D-6E8A-4147-A177-3AD203B41FA5}">
                      <a16:colId xmlns:a16="http://schemas.microsoft.com/office/drawing/2014/main" val="3877314976"/>
                    </a:ext>
                  </a:extLst>
                </a:gridCol>
                <a:gridCol w="2736304">
                  <a:extLst>
                    <a:ext uri="{9D8B030D-6E8A-4147-A177-3AD203B41FA5}">
                      <a16:colId xmlns:a16="http://schemas.microsoft.com/office/drawing/2014/main" val="3534818361"/>
                    </a:ext>
                  </a:extLst>
                </a:gridCol>
                <a:gridCol w="1786553">
                  <a:extLst>
                    <a:ext uri="{9D8B030D-6E8A-4147-A177-3AD203B41FA5}">
                      <a16:colId xmlns:a16="http://schemas.microsoft.com/office/drawing/2014/main" val="329946137"/>
                    </a:ext>
                  </a:extLst>
                </a:gridCol>
                <a:gridCol w="790079">
                  <a:extLst>
                    <a:ext uri="{9D8B030D-6E8A-4147-A177-3AD203B41FA5}">
                      <a16:colId xmlns:a16="http://schemas.microsoft.com/office/drawing/2014/main" val="1355508578"/>
                    </a:ext>
                  </a:extLst>
                </a:gridCol>
              </a:tblGrid>
              <a:tr h="347920">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 </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3974814"/>
                  </a:ext>
                </a:extLst>
              </a:tr>
              <a:tr h="1540739">
                <a:tc>
                  <a:txBody>
                    <a:bodyPr/>
                    <a:lstStyle/>
                    <a:p>
                      <a:pPr algn="l" fontAlgn="t"/>
                      <a:r>
                        <a:rPr lang="en-US" sz="1200" b="0" i="0" u="none" strike="noStrike" dirty="0">
                          <a:solidFill>
                            <a:srgbClr val="000000"/>
                          </a:solidFill>
                          <a:effectLst/>
                          <a:latin typeface="Arial" panose="020B0604020202020204" pitchFamily="34" charset="0"/>
                        </a:rPr>
                        <a:t>Number of children with disabilities accessing registered ECD programmes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282</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103</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attributed to COVID 19 ECDs related protocols which required ECDs to comply with specified health and safety directives before they can be allowed to operate.</a:t>
                      </a:r>
                      <a:br>
                        <a:rPr lang="en-US" sz="1200" b="0"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implement the ECD massification strategy and monitor compliance to SOPs as per the objectives of Vangasali campaign.</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37%</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2656136538"/>
                  </a:ext>
                </a:extLst>
              </a:tr>
              <a:tr h="1560964">
                <a:tc>
                  <a:txBody>
                    <a:bodyPr/>
                    <a:lstStyle/>
                    <a:p>
                      <a:pPr algn="l" fontAlgn="t"/>
                      <a:r>
                        <a:rPr lang="en-US" sz="1200" b="0" i="0" u="none" strike="noStrike" dirty="0">
                          <a:solidFill>
                            <a:srgbClr val="000000"/>
                          </a:solidFill>
                          <a:effectLst/>
                          <a:latin typeface="Arial" panose="020B0604020202020204" pitchFamily="34" charset="0"/>
                        </a:rPr>
                        <a:t>Number of child and youth care centres (CYCC) capacitated to meet compliance with transformation in line with the norms and standards of the Children’s Act</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119</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38</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was impacted by lockdown restrictions as per DMA regulation to curb the spread of COVID-19</a:t>
                      </a:r>
                      <a:br>
                        <a:rPr lang="en-US" sz="1200" b="0" i="0" u="none" strike="noStrike" dirty="0">
                          <a:solidFill>
                            <a:srgbClr val="000000"/>
                          </a:solidFill>
                          <a:effectLst/>
                          <a:latin typeface="Arial" panose="020B0604020202020204" pitchFamily="34" charset="0"/>
                        </a:rPr>
                      </a:br>
                      <a:br>
                        <a:rPr lang="en-US" sz="1200" b="1" i="0" u="none" strike="noStrike" dirty="0">
                          <a:solidFill>
                            <a:srgbClr val="000000"/>
                          </a:solidFill>
                          <a:effectLst/>
                          <a:latin typeface="Arial" panose="020B0604020202020204" pitchFamily="34" charset="0"/>
                        </a:rPr>
                      </a:br>
                      <a:endParaRPr lang="en-US" sz="1200" b="1" i="0" u="none" strike="noStrike" dirty="0">
                        <a:solidFill>
                          <a:srgbClr val="000000"/>
                        </a:solidFill>
                        <a:effectLst/>
                        <a:latin typeface="Arial" panose="020B0604020202020204" pitchFamily="34" charset="0"/>
                      </a:endParaRP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continue to facilitate access to the programme in compliance with the current COVID-19 protocols.</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32%</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2340121583"/>
                  </a:ext>
                </a:extLst>
              </a:tr>
              <a:tr h="1487504">
                <a:tc>
                  <a:txBody>
                    <a:bodyPr/>
                    <a:lstStyle/>
                    <a:p>
                      <a:pPr algn="l" fontAlgn="t"/>
                      <a:r>
                        <a:rPr lang="en-US" sz="1200" b="0" i="0" u="none" strike="noStrike" dirty="0">
                          <a:solidFill>
                            <a:srgbClr val="000000"/>
                          </a:solidFill>
                          <a:effectLst/>
                          <a:latin typeface="Arial" panose="020B0604020202020204" pitchFamily="34" charset="0"/>
                        </a:rPr>
                        <a:t>Number of dignity packs distributed</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1 336 896</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548 998</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a delay in the procurement of dignity packs, inter alia because of the withdrawal of awarded contracts following legal opinion and</a:t>
                      </a:r>
                    </a:p>
                    <a:p>
                      <a:pPr algn="l" fontAlgn="t"/>
                      <a:r>
                        <a:rPr lang="en-US" sz="1200" b="0" i="0" u="none" strike="noStrike" dirty="0">
                          <a:solidFill>
                            <a:srgbClr val="000000"/>
                          </a:solidFill>
                          <a:effectLst/>
                          <a:latin typeface="Arial" panose="020B0604020202020204" pitchFamily="34" charset="0"/>
                        </a:rPr>
                        <a:t>subsequent SCM processes that had to be followed.</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Distribution of dignity packs as awarded will continue in the next financial year.</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41%</a:t>
                      </a:r>
                    </a:p>
                  </a:txBody>
                  <a:tcPr marL="1410" marR="1410" marT="14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00"/>
                      </a:bgClr>
                    </a:pattFill>
                  </a:tcPr>
                </a:tc>
                <a:extLst>
                  <a:ext uri="{0D108BD9-81ED-4DB2-BD59-A6C34878D82A}">
                    <a16:rowId xmlns:a16="http://schemas.microsoft.com/office/drawing/2014/main" val="3064595510"/>
                  </a:ext>
                </a:extLst>
              </a:tr>
            </a:tbl>
          </a:graphicData>
        </a:graphic>
      </p:graphicFrame>
    </p:spTree>
    <p:extLst>
      <p:ext uri="{BB962C8B-B14F-4D97-AF65-F5344CB8AC3E}">
        <p14:creationId xmlns:p14="http://schemas.microsoft.com/office/powerpoint/2010/main" val="30190717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3A0CAEA-EAC5-4DFE-9320-C0CDBB54F6D5}"/>
              </a:ext>
            </a:extLst>
          </p:cNvPr>
          <p:cNvSpPr>
            <a:spLocks noGrp="1"/>
          </p:cNvSpPr>
          <p:nvPr>
            <p:ph type="title"/>
          </p:nvPr>
        </p:nvSpPr>
        <p:spPr/>
        <p:txBody>
          <a:bodyPr/>
          <a:lstStyle/>
          <a:p>
            <a:pPr eaLnBrk="1" hangingPunct="1"/>
            <a:r>
              <a:rPr lang="en-US" altLang="en-US" sz="2000" b="1" dirty="0"/>
              <a:t> Indicators Showing Performance Below 25%</a:t>
            </a:r>
          </a:p>
        </p:txBody>
      </p:sp>
      <p:sp>
        <p:nvSpPr>
          <p:cNvPr id="130051" name="Slide Number Placeholder 4">
            <a:extLst>
              <a:ext uri="{FF2B5EF4-FFF2-40B4-BE49-F238E27FC236}">
                <a16:creationId xmlns:a16="http://schemas.microsoft.com/office/drawing/2014/main" id="{F6C56B14-9CE7-4DAD-8A81-DDF8CC20D0E7}"/>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1B19E-ABF0-4231-A323-9D2830F7DF3E}"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56</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63F1522-D780-4519-AF4C-6E6FCD39310A}"/>
              </a:ext>
            </a:extLst>
          </p:cNvPr>
          <p:cNvGraphicFramePr>
            <a:graphicFrameLocks noGrp="1"/>
          </p:cNvGraphicFramePr>
          <p:nvPr>
            <p:ph idx="1"/>
            <p:extLst>
              <p:ext uri="{D42A27DB-BD31-4B8C-83A1-F6EECF244321}">
                <p14:modId xmlns:p14="http://schemas.microsoft.com/office/powerpoint/2010/main" val="4278938024"/>
              </p:ext>
            </p:extLst>
          </p:nvPr>
        </p:nvGraphicFramePr>
        <p:xfrm>
          <a:off x="457200" y="1412874"/>
          <a:ext cx="8563638" cy="4509944"/>
        </p:xfrm>
        <a:graphic>
          <a:graphicData uri="http://schemas.openxmlformats.org/drawingml/2006/table">
            <a:tbl>
              <a:tblPr/>
              <a:tblGrid>
                <a:gridCol w="1518611">
                  <a:extLst>
                    <a:ext uri="{9D8B030D-6E8A-4147-A177-3AD203B41FA5}">
                      <a16:colId xmlns:a16="http://schemas.microsoft.com/office/drawing/2014/main" val="542424222"/>
                    </a:ext>
                  </a:extLst>
                </a:gridCol>
                <a:gridCol w="911166">
                  <a:extLst>
                    <a:ext uri="{9D8B030D-6E8A-4147-A177-3AD203B41FA5}">
                      <a16:colId xmlns:a16="http://schemas.microsoft.com/office/drawing/2014/main" val="4228652622"/>
                    </a:ext>
                  </a:extLst>
                </a:gridCol>
                <a:gridCol w="911166">
                  <a:extLst>
                    <a:ext uri="{9D8B030D-6E8A-4147-A177-3AD203B41FA5}">
                      <a16:colId xmlns:a16="http://schemas.microsoft.com/office/drawing/2014/main" val="2882231478"/>
                    </a:ext>
                  </a:extLst>
                </a:gridCol>
                <a:gridCol w="2646065">
                  <a:extLst>
                    <a:ext uri="{9D8B030D-6E8A-4147-A177-3AD203B41FA5}">
                      <a16:colId xmlns:a16="http://schemas.microsoft.com/office/drawing/2014/main" val="3137676961"/>
                    </a:ext>
                  </a:extLst>
                </a:gridCol>
                <a:gridCol w="1800200">
                  <a:extLst>
                    <a:ext uri="{9D8B030D-6E8A-4147-A177-3AD203B41FA5}">
                      <a16:colId xmlns:a16="http://schemas.microsoft.com/office/drawing/2014/main" val="1238577027"/>
                    </a:ext>
                  </a:extLst>
                </a:gridCol>
                <a:gridCol w="776430">
                  <a:extLst>
                    <a:ext uri="{9D8B030D-6E8A-4147-A177-3AD203B41FA5}">
                      <a16:colId xmlns:a16="http://schemas.microsoft.com/office/drawing/2014/main" val="702875982"/>
                    </a:ext>
                  </a:extLst>
                </a:gridCol>
              </a:tblGrid>
              <a:tr h="713882">
                <a:tc>
                  <a:txBody>
                    <a:bodyPr/>
                    <a:lstStyle/>
                    <a:p>
                      <a:pPr algn="ctr" rtl="0" fontAlgn="t"/>
                      <a:r>
                        <a:rPr lang="en-ZA" sz="1200" b="1" i="0" u="none" strike="noStrike" dirty="0">
                          <a:solidFill>
                            <a:schemeClr val="tx1"/>
                          </a:solidFill>
                          <a:effectLst/>
                          <a:latin typeface="Arial" panose="020B0604020202020204" pitchFamily="34" charset="0"/>
                        </a:rPr>
                        <a:t>Performance Indicator</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Target</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Actual</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Reason for Deviation</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Mitigating measure </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 Achieved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688929799"/>
                  </a:ext>
                </a:extLst>
              </a:tr>
              <a:tr h="1661201">
                <a:tc>
                  <a:txBody>
                    <a:bodyPr/>
                    <a:lstStyle/>
                    <a:p>
                      <a:pPr algn="l" fontAlgn="t"/>
                      <a:r>
                        <a:rPr lang="en-US" sz="1200" b="0" i="0" u="none" strike="noStrike" dirty="0">
                          <a:solidFill>
                            <a:schemeClr val="tx1"/>
                          </a:solidFill>
                          <a:effectLst/>
                          <a:latin typeface="Arial" panose="020B0604020202020204" pitchFamily="34" charset="0"/>
                        </a:rPr>
                        <a:t>Number of older persons in 50 poorest wards and other prioritised areas utilising gym facilities</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3 237</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236</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is due to fewer beneficiaries accessing community-based care and support services than anticipated due to compliance with COVID-19 protocols.</a:t>
                      </a:r>
                    </a:p>
                    <a:p>
                      <a:pPr algn="l" fontAlgn="t"/>
                      <a:endParaRPr lang="en-US" sz="1200" b="0" i="0" u="none" strike="noStrike" dirty="0">
                        <a:solidFill>
                          <a:schemeClr val="tx1"/>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facilitate access to the programme in compliance with the current COVID-19 protocols.</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7%</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549398829"/>
                  </a:ext>
                </a:extLst>
              </a:tr>
              <a:tr h="2134861">
                <a:tc>
                  <a:txBody>
                    <a:bodyPr/>
                    <a:lstStyle/>
                    <a:p>
                      <a:pPr algn="l" fontAlgn="t"/>
                      <a:r>
                        <a:rPr lang="en-US" sz="1200" b="0" i="0" u="none" strike="noStrike" dirty="0">
                          <a:solidFill>
                            <a:schemeClr val="tx1"/>
                          </a:solidFill>
                          <a:effectLst/>
                          <a:latin typeface="Arial" panose="020B0604020202020204" pitchFamily="34" charset="0"/>
                        </a:rPr>
                        <a:t>Percentage of newly funded partial care sites (ECDs) managed by funded  NPOs</a:t>
                      </a:r>
                    </a:p>
                    <a:p>
                      <a:pPr algn="l" fontAlgn="t"/>
                      <a:endParaRPr lang="en-US" sz="1200" b="0" i="0" u="none" strike="noStrike" dirty="0">
                        <a:solidFill>
                          <a:schemeClr val="tx1"/>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50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cs typeface="Arial" panose="020B0604020202020204" pitchFamily="34" charset="0"/>
                        </a:rPr>
                        <a:t>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chemeClr val="tx1"/>
                          </a:solidFill>
                          <a:effectLst/>
                          <a:latin typeface="Arial" panose="020B0604020202020204" pitchFamily="34" charset="0"/>
                          <a:cs typeface="Arial" panose="020B0604020202020204" pitchFamily="34" charset="0"/>
                        </a:rPr>
                        <a:t>Target: </a:t>
                      </a:r>
                      <a:r>
                        <a:rPr lang="en-ZA" sz="1200" b="0" i="0" u="none" strike="noStrike" dirty="0">
                          <a:solidFill>
                            <a:schemeClr val="tx1"/>
                          </a:solidFill>
                          <a:effectLst/>
                          <a:latin typeface="Arial" panose="020B0604020202020204" pitchFamily="34" charset="0"/>
                          <a:cs typeface="Arial" panose="020B0604020202020204" pitchFamily="34" charset="0"/>
                        </a:rPr>
                        <a:t>Not Achieved  </a:t>
                      </a:r>
                    </a:p>
                    <a:p>
                      <a:pPr marL="0" marR="0" lvl="0" indent="0" algn="l" defTabSz="457200" rtl="0" eaLnBrk="1" fontAlgn="t" latinLnBrk="0" hangingPunct="1">
                        <a:lnSpc>
                          <a:spcPct val="100000"/>
                        </a:lnSpc>
                        <a:spcBef>
                          <a:spcPts val="0"/>
                        </a:spcBef>
                        <a:spcAft>
                          <a:spcPts val="0"/>
                        </a:spcAft>
                        <a:buClrTx/>
                        <a:buSzTx/>
                        <a:buFontTx/>
                        <a:buNone/>
                        <a:tabLst/>
                        <a:defRPr/>
                      </a:pPr>
                      <a:r>
                        <a:rPr lang="en-ZA" sz="1200" b="1" kern="1200" dirty="0">
                          <a:solidFill>
                            <a:schemeClr val="tx1"/>
                          </a:solidFill>
                          <a:effectLst/>
                          <a:latin typeface="Arial" panose="020B0604020202020204" pitchFamily="34" charset="0"/>
                          <a:ea typeface="+mn-ea"/>
                          <a:cs typeface="Arial" panose="020B0604020202020204" pitchFamily="34" charset="0"/>
                        </a:rPr>
                        <a:t>Comment:</a:t>
                      </a:r>
                      <a:r>
                        <a:rPr lang="en-ZA" sz="1200" kern="1200" dirty="0">
                          <a:solidFill>
                            <a:schemeClr val="tx1"/>
                          </a:solidFill>
                          <a:effectLst/>
                          <a:latin typeface="Arial" panose="020B0604020202020204" pitchFamily="34" charset="0"/>
                          <a:ea typeface="+mn-ea"/>
                          <a:cs typeface="Arial" panose="020B0604020202020204" pitchFamily="34" charset="0"/>
                        </a:rPr>
                        <a:t> Performance was impacted by COVID 19 Lockdown restrictions as per Disaster Management Act (DMA) and regulations. Identified ECDs were e required to comply with specified health and safety directives before they can be allowed to operate.</a:t>
                      </a:r>
                    </a:p>
                    <a:p>
                      <a:pPr algn="l" fontAlgn="t"/>
                      <a:endParaRPr lang="en-ZA" sz="1200" b="0" i="0" u="none" strike="noStrike" dirty="0">
                        <a:solidFill>
                          <a:schemeClr val="tx1"/>
                        </a:solidFill>
                        <a:effectLst/>
                        <a:latin typeface="Arial" panose="020B0604020202020204" pitchFamily="34" charset="0"/>
                        <a:cs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dirty="0">
                          <a:solidFill>
                            <a:srgbClr val="000000"/>
                          </a:solidFill>
                          <a:effectLst/>
                          <a:latin typeface="Arial" panose="020B0604020202020204" pitchFamily="34" charset="0"/>
                          <a:ea typeface="Calibri" panose="020F0502020204030204" pitchFamily="34" charset="0"/>
                        </a:rPr>
                        <a:t>The Department will continue to provide capacity building to NPOs to meeting compliance (funding requirements). </a:t>
                      </a:r>
                      <a:endParaRPr lang="en-ZA" sz="1200" b="0" i="0" u="none" strike="noStrike" dirty="0">
                        <a:solidFill>
                          <a:schemeClr val="tx1"/>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083281203"/>
                  </a:ext>
                </a:extLst>
              </a:tr>
            </a:tbl>
          </a:graphicData>
        </a:graphic>
      </p:graphicFrame>
    </p:spTree>
    <p:extLst>
      <p:ext uri="{BB962C8B-B14F-4D97-AF65-F5344CB8AC3E}">
        <p14:creationId xmlns:p14="http://schemas.microsoft.com/office/powerpoint/2010/main" val="2789079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3A0CAEA-EAC5-4DFE-9320-C0CDBB54F6D5}"/>
              </a:ext>
            </a:extLst>
          </p:cNvPr>
          <p:cNvSpPr>
            <a:spLocks noGrp="1"/>
          </p:cNvSpPr>
          <p:nvPr>
            <p:ph type="title"/>
          </p:nvPr>
        </p:nvSpPr>
        <p:spPr/>
        <p:txBody>
          <a:bodyPr/>
          <a:lstStyle/>
          <a:p>
            <a:pPr eaLnBrk="1" hangingPunct="1"/>
            <a:r>
              <a:rPr lang="en-US" altLang="en-US" sz="2000" b="1" dirty="0"/>
              <a:t> Indicators Showing Performance Below 25%</a:t>
            </a:r>
          </a:p>
        </p:txBody>
      </p:sp>
      <p:sp>
        <p:nvSpPr>
          <p:cNvPr id="130051" name="Slide Number Placeholder 4">
            <a:extLst>
              <a:ext uri="{FF2B5EF4-FFF2-40B4-BE49-F238E27FC236}">
                <a16:creationId xmlns:a16="http://schemas.microsoft.com/office/drawing/2014/main" id="{F6C56B14-9CE7-4DAD-8A81-DDF8CC20D0E7}"/>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1B19E-ABF0-4231-A323-9D2830F7DF3E}"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57</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C63F1522-D780-4519-AF4C-6E6FCD39310A}"/>
              </a:ext>
            </a:extLst>
          </p:cNvPr>
          <p:cNvGraphicFramePr>
            <a:graphicFrameLocks noGrp="1"/>
          </p:cNvGraphicFramePr>
          <p:nvPr>
            <p:ph idx="1"/>
          </p:nvPr>
        </p:nvGraphicFramePr>
        <p:xfrm>
          <a:off x="457200" y="1412874"/>
          <a:ext cx="8563638" cy="3816326"/>
        </p:xfrm>
        <a:graphic>
          <a:graphicData uri="http://schemas.openxmlformats.org/drawingml/2006/table">
            <a:tbl>
              <a:tblPr/>
              <a:tblGrid>
                <a:gridCol w="1518611">
                  <a:extLst>
                    <a:ext uri="{9D8B030D-6E8A-4147-A177-3AD203B41FA5}">
                      <a16:colId xmlns:a16="http://schemas.microsoft.com/office/drawing/2014/main" val="542424222"/>
                    </a:ext>
                  </a:extLst>
                </a:gridCol>
                <a:gridCol w="911166">
                  <a:extLst>
                    <a:ext uri="{9D8B030D-6E8A-4147-A177-3AD203B41FA5}">
                      <a16:colId xmlns:a16="http://schemas.microsoft.com/office/drawing/2014/main" val="4228652622"/>
                    </a:ext>
                  </a:extLst>
                </a:gridCol>
                <a:gridCol w="911166">
                  <a:extLst>
                    <a:ext uri="{9D8B030D-6E8A-4147-A177-3AD203B41FA5}">
                      <a16:colId xmlns:a16="http://schemas.microsoft.com/office/drawing/2014/main" val="2882231478"/>
                    </a:ext>
                  </a:extLst>
                </a:gridCol>
                <a:gridCol w="2718073">
                  <a:extLst>
                    <a:ext uri="{9D8B030D-6E8A-4147-A177-3AD203B41FA5}">
                      <a16:colId xmlns:a16="http://schemas.microsoft.com/office/drawing/2014/main" val="3137676961"/>
                    </a:ext>
                  </a:extLst>
                </a:gridCol>
                <a:gridCol w="1728192">
                  <a:extLst>
                    <a:ext uri="{9D8B030D-6E8A-4147-A177-3AD203B41FA5}">
                      <a16:colId xmlns:a16="http://schemas.microsoft.com/office/drawing/2014/main" val="1238577027"/>
                    </a:ext>
                  </a:extLst>
                </a:gridCol>
                <a:gridCol w="776430">
                  <a:extLst>
                    <a:ext uri="{9D8B030D-6E8A-4147-A177-3AD203B41FA5}">
                      <a16:colId xmlns:a16="http://schemas.microsoft.com/office/drawing/2014/main" val="702875982"/>
                    </a:ext>
                  </a:extLst>
                </a:gridCol>
              </a:tblGrid>
              <a:tr h="780087">
                <a:tc>
                  <a:txBody>
                    <a:bodyPr/>
                    <a:lstStyle/>
                    <a:p>
                      <a:pPr algn="ctr" rtl="0" fontAlgn="t"/>
                      <a:r>
                        <a:rPr lang="en-ZA" sz="1200" b="1" i="0" u="none" strike="noStrike" dirty="0">
                          <a:solidFill>
                            <a:schemeClr val="tx1"/>
                          </a:solidFill>
                          <a:effectLst/>
                          <a:latin typeface="Arial" panose="020B0604020202020204" pitchFamily="34" charset="0"/>
                        </a:rPr>
                        <a:t>Performance Indicator</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Target</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2020/21 Actual</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Reason for Deviation</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Mitigating measure </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chemeClr val="tx1"/>
                          </a:solidFill>
                          <a:effectLst/>
                          <a:latin typeface="Arial" panose="020B0604020202020204" pitchFamily="34" charset="0"/>
                        </a:rPr>
                        <a:t>% Achieved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688929799"/>
                  </a:ext>
                </a:extLst>
              </a:tr>
              <a:tr h="3036239">
                <a:tc>
                  <a:txBody>
                    <a:bodyPr/>
                    <a:lstStyle/>
                    <a:p>
                      <a:pPr algn="l" fontAlgn="t"/>
                      <a:r>
                        <a:rPr lang="en-US" sz="1200" b="0" i="0" u="none" strike="noStrike" dirty="0">
                          <a:solidFill>
                            <a:schemeClr val="tx1"/>
                          </a:solidFill>
                          <a:effectLst/>
                          <a:latin typeface="Arial" panose="020B0604020202020204" pitchFamily="34" charset="0"/>
                        </a:rPr>
                        <a:t>Number of children accessing non-centre based services</a:t>
                      </a:r>
                      <a:br>
                        <a:rPr lang="en-US" sz="1200" b="0" i="0" u="none" strike="noStrike" dirty="0">
                          <a:solidFill>
                            <a:schemeClr val="tx1"/>
                          </a:solidFill>
                          <a:effectLst/>
                          <a:latin typeface="Arial" panose="020B0604020202020204" pitchFamily="34" charset="0"/>
                        </a:rPr>
                      </a:br>
                      <a:endParaRPr lang="en-US" sz="1200" b="0" i="0" u="none" strike="noStrike" dirty="0">
                        <a:solidFill>
                          <a:schemeClr val="tx1"/>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1 902</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chemeClr val="tx1"/>
                          </a:solidFill>
                          <a:effectLst/>
                          <a:latin typeface="Arial" panose="020B0604020202020204" pitchFamily="34" charset="0"/>
                        </a:rPr>
                        <a:t>471</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chemeClr val="tx1"/>
                          </a:solidFill>
                          <a:effectLst/>
                          <a:latin typeface="Arial" panose="020B0604020202020204" pitchFamily="34" charset="0"/>
                        </a:rPr>
                        <a:t>Target: </a:t>
                      </a:r>
                      <a:r>
                        <a:rPr lang="en-US" sz="1200" b="0" i="0" u="none" strike="noStrike" dirty="0">
                          <a:solidFill>
                            <a:schemeClr val="tx1"/>
                          </a:solidFill>
                          <a:effectLst/>
                          <a:latin typeface="Arial" panose="020B0604020202020204" pitchFamily="34" charset="0"/>
                        </a:rPr>
                        <a:t>Not Achieved</a:t>
                      </a:r>
                      <a:br>
                        <a:rPr lang="en-US" sz="1200" b="0" i="0" u="none" strike="noStrike" dirty="0">
                          <a:solidFill>
                            <a:schemeClr val="tx1"/>
                          </a:solidFill>
                          <a:effectLst/>
                          <a:latin typeface="Arial" panose="020B0604020202020204" pitchFamily="34" charset="0"/>
                        </a:rPr>
                      </a:br>
                      <a:r>
                        <a:rPr lang="en-US" sz="1200" b="0" i="0" u="none" strike="noStrike" dirty="0">
                          <a:solidFill>
                            <a:schemeClr val="tx1"/>
                          </a:solidFill>
                          <a:effectLst/>
                          <a:latin typeface="Arial" panose="020B0604020202020204" pitchFamily="34" charset="0"/>
                        </a:rPr>
                        <a:t>Performance was impacted by COVID 19 Lockdown restrictions as per Disaster Management Act (DMA) and regulations. ECDs are required to comply with specified health and safety directives before they can be allowed to operate.</a:t>
                      </a:r>
                      <a:br>
                        <a:rPr lang="en-US" sz="1200" b="0" i="0" u="none" strike="noStrike" dirty="0">
                          <a:solidFill>
                            <a:schemeClr val="tx1"/>
                          </a:solidFill>
                          <a:effectLst/>
                          <a:latin typeface="Arial" panose="020B0604020202020204" pitchFamily="34" charset="0"/>
                        </a:rPr>
                      </a:br>
                      <a:br>
                        <a:rPr lang="en-US" sz="1200" b="1" i="0" u="none" strike="noStrike" dirty="0">
                          <a:solidFill>
                            <a:schemeClr val="tx1"/>
                          </a:solidFill>
                          <a:effectLst/>
                          <a:latin typeface="Arial" panose="020B0604020202020204" pitchFamily="34" charset="0"/>
                        </a:rPr>
                      </a:br>
                      <a:endParaRPr lang="en-US" sz="1200" b="1" i="0" u="none" strike="noStrike" dirty="0">
                        <a:solidFill>
                          <a:schemeClr val="tx1"/>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effectLst/>
                          <a:latin typeface="Arial" panose="020B0604020202020204" pitchFamily="34" charset="0"/>
                        </a:rPr>
                        <a:t>The Department will continue to implement the ECD massification strategy; and monitor compliance to SOPs as per the objectives of Vangasali campaign.</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chemeClr val="tx1"/>
                          </a:solidFill>
                          <a:effectLst/>
                          <a:latin typeface="Arial" panose="020B0604020202020204" pitchFamily="34" charset="0"/>
                        </a:rPr>
                        <a:t>25%</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27363997"/>
                  </a:ext>
                </a:extLst>
              </a:tr>
            </a:tbl>
          </a:graphicData>
        </a:graphic>
      </p:graphicFrame>
    </p:spTree>
    <p:extLst>
      <p:ext uri="{BB962C8B-B14F-4D97-AF65-F5344CB8AC3E}">
        <p14:creationId xmlns:p14="http://schemas.microsoft.com/office/powerpoint/2010/main" val="43586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3A0CAEA-EAC5-4DFE-9320-C0CDBB54F6D5}"/>
              </a:ext>
            </a:extLst>
          </p:cNvPr>
          <p:cNvSpPr>
            <a:spLocks noGrp="1"/>
          </p:cNvSpPr>
          <p:nvPr>
            <p:ph type="title"/>
          </p:nvPr>
        </p:nvSpPr>
        <p:spPr/>
        <p:txBody>
          <a:bodyPr/>
          <a:lstStyle/>
          <a:p>
            <a:pPr eaLnBrk="1" hangingPunct="1"/>
            <a:r>
              <a:rPr lang="en-US" altLang="en-US" sz="2000" b="1" dirty="0"/>
              <a:t> Indicators Showing Performance Below 25%</a:t>
            </a:r>
          </a:p>
        </p:txBody>
      </p:sp>
      <p:sp>
        <p:nvSpPr>
          <p:cNvPr id="130051" name="Slide Number Placeholder 4">
            <a:extLst>
              <a:ext uri="{FF2B5EF4-FFF2-40B4-BE49-F238E27FC236}">
                <a16:creationId xmlns:a16="http://schemas.microsoft.com/office/drawing/2014/main" id="{F6C56B14-9CE7-4DAD-8A81-DDF8CC20D0E7}"/>
              </a:ext>
            </a:extLst>
          </p:cNvPr>
          <p:cNvSpPr>
            <a:spLocks noGrp="1"/>
          </p:cNvSpPr>
          <p:nvPr>
            <p:ph type="sldNum" sz="quarter" idx="12"/>
          </p:nvPr>
        </p:nvSpPr>
        <p:spPr bwMode="auto">
          <a:xfrm>
            <a:off x="8027988" y="6356350"/>
            <a:ext cx="6588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1B19E-ABF0-4231-A323-9D2830F7DF3E}" type="slidenum">
              <a:rPr lang="en-US" altLang="en-US" sz="1200" smtClean="0">
                <a:solidFill>
                  <a:srgbClr val="000000"/>
                </a:solidFill>
                <a:latin typeface="Arial" panose="020B0604020202020204" pitchFamily="34" charset="0"/>
                <a:cs typeface="Arial" panose="020B0604020202020204" pitchFamily="34" charset="0"/>
              </a:rPr>
              <a:pPr>
                <a:spcBef>
                  <a:spcPct val="0"/>
                </a:spcBef>
                <a:buFontTx/>
                <a:buNone/>
              </a:pPr>
              <a:t>58</a:t>
            </a:fld>
            <a:endParaRPr lang="en-US" altLang="en-US" sz="1200" dirty="0">
              <a:solidFill>
                <a:srgbClr val="0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37914323-CECE-4FF9-BAF3-EE715E121B85}"/>
              </a:ext>
            </a:extLst>
          </p:cNvPr>
          <p:cNvGraphicFramePr>
            <a:graphicFrameLocks noGrp="1"/>
          </p:cNvGraphicFramePr>
          <p:nvPr>
            <p:ph idx="1"/>
          </p:nvPr>
        </p:nvGraphicFramePr>
        <p:xfrm>
          <a:off x="899592" y="1412875"/>
          <a:ext cx="8121247" cy="3750537"/>
        </p:xfrm>
        <a:graphic>
          <a:graphicData uri="http://schemas.openxmlformats.org/drawingml/2006/table">
            <a:tbl>
              <a:tblPr/>
              <a:tblGrid>
                <a:gridCol w="1440160">
                  <a:extLst>
                    <a:ext uri="{9D8B030D-6E8A-4147-A177-3AD203B41FA5}">
                      <a16:colId xmlns:a16="http://schemas.microsoft.com/office/drawing/2014/main" val="1552103708"/>
                    </a:ext>
                  </a:extLst>
                </a:gridCol>
                <a:gridCol w="864096">
                  <a:extLst>
                    <a:ext uri="{9D8B030D-6E8A-4147-A177-3AD203B41FA5}">
                      <a16:colId xmlns:a16="http://schemas.microsoft.com/office/drawing/2014/main" val="4013919549"/>
                    </a:ext>
                  </a:extLst>
                </a:gridCol>
                <a:gridCol w="864096">
                  <a:extLst>
                    <a:ext uri="{9D8B030D-6E8A-4147-A177-3AD203B41FA5}">
                      <a16:colId xmlns:a16="http://schemas.microsoft.com/office/drawing/2014/main" val="1508042458"/>
                    </a:ext>
                  </a:extLst>
                </a:gridCol>
                <a:gridCol w="2232248">
                  <a:extLst>
                    <a:ext uri="{9D8B030D-6E8A-4147-A177-3AD203B41FA5}">
                      <a16:colId xmlns:a16="http://schemas.microsoft.com/office/drawing/2014/main" val="914756153"/>
                    </a:ext>
                  </a:extLst>
                </a:gridCol>
                <a:gridCol w="1656184">
                  <a:extLst>
                    <a:ext uri="{9D8B030D-6E8A-4147-A177-3AD203B41FA5}">
                      <a16:colId xmlns:a16="http://schemas.microsoft.com/office/drawing/2014/main" val="2048932084"/>
                    </a:ext>
                  </a:extLst>
                </a:gridCol>
                <a:gridCol w="1064463">
                  <a:extLst>
                    <a:ext uri="{9D8B030D-6E8A-4147-A177-3AD203B41FA5}">
                      <a16:colId xmlns:a16="http://schemas.microsoft.com/office/drawing/2014/main" val="4004465532"/>
                    </a:ext>
                  </a:extLst>
                </a:gridCol>
              </a:tblGrid>
              <a:tr h="290152">
                <a:tc>
                  <a:txBody>
                    <a:bodyPr/>
                    <a:lstStyle/>
                    <a:p>
                      <a:pPr algn="ctr" rtl="0" fontAlgn="t"/>
                      <a:r>
                        <a:rPr lang="en-ZA" sz="1200" b="1" i="0" u="none" strike="noStrike" dirty="0">
                          <a:solidFill>
                            <a:srgbClr val="000000"/>
                          </a:solidFill>
                          <a:effectLst/>
                          <a:latin typeface="Arial" panose="020B0604020202020204" pitchFamily="34" charset="0"/>
                        </a:rPr>
                        <a:t>Performance Indicator</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Target</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2020/21 Actual</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Reason for Deviation</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Mitigating measure </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ZA" sz="1200" b="1" i="0" u="none" strike="noStrike" dirty="0">
                          <a:solidFill>
                            <a:srgbClr val="000000"/>
                          </a:solidFill>
                          <a:effectLst/>
                          <a:latin typeface="Arial" panose="020B0604020202020204" pitchFamily="34" charset="0"/>
                        </a:rPr>
                        <a:t>% Achieved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4169393041"/>
                  </a:ext>
                </a:extLst>
              </a:tr>
              <a:tr h="988127">
                <a:tc>
                  <a:txBody>
                    <a:bodyPr/>
                    <a:lstStyle/>
                    <a:p>
                      <a:pPr algn="l" fontAlgn="t"/>
                      <a:r>
                        <a:rPr lang="en-US" sz="1200" b="0" i="0" u="none" strike="noStrike" dirty="0">
                          <a:solidFill>
                            <a:srgbClr val="000000"/>
                          </a:solidFill>
                          <a:effectLst/>
                          <a:latin typeface="Arial" panose="020B0604020202020204" pitchFamily="34" charset="0"/>
                        </a:rPr>
                        <a:t>Percentage of Ntirhisano commitments achieved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on  Ntirhisano was affected  due to  Lockdown restrictions. </a:t>
                      </a: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will await guidance  from OoP on  when Ntirhisano activities will be conducted.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69052172"/>
                  </a:ext>
                </a:extLst>
              </a:tr>
              <a:tr h="2394030">
                <a:tc>
                  <a:txBody>
                    <a:bodyPr/>
                    <a:lstStyle/>
                    <a:p>
                      <a:pPr algn="l" fontAlgn="t"/>
                      <a:r>
                        <a:rPr lang="en-US" sz="1200" b="0" i="0" u="none" strike="noStrike" dirty="0">
                          <a:solidFill>
                            <a:srgbClr val="000000"/>
                          </a:solidFill>
                          <a:effectLst/>
                          <a:latin typeface="Arial" panose="020B0604020202020204" pitchFamily="34" charset="0"/>
                        </a:rPr>
                        <a:t>Number of school uniform packs distributed</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169 500</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panose="020B0604020202020204" pitchFamily="34" charset="0"/>
                        </a:rPr>
                        <a:t>11 498</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1" i="0" u="none" strike="noStrike" dirty="0">
                          <a:solidFill>
                            <a:srgbClr val="000000"/>
                          </a:solidFill>
                          <a:effectLst/>
                          <a:latin typeface="Arial" panose="020B0604020202020204" pitchFamily="34" charset="0"/>
                        </a:rPr>
                        <a:t>Target:  </a:t>
                      </a:r>
                      <a:r>
                        <a:rPr lang="en-US" sz="1200" b="0" i="0" u="none" strike="noStrike" dirty="0">
                          <a:solidFill>
                            <a:srgbClr val="000000"/>
                          </a:solidFill>
                          <a:effectLst/>
                          <a:latin typeface="Arial" panose="020B0604020202020204" pitchFamily="34" charset="0"/>
                        </a:rPr>
                        <a:t>Not Achieved</a:t>
                      </a:r>
                      <a:br>
                        <a:rPr lang="en-US" sz="1200" b="0" i="0" u="none" strike="noStrike" dirty="0">
                          <a:solidFill>
                            <a:srgbClr val="000000"/>
                          </a:solidFill>
                          <a:effectLst/>
                          <a:latin typeface="Arial" panose="020B0604020202020204" pitchFamily="34" charset="0"/>
                        </a:rPr>
                      </a:br>
                      <a:r>
                        <a:rPr lang="en-US" sz="1200" b="0" i="0" u="none" strike="noStrike" dirty="0">
                          <a:solidFill>
                            <a:srgbClr val="000000"/>
                          </a:solidFill>
                          <a:effectLst/>
                          <a:latin typeface="Arial" panose="020B0604020202020204" pitchFamily="34" charset="0"/>
                        </a:rPr>
                        <a:t>Performance is due to delays in the payments to cooperatives have affected the readiness of cooperatives to distribute uniforms when schools re-opened. Performance was further affected by delayed opening of schools as a result of  COVID19. </a:t>
                      </a:r>
                      <a:br>
                        <a:rPr lang="en-US" sz="1200" b="0" i="0" u="none" strike="noStrike" dirty="0">
                          <a:solidFill>
                            <a:srgbClr val="000000"/>
                          </a:solidFill>
                          <a:effectLst/>
                          <a:latin typeface="Arial" panose="020B0604020202020204" pitchFamily="34" charset="0"/>
                        </a:rPr>
                      </a:br>
                      <a:endParaRPr lang="en-US" sz="1200" b="0" i="0" u="none" strike="noStrike" dirty="0">
                        <a:solidFill>
                          <a:srgbClr val="000000"/>
                        </a:solidFill>
                        <a:effectLst/>
                        <a:latin typeface="Arial" panose="020B0604020202020204" pitchFamily="34" charset="0"/>
                      </a:endParaRP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The Department is currently tracking payments to cooperatives on a weekly basis. The Department will further continue with distribution in the next financial year.</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panose="020B0604020202020204" pitchFamily="34" charset="0"/>
                        </a:rPr>
                        <a:t>7%</a:t>
                      </a:r>
                    </a:p>
                  </a:txBody>
                  <a:tcPr marL="2620" marR="2620" marT="2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24264204"/>
                  </a:ext>
                </a:extLst>
              </a:tr>
            </a:tbl>
          </a:graphicData>
        </a:graphic>
      </p:graphicFrame>
    </p:spTree>
    <p:extLst>
      <p:ext uri="{BB962C8B-B14F-4D97-AF65-F5344CB8AC3E}">
        <p14:creationId xmlns:p14="http://schemas.microsoft.com/office/powerpoint/2010/main" val="2043825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4. Monitoring Of NPOs</a:t>
            </a:r>
            <a:br>
              <a:rPr lang="en-ZA" sz="2000" b="0" cap="none" dirty="0">
                <a:solidFill>
                  <a:schemeClr val="bg1">
                    <a:lumMod val="50000"/>
                  </a:schemeClr>
                </a:solidFill>
              </a:rPr>
            </a:br>
            <a:br>
              <a:rPr lang="en-ZA" sz="2000" b="0" cap="none" dirty="0">
                <a:solidFill>
                  <a:schemeClr val="bg1">
                    <a:lumMod val="50000"/>
                  </a:schemeClr>
                </a:solidFill>
              </a:rPr>
            </a:b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59</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41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6509873C-A6E3-456B-8DFF-B9D692CB6C93}"/>
              </a:ext>
            </a:extLst>
          </p:cNvPr>
          <p:cNvSpPr>
            <a:spLocks noGrp="1"/>
          </p:cNvSpPr>
          <p:nvPr>
            <p:ph type="title"/>
          </p:nvPr>
        </p:nvSpPr>
        <p:spPr/>
        <p:txBody>
          <a:bodyPr/>
          <a:lstStyle/>
          <a:p>
            <a:pPr eaLnBrk="1" hangingPunct="1"/>
            <a:r>
              <a:rPr lang="en-US" altLang="en-US" sz="2300" b="1" dirty="0"/>
              <a:t>Overview Of Non-Financial Performance</a:t>
            </a:r>
            <a:endParaRPr lang="en-ZA" altLang="en-US" sz="2300" dirty="0"/>
          </a:p>
        </p:txBody>
      </p:sp>
      <p:sp>
        <p:nvSpPr>
          <p:cNvPr id="95235" name="Slide Number Placeholder 2">
            <a:extLst>
              <a:ext uri="{FF2B5EF4-FFF2-40B4-BE49-F238E27FC236}">
                <a16:creationId xmlns:a16="http://schemas.microsoft.com/office/drawing/2014/main" id="{1779D900-C8FD-4CD9-B962-8857DD80CE03}"/>
              </a:ext>
            </a:extLst>
          </p:cNvPr>
          <p:cNvSpPr>
            <a:spLocks noGrp="1"/>
          </p:cNvSpPr>
          <p:nvPr>
            <p:ph type="sldNum" sz="quarter" idx="12"/>
          </p:nvPr>
        </p:nvSpPr>
        <p:spPr bwMode="auto">
          <a:xfrm>
            <a:off x="8316416" y="6510337"/>
            <a:ext cx="370384" cy="211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A1793835-9839-46F1-9570-2C6DCBF2A9B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0AF4FF28-E452-4353-A65D-E51D9A99117C}"/>
              </a:ext>
            </a:extLst>
          </p:cNvPr>
          <p:cNvGraphicFramePr>
            <a:graphicFrameLocks noGrp="1"/>
          </p:cNvGraphicFramePr>
          <p:nvPr>
            <p:ph idx="1"/>
          </p:nvPr>
        </p:nvGraphicFramePr>
        <p:xfrm>
          <a:off x="457200" y="1412875"/>
          <a:ext cx="8562975" cy="51196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7BC13BD8-82DA-4C4C-93E1-8E3915F30DFB}"/>
              </a:ext>
            </a:extLst>
          </p:cNvPr>
          <p:cNvSpPr>
            <a:spLocks noGrp="1"/>
          </p:cNvSpPr>
          <p:nvPr>
            <p:ph idx="1"/>
          </p:nvPr>
        </p:nvSpPr>
        <p:spPr>
          <a:xfrm>
            <a:off x="928468" y="1420836"/>
            <a:ext cx="8092373" cy="5112379"/>
          </a:xfrm>
        </p:spPr>
        <p:txBody>
          <a:bodyPr>
            <a:normAutofit/>
          </a:bodyPr>
          <a:lstStyle/>
          <a:p>
            <a:pPr algn="just">
              <a:lnSpc>
                <a:spcPct val="114000"/>
              </a:lnSpc>
              <a:spcAft>
                <a:spcPts val="900"/>
              </a:spcAft>
            </a:pPr>
            <a:endParaRPr lang="en-ZA" sz="2200" dirty="0"/>
          </a:p>
          <a:p>
            <a:pPr algn="just">
              <a:lnSpc>
                <a:spcPct val="114000"/>
              </a:lnSpc>
              <a:spcAft>
                <a:spcPts val="900"/>
              </a:spcAft>
            </a:pPr>
            <a:r>
              <a:rPr lang="en-ZA" sz="2200" dirty="0"/>
              <a:t>In the period under review the Department funded </a:t>
            </a:r>
            <a:r>
              <a:rPr lang="en-ZA" sz="2200" b="1" dirty="0">
                <a:solidFill>
                  <a:srgbClr val="000000"/>
                </a:solidFill>
              </a:rPr>
              <a:t>2 743 </a:t>
            </a:r>
            <a:r>
              <a:rPr lang="en-ZA" sz="2200" dirty="0"/>
              <a:t>NPOs to render a variety of social welfare and developmental services. </a:t>
            </a:r>
          </a:p>
          <a:p>
            <a:pPr algn="just">
              <a:lnSpc>
                <a:spcPct val="114000"/>
              </a:lnSpc>
              <a:spcAft>
                <a:spcPts val="900"/>
              </a:spcAft>
            </a:pPr>
            <a:r>
              <a:rPr lang="en-ZA" sz="2200" dirty="0"/>
              <a:t>The Department capacitated </a:t>
            </a:r>
            <a:r>
              <a:rPr lang="en-ZA" sz="2200" b="1" dirty="0"/>
              <a:t>368 (T:1 606)  </a:t>
            </a:r>
            <a:r>
              <a:rPr lang="en-ZA" sz="2200" dirty="0"/>
              <a:t>NPOs</a:t>
            </a:r>
          </a:p>
        </p:txBody>
      </p:sp>
      <p:sp>
        <p:nvSpPr>
          <p:cNvPr id="146435" name="Slide Number Placeholder 4"/>
          <p:cNvSpPr>
            <a:spLocks noGrp="1"/>
          </p:cNvSpPr>
          <p:nvPr>
            <p:ph type="sldNum" sz="quarter" idx="12"/>
          </p:nvPr>
        </p:nvSpPr>
        <p:spPr bwMode="auto">
          <a:xfrm>
            <a:off x="8027988" y="6356350"/>
            <a:ext cx="65881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defRPr/>
            </a:pPr>
            <a:fld id="{0E692E82-684E-454A-A4E0-69751C7CEA42}" type="slidenum">
              <a:rPr lang="en-US" altLang="en-US" sz="1200">
                <a:solidFill>
                  <a:srgbClr val="000000"/>
                </a:solidFill>
                <a:latin typeface="Arial" charset="0"/>
              </a:rPr>
              <a:pPr>
                <a:defRPr/>
              </a:pPr>
              <a:t>60</a:t>
            </a:fld>
            <a:endParaRPr lang="en-US" altLang="en-US" sz="1200" dirty="0">
              <a:solidFill>
                <a:srgbClr val="000000"/>
              </a:solidFill>
              <a:latin typeface="Arial"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Monitoring Of NPOs</a:t>
            </a:r>
          </a:p>
        </p:txBody>
      </p:sp>
    </p:spTree>
    <p:extLst>
      <p:ext uri="{BB962C8B-B14F-4D97-AF65-F5344CB8AC3E}">
        <p14:creationId xmlns:p14="http://schemas.microsoft.com/office/powerpoint/2010/main" val="721608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9091" y="3663900"/>
            <a:ext cx="8040750" cy="1821704"/>
          </a:xfrm>
        </p:spPr>
        <p:txBody>
          <a:bodyPr/>
          <a:lstStyle/>
          <a:p>
            <a:br>
              <a:rPr lang="en-ZA" sz="2000" dirty="0">
                <a:solidFill>
                  <a:schemeClr val="accent2">
                    <a:lumMod val="60000"/>
                    <a:lumOff val="40000"/>
                  </a:schemeClr>
                </a:solidFill>
              </a:rPr>
            </a:br>
            <a:br>
              <a:rPr lang="en-ZA" sz="2000" dirty="0">
                <a:solidFill>
                  <a:schemeClr val="accent2">
                    <a:lumMod val="60000"/>
                    <a:lumOff val="40000"/>
                  </a:schemeClr>
                </a:solidFill>
              </a:rPr>
            </a:br>
            <a:br>
              <a:rPr lang="en-ZA" sz="2000" dirty="0">
                <a:solidFill>
                  <a:schemeClr val="accent2">
                    <a:lumMod val="60000"/>
                    <a:lumOff val="40000"/>
                  </a:schemeClr>
                </a:solidFill>
              </a:rPr>
            </a:br>
            <a:r>
              <a:rPr lang="en-ZA" sz="2000" b="0" cap="none" dirty="0">
                <a:solidFill>
                  <a:schemeClr val="bg1">
                    <a:lumMod val="50000"/>
                  </a:schemeClr>
                </a:solidFill>
              </a:rPr>
              <a:t>5. Extraordinary Issues</a:t>
            </a:r>
            <a:br>
              <a:rPr lang="en-ZA" sz="2000" b="0" cap="none" dirty="0">
                <a:solidFill>
                  <a:schemeClr val="bg1">
                    <a:lumMod val="50000"/>
                  </a:schemeClr>
                </a:solidFill>
              </a:rPr>
            </a:br>
            <a:br>
              <a:rPr lang="en-ZA" sz="2000" b="0" cap="none" dirty="0">
                <a:solidFill>
                  <a:schemeClr val="bg1">
                    <a:lumMod val="50000"/>
                  </a:schemeClr>
                </a:solidFill>
              </a:rPr>
            </a:br>
            <a:br>
              <a:rPr lang="en-ZA" sz="2000" b="0" cap="none" dirty="0">
                <a:solidFill>
                  <a:schemeClr val="bg1">
                    <a:lumMod val="50000"/>
                  </a:schemeClr>
                </a:solidFill>
              </a:rPr>
            </a:br>
            <a:endParaRPr lang="en-ZA" sz="2000" b="0" dirty="0">
              <a:solidFill>
                <a:schemeClr val="bg1">
                  <a:lumMod val="50000"/>
                </a:schemeClr>
              </a:solidFill>
            </a:endParaRPr>
          </a:p>
        </p:txBody>
      </p:sp>
      <p:sp>
        <p:nvSpPr>
          <p:cNvPr id="64515" name="Content Placeholder 2"/>
          <p:cNvSpPr>
            <a:spLocks noGrp="1"/>
          </p:cNvSpPr>
          <p:nvPr>
            <p:ph type="body" idx="1"/>
          </p:nvPr>
        </p:nvSpPr>
        <p:spPr>
          <a:xfrm>
            <a:off x="987136" y="1701010"/>
            <a:ext cx="8040750" cy="1500187"/>
          </a:xfrm>
        </p:spPr>
        <p:txBody>
          <a:bodyPr anchor="b">
            <a:normAutofit fontScale="70000" lnSpcReduction="20000"/>
          </a:bodyPr>
          <a:lstStyle/>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a:p>
            <a:pPr algn="r"/>
            <a:r>
              <a:rPr lang="en-ZA" altLang="en-US" sz="3200" dirty="0">
                <a:solidFill>
                  <a:schemeClr val="accent6"/>
                </a:solidFill>
              </a:rPr>
              <a:t>Part B:</a:t>
            </a:r>
          </a:p>
          <a:p>
            <a:pPr algn="r"/>
            <a:r>
              <a:rPr lang="en-ZA" altLang="en-US" sz="3200" dirty="0">
                <a:solidFill>
                  <a:schemeClr val="bg1">
                    <a:lumMod val="50000"/>
                  </a:schemeClr>
                </a:solidFill>
              </a:rPr>
              <a:t>Non-financial Performance</a:t>
            </a:r>
          </a:p>
          <a:p>
            <a:pPr algn="r"/>
            <a:endParaRPr lang="en-ZA" altLang="en-US" sz="3200" dirty="0">
              <a:solidFill>
                <a:schemeClr val="bg1">
                  <a:lumMod val="50000"/>
                </a:schemeClr>
              </a:solidFill>
            </a:endParaRPr>
          </a:p>
          <a:p>
            <a:pPr algn="r"/>
            <a:endParaRPr lang="en-ZA" altLang="en-US" sz="3200" dirty="0">
              <a:solidFill>
                <a:schemeClr val="bg1">
                  <a:lumMod val="50000"/>
                </a:schemeClr>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6518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097851-B9FB-4E5B-BB80-235136EAE3FD}"/>
              </a:ext>
            </a:extLst>
          </p:cNvPr>
          <p:cNvSpPr/>
          <p:nvPr/>
        </p:nvSpPr>
        <p:spPr>
          <a:xfrm>
            <a:off x="1405459" y="838018"/>
            <a:ext cx="6711846"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altLang="en-US" sz="2800" b="1" i="0" u="none" strike="noStrike" kern="1200" cap="none" spc="0" normalizeH="0" baseline="0" noProof="0" dirty="0">
                <a:ln>
                  <a:noFill/>
                </a:ln>
                <a:solidFill>
                  <a:prstClr val="white"/>
                </a:solidFill>
                <a:effectLst/>
                <a:uLnTx/>
                <a:uFillTx/>
                <a:latin typeface="Calibri"/>
                <a:ea typeface="+mn-ea"/>
                <a:cs typeface="+mn-cs"/>
              </a:rPr>
              <a:t>Extraordinary Issues</a:t>
            </a:r>
            <a:endParaRPr kumimoji="0" lang="en-ZA"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D397310-5134-45AB-9606-B8CE14E298D3}"/>
              </a:ext>
            </a:extLst>
          </p:cNvPr>
          <p:cNvSpPr>
            <a:spLocks noGrp="1"/>
          </p:cNvSpPr>
          <p:nvPr>
            <p:ph type="sldNum" sz="quarter" idx="12"/>
          </p:nvPr>
        </p:nvSpPr>
        <p:spPr/>
        <p:txBody>
          <a:bodyPr/>
          <a:lstStyle/>
          <a:p>
            <a:pPr>
              <a:defRPr/>
            </a:pPr>
            <a:fld id="{1ADFBEA8-27AE-43B8-9080-CDB1FD3FDF85}" type="slidenum">
              <a:rPr lang="en-US" sz="1200" smtClean="0"/>
              <a:pPr>
                <a:defRPr/>
              </a:pPr>
              <a:t>62</a:t>
            </a:fld>
            <a:endParaRPr lang="en-US" sz="1200" dirty="0"/>
          </a:p>
        </p:txBody>
      </p:sp>
      <p:sp>
        <p:nvSpPr>
          <p:cNvPr id="5" name="Content Placeholder 4">
            <a:extLst>
              <a:ext uri="{FF2B5EF4-FFF2-40B4-BE49-F238E27FC236}">
                <a16:creationId xmlns:a16="http://schemas.microsoft.com/office/drawing/2014/main" id="{C491E32F-0B2B-44E2-B29E-220EB51A4C06}"/>
              </a:ext>
            </a:extLst>
          </p:cNvPr>
          <p:cNvSpPr>
            <a:spLocks noGrp="1"/>
          </p:cNvSpPr>
          <p:nvPr>
            <p:ph idx="1"/>
          </p:nvPr>
        </p:nvSpPr>
        <p:spPr/>
        <p:txBody>
          <a:bodyPr>
            <a:normAutofit/>
          </a:bodyPr>
          <a:lstStyle/>
          <a:p>
            <a:pPr algn="just"/>
            <a:r>
              <a:rPr lang="en-ZA" sz="2000" dirty="0"/>
              <a:t>The Department participated in Special M&amp;E Forum </a:t>
            </a:r>
            <a:r>
              <a:rPr lang="en-GB" sz="2000" dirty="0"/>
              <a:t>to discuss the new GPL Standardised Oversight, Accountability and Reporting (SOAR )template for Gauteng Province that was rolled out in the 2</a:t>
            </a:r>
            <a:r>
              <a:rPr lang="en-GB" sz="2000" baseline="30000" dirty="0"/>
              <a:t>nd</a:t>
            </a:r>
            <a:r>
              <a:rPr lang="en-GB" sz="2000" dirty="0"/>
              <a:t> Quarter 2020/21 financial year.</a:t>
            </a:r>
          </a:p>
          <a:p>
            <a:pPr marL="0" indent="0" algn="just">
              <a:buNone/>
            </a:pPr>
            <a:endParaRPr lang="en-ZA" sz="2000" dirty="0"/>
          </a:p>
          <a:p>
            <a:r>
              <a:rPr lang="en-US" sz="2000" dirty="0"/>
              <a:t>The Department Performance Information Coordinating Committee (PICC) HOD and MEC Quarterly Review sessions were conducted virtually through Microsoft teams with Programme managers and Executive Management in compliance with Lockdown directive on Covid-19.</a:t>
            </a:r>
            <a:endParaRPr lang="en-ZA" sz="2000" dirty="0"/>
          </a:p>
          <a:p>
            <a:endParaRPr lang="en-ZA" sz="1600" dirty="0"/>
          </a:p>
        </p:txBody>
      </p:sp>
    </p:spTree>
    <p:extLst>
      <p:ext uri="{BB962C8B-B14F-4D97-AF65-F5344CB8AC3E}">
        <p14:creationId xmlns:p14="http://schemas.microsoft.com/office/powerpoint/2010/main" val="557949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ZA" sz="1200" dirty="0"/>
          </a:p>
          <a:p>
            <a:pPr marL="0" indent="0">
              <a:buNone/>
            </a:pPr>
            <a:endParaRPr lang="en-ZA" sz="1200" dirty="0"/>
          </a:p>
          <a:p>
            <a:pPr marL="0" indent="0">
              <a:buNone/>
            </a:pPr>
            <a:endParaRPr lang="en-ZA" sz="1200" dirty="0"/>
          </a:p>
        </p:txBody>
      </p:sp>
      <p:sp>
        <p:nvSpPr>
          <p:cNvPr id="14643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E692E82-684E-454A-A4E0-69751C7CEA4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Key Success Stories</a:t>
            </a:r>
          </a:p>
        </p:txBody>
      </p:sp>
      <p:graphicFrame>
        <p:nvGraphicFramePr>
          <p:cNvPr id="4" name="Table 3">
            <a:extLst>
              <a:ext uri="{FF2B5EF4-FFF2-40B4-BE49-F238E27FC236}">
                <a16:creationId xmlns:a16="http://schemas.microsoft.com/office/drawing/2014/main" id="{A20CDFFF-BA4A-4956-AC17-8C8B2334CF23}"/>
              </a:ext>
            </a:extLst>
          </p:cNvPr>
          <p:cNvGraphicFramePr>
            <a:graphicFrameLocks noGrp="1"/>
          </p:cNvGraphicFramePr>
          <p:nvPr>
            <p:extLst>
              <p:ext uri="{D42A27DB-BD31-4B8C-83A1-F6EECF244321}">
                <p14:modId xmlns:p14="http://schemas.microsoft.com/office/powerpoint/2010/main" val="1425126246"/>
              </p:ext>
            </p:extLst>
          </p:nvPr>
        </p:nvGraphicFramePr>
        <p:xfrm>
          <a:off x="1002377" y="1343869"/>
          <a:ext cx="8018463" cy="5244072"/>
        </p:xfrm>
        <a:graphic>
          <a:graphicData uri="http://schemas.openxmlformats.org/drawingml/2006/table">
            <a:tbl>
              <a:tblPr firstRow="1" firstCol="1" bandRow="1">
                <a:tableStyleId>{5C22544A-7EE6-4342-B048-85BDC9FD1C3A}</a:tableStyleId>
              </a:tblPr>
              <a:tblGrid>
                <a:gridCol w="1487453">
                  <a:extLst>
                    <a:ext uri="{9D8B030D-6E8A-4147-A177-3AD203B41FA5}">
                      <a16:colId xmlns:a16="http://schemas.microsoft.com/office/drawing/2014/main" val="3054778704"/>
                    </a:ext>
                  </a:extLst>
                </a:gridCol>
                <a:gridCol w="6531010">
                  <a:extLst>
                    <a:ext uri="{9D8B030D-6E8A-4147-A177-3AD203B41FA5}">
                      <a16:colId xmlns:a16="http://schemas.microsoft.com/office/drawing/2014/main" val="2077074310"/>
                    </a:ext>
                  </a:extLst>
                </a:gridCol>
              </a:tblGrid>
              <a:tr h="198034">
                <a:tc>
                  <a:txBody>
                    <a:bodyPr/>
                    <a:lstStyle/>
                    <a:p>
                      <a:pPr marR="91440" algn="just" hangingPunct="0">
                        <a:lnSpc>
                          <a:spcPct val="150000"/>
                        </a:lnSpc>
                        <a:spcAft>
                          <a:spcPts val="600"/>
                        </a:spcAft>
                      </a:pPr>
                      <a:r>
                        <a:rPr lang="en-ZA" sz="1100" dirty="0">
                          <a:effectLst/>
                          <a:latin typeface="Arial" panose="020B0604020202020204" pitchFamily="34" charset="0"/>
                          <a:cs typeface="Arial" panose="020B0604020202020204" pitchFamily="34" charset="0"/>
                        </a:rPr>
                        <a:t>SUB-PROGRAMME</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algn="just">
                        <a:lnSpc>
                          <a:spcPct val="150000"/>
                        </a:lnSpc>
                        <a:spcAft>
                          <a:spcPts val="1000"/>
                        </a:spcAft>
                      </a:pPr>
                      <a:r>
                        <a:rPr lang="en-ZA" sz="1100" dirty="0">
                          <a:effectLst/>
                          <a:latin typeface="Arial" panose="020B0604020202020204" pitchFamily="34" charset="0"/>
                          <a:cs typeface="Arial" panose="020B0604020202020204" pitchFamily="34" charset="0"/>
                        </a:rPr>
                        <a:t>KEY SUCCESSES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extLst>
                  <a:ext uri="{0D108BD9-81ED-4DB2-BD59-A6C34878D82A}">
                    <a16:rowId xmlns:a16="http://schemas.microsoft.com/office/drawing/2014/main" val="2009749281"/>
                  </a:ext>
                </a:extLst>
              </a:tr>
              <a:tr h="1101828">
                <a:tc>
                  <a:txBody>
                    <a:bodyPr/>
                    <a:lstStyle/>
                    <a:p>
                      <a:pPr marR="91440" hangingPunct="0">
                        <a:lnSpc>
                          <a:spcPct val="150000"/>
                        </a:lnSpc>
                        <a:spcBef>
                          <a:spcPts val="600"/>
                        </a:spcBef>
                        <a:spcAft>
                          <a:spcPts val="600"/>
                        </a:spcAft>
                      </a:pPr>
                      <a:r>
                        <a:rPr lang="en-GB" sz="1100" dirty="0">
                          <a:effectLst/>
                          <a:latin typeface="Arial" panose="020B0604020202020204" pitchFamily="34" charset="0"/>
                          <a:cs typeface="Arial" panose="020B0604020202020204" pitchFamily="34" charset="0"/>
                        </a:rPr>
                        <a:t>Child Care and Protection</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342900" lvl="0" indent="-342900" algn="just">
                        <a:lnSpc>
                          <a:spcPct val="150000"/>
                        </a:lnSpc>
                        <a:spcAft>
                          <a:spcPts val="0"/>
                        </a:spcAft>
                        <a:buFont typeface="Wingdings" panose="05000000000000000000" pitchFamily="2" charset="2"/>
                        <a:buChar char="§"/>
                      </a:pPr>
                      <a:r>
                        <a:rPr lang="en-GB" sz="1100" dirty="0">
                          <a:effectLst/>
                          <a:latin typeface="Arial" panose="020B0604020202020204" pitchFamily="34" charset="0"/>
                          <a:cs typeface="Arial" panose="020B0604020202020204" pitchFamily="34" charset="0"/>
                        </a:rPr>
                        <a:t>The Province’s Child Ambassador joined the Minister and participated in a virtual discussion on the effects of COVID-19 on children on the 01</a:t>
                      </a:r>
                      <a:r>
                        <a:rPr lang="en-GB" sz="1100" baseline="30000" dirty="0">
                          <a:effectLst/>
                          <a:latin typeface="Arial" panose="020B0604020202020204" pitchFamily="34" charset="0"/>
                          <a:cs typeface="Arial" panose="020B0604020202020204" pitchFamily="34" charset="0"/>
                        </a:rPr>
                        <a:t>st</a:t>
                      </a:r>
                      <a:r>
                        <a:rPr lang="en-GB" sz="1100" dirty="0">
                          <a:effectLst/>
                          <a:latin typeface="Arial" panose="020B0604020202020204" pitchFamily="34" charset="0"/>
                          <a:cs typeface="Arial" panose="020B0604020202020204" pitchFamily="34" charset="0"/>
                        </a:rPr>
                        <a:t> June 2020.</a:t>
                      </a:r>
                      <a:endParaRPr lang="en-ZA" sz="1100" dirty="0">
                        <a:effectLst/>
                        <a:latin typeface="Arial" panose="020B0604020202020204" pitchFamily="34" charset="0"/>
                        <a:cs typeface="Arial" panose="020B0604020202020204" pitchFamily="34" charset="0"/>
                      </a:endParaRPr>
                    </a:p>
                    <a:p>
                      <a:pPr marL="342900" lvl="0" indent="-342900" algn="just">
                        <a:lnSpc>
                          <a:spcPct val="150000"/>
                        </a:lnSpc>
                        <a:spcAft>
                          <a:spcPts val="1000"/>
                        </a:spcAft>
                        <a:buFont typeface="Wingdings" panose="05000000000000000000" pitchFamily="2" charset="2"/>
                        <a:buChar char="§"/>
                      </a:pPr>
                      <a:r>
                        <a:rPr lang="en-GB" sz="1100" dirty="0">
                          <a:effectLst/>
                          <a:latin typeface="Arial" panose="020B0604020202020204" pitchFamily="34" charset="0"/>
                          <a:cs typeface="Arial" panose="020B0604020202020204" pitchFamily="34" charset="0"/>
                        </a:rPr>
                        <a:t>The Department, in collaboration with the NDSD, hosted the closing of Child Protection Week at Polokong Child and Youth Care Centre in Sedibeng Region, on the 07</a:t>
                      </a:r>
                      <a:r>
                        <a:rPr lang="en-GB" sz="1100" baseline="30000" dirty="0">
                          <a:effectLst/>
                          <a:latin typeface="Arial" panose="020B0604020202020204" pitchFamily="34" charset="0"/>
                          <a:cs typeface="Arial" panose="020B0604020202020204" pitchFamily="34" charset="0"/>
                        </a:rPr>
                        <a:t>th</a:t>
                      </a:r>
                      <a:r>
                        <a:rPr lang="en-GB" sz="1100" dirty="0">
                          <a:effectLst/>
                          <a:latin typeface="Arial" panose="020B0604020202020204" pitchFamily="34" charset="0"/>
                          <a:cs typeface="Arial" panose="020B0604020202020204" pitchFamily="34" charset="0"/>
                        </a:rPr>
                        <a:t> June 2020. The theme was “Child Protection Beyond”.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15597" marR="15597" marT="0" marB="0"/>
                </a:tc>
                <a:extLst>
                  <a:ext uri="{0D108BD9-81ED-4DB2-BD59-A6C34878D82A}">
                    <a16:rowId xmlns:a16="http://schemas.microsoft.com/office/drawing/2014/main" val="680493779"/>
                  </a:ext>
                </a:extLst>
              </a:tr>
              <a:tr h="1019339">
                <a:tc>
                  <a:txBody>
                    <a:bodyPr/>
                    <a:lstStyle/>
                    <a:p>
                      <a:pPr marR="91440" hangingPunct="0">
                        <a:lnSpc>
                          <a:spcPct val="150000"/>
                        </a:lnSpc>
                        <a:spcBef>
                          <a:spcPts val="600"/>
                        </a:spcBef>
                        <a:spcAft>
                          <a:spcPts val="600"/>
                        </a:spcAft>
                      </a:pPr>
                      <a:r>
                        <a:rPr lang="en-GB" sz="1100" dirty="0">
                          <a:effectLst/>
                          <a:latin typeface="Arial" panose="020B0604020202020204" pitchFamily="34" charset="0"/>
                          <a:cs typeface="Arial" panose="020B0604020202020204" pitchFamily="34" charset="0"/>
                        </a:rPr>
                        <a:t>Services to Persons with Disabilities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342900" marR="91440" lvl="0" indent="-342900" algn="just" hangingPunct="0">
                        <a:lnSpc>
                          <a:spcPct val="150000"/>
                        </a:lnSpc>
                        <a:spcBef>
                          <a:spcPts val="600"/>
                        </a:spcBef>
                        <a:spcAft>
                          <a:spcPts val="600"/>
                        </a:spcAft>
                        <a:buFont typeface="Wingdings" panose="05000000000000000000" pitchFamily="2" charset="2"/>
                        <a:buChar char="§"/>
                        <a:tabLst>
                          <a:tab pos="457200" algn="l"/>
                        </a:tabLst>
                      </a:pPr>
                      <a:r>
                        <a:rPr lang="en-GB" sz="1100" dirty="0">
                          <a:effectLst/>
                          <a:latin typeface="Arial" panose="020B0604020202020204" pitchFamily="34" charset="0"/>
                          <a:cs typeface="Arial" panose="020B0604020202020204" pitchFamily="34" charset="0"/>
                        </a:rPr>
                        <a:t>The training of nurses in residential facilities by the Department of Health on the vaccination programme commenced in March 2021 and is continuing.</a:t>
                      </a:r>
                      <a:endParaRPr lang="en-ZA" sz="1100" dirty="0">
                        <a:effectLst/>
                        <a:latin typeface="Arial" panose="020B0604020202020204" pitchFamily="34" charset="0"/>
                        <a:cs typeface="Arial" panose="020B0604020202020204" pitchFamily="34" charset="0"/>
                      </a:endParaRPr>
                    </a:p>
                    <a:p>
                      <a:pPr marL="342900" marR="91440" lvl="0" indent="-342900" algn="just" hangingPunct="0">
                        <a:lnSpc>
                          <a:spcPct val="150000"/>
                        </a:lnSpc>
                        <a:spcBef>
                          <a:spcPts val="600"/>
                        </a:spcBef>
                        <a:spcAft>
                          <a:spcPts val="600"/>
                        </a:spcAft>
                        <a:buFont typeface="Wingdings" panose="05000000000000000000" pitchFamily="2" charset="2"/>
                        <a:buChar char="§"/>
                        <a:tabLst>
                          <a:tab pos="457200" algn="l"/>
                        </a:tabLst>
                      </a:pPr>
                      <a:r>
                        <a:rPr lang="en-GB" sz="1100" dirty="0">
                          <a:effectLst/>
                          <a:latin typeface="Arial" panose="020B0604020202020204" pitchFamily="34" charset="0"/>
                          <a:cs typeface="Arial" panose="020B0604020202020204" pitchFamily="34" charset="0"/>
                        </a:rPr>
                        <a:t>Virtual training on the Guideline on service to children with disabilities in the Gauteng Province took place on the 02</a:t>
                      </a:r>
                      <a:r>
                        <a:rPr lang="en-GB" sz="1100" baseline="30000" dirty="0">
                          <a:effectLst/>
                          <a:latin typeface="Arial" panose="020B0604020202020204" pitchFamily="34" charset="0"/>
                          <a:cs typeface="Arial" panose="020B0604020202020204" pitchFamily="34" charset="0"/>
                        </a:rPr>
                        <a:t>nd</a:t>
                      </a:r>
                      <a:r>
                        <a:rPr lang="en-GB" sz="1100" dirty="0">
                          <a:effectLst/>
                          <a:latin typeface="Arial" panose="020B0604020202020204" pitchFamily="34" charset="0"/>
                          <a:cs typeface="Arial" panose="020B0604020202020204" pitchFamily="34" charset="0"/>
                        </a:rPr>
                        <a:t> of March 2021 and was attended by 71 persons. </a:t>
                      </a:r>
                    </a:p>
                  </a:txBody>
                  <a:tcPr marL="15597" marR="15597" marT="0" marB="0"/>
                </a:tc>
                <a:extLst>
                  <a:ext uri="{0D108BD9-81ED-4DB2-BD59-A6C34878D82A}">
                    <a16:rowId xmlns:a16="http://schemas.microsoft.com/office/drawing/2014/main" val="1232363912"/>
                  </a:ext>
                </a:extLst>
              </a:tr>
              <a:tr h="1471236">
                <a:tc>
                  <a:txBody>
                    <a:bodyPr/>
                    <a:lstStyle/>
                    <a:p>
                      <a:pPr marR="91440" algn="just" hangingPunct="0">
                        <a:lnSpc>
                          <a:spcPct val="150000"/>
                        </a:lnSpc>
                        <a:spcBef>
                          <a:spcPts val="600"/>
                        </a:spcBef>
                        <a:spcAft>
                          <a:spcPts val="600"/>
                        </a:spcAft>
                      </a:pPr>
                      <a:r>
                        <a:rPr lang="en-GB" sz="1100" dirty="0">
                          <a:effectLst/>
                          <a:latin typeface="Arial" panose="020B0604020202020204" pitchFamily="34" charset="0"/>
                          <a:cs typeface="Arial" panose="020B0604020202020204" pitchFamily="34" charset="0"/>
                        </a:rPr>
                        <a:t>HIV and AIDS</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342900" marR="91440" lvl="0" indent="-342900" algn="just" hangingPunct="0">
                        <a:lnSpc>
                          <a:spcPct val="150000"/>
                        </a:lnSpc>
                        <a:spcBef>
                          <a:spcPts val="600"/>
                        </a:spcBef>
                        <a:spcAft>
                          <a:spcPts val="600"/>
                        </a:spcAft>
                        <a:buFont typeface="Wingdings" panose="05000000000000000000" pitchFamily="2" charset="2"/>
                        <a:buChar char="§"/>
                        <a:tabLst>
                          <a:tab pos="457200" algn="l"/>
                        </a:tabLst>
                      </a:pPr>
                      <a:r>
                        <a:rPr lang="en-GB" sz="1100" dirty="0">
                          <a:effectLst/>
                          <a:latin typeface="Arial" panose="020B0604020202020204" pitchFamily="34" charset="0"/>
                          <a:cs typeface="Arial" panose="020B0604020202020204" pitchFamily="34" charset="0"/>
                        </a:rPr>
                        <a:t>For implementation, the Social and Behaviour Change Programme was handed over to the province by the Deputy Minister, Ms H Bogopane Zulu. The National Department of Social Development was assisted with the selection process for the implementation of the Government to Government (G2G) programme.</a:t>
                      </a:r>
                      <a:endParaRPr lang="en-ZA" sz="1100" dirty="0">
                        <a:effectLst/>
                        <a:latin typeface="Arial" panose="020B0604020202020204" pitchFamily="34" charset="0"/>
                        <a:cs typeface="Arial" panose="020B0604020202020204" pitchFamily="34" charset="0"/>
                      </a:endParaRPr>
                    </a:p>
                    <a:p>
                      <a:pPr marL="342900" marR="91440" lvl="0" indent="-342900" algn="just" hangingPunct="0">
                        <a:lnSpc>
                          <a:spcPct val="150000"/>
                        </a:lnSpc>
                        <a:spcBef>
                          <a:spcPts val="600"/>
                        </a:spcBef>
                        <a:spcAft>
                          <a:spcPts val="600"/>
                        </a:spcAft>
                        <a:buFont typeface="Wingdings" panose="05000000000000000000" pitchFamily="2" charset="2"/>
                        <a:buChar char="§"/>
                        <a:tabLst>
                          <a:tab pos="457200" algn="l"/>
                        </a:tabLst>
                      </a:pPr>
                      <a:r>
                        <a:rPr lang="en-GB" sz="1100" dirty="0">
                          <a:effectLst/>
                          <a:latin typeface="Arial" panose="020B0604020202020204" pitchFamily="34" charset="0"/>
                          <a:cs typeface="Arial" panose="020B0604020202020204" pitchFamily="34" charset="0"/>
                        </a:rPr>
                        <a:t>Calls for proposals went out for the implementation of the G2G programme (YOLO and Chommy).</a:t>
                      </a:r>
                      <a:r>
                        <a:rPr lang="en-GB" sz="1100" kern="1200" dirty="0">
                          <a:effectLst/>
                          <a:latin typeface="Arial" panose="020B0604020202020204" pitchFamily="34" charset="0"/>
                          <a:cs typeface="Arial" panose="020B0604020202020204" pitchFamily="34" charset="0"/>
                        </a:rPr>
                        <a:t> </a:t>
                      </a:r>
                      <a:r>
                        <a:rPr lang="en-GB" sz="1100" dirty="0">
                          <a:effectLst/>
                          <a:latin typeface="Arial" panose="020B0604020202020204" pitchFamily="34" charset="0"/>
                          <a:cs typeface="Arial" panose="020B0604020202020204" pitchFamily="34" charset="0"/>
                        </a:rPr>
                        <a:t>For the implementation of the Social and Behaviour Change Programme, 44 organisations were recommended and funded.</a:t>
                      </a:r>
                      <a:endParaRPr lang="en-ZA" sz="1100" dirty="0">
                        <a:effectLst/>
                        <a:latin typeface="Arial" panose="020B0604020202020204" pitchFamily="34" charset="0"/>
                        <a:cs typeface="Arial" panose="020B0604020202020204" pitchFamily="34" charset="0"/>
                      </a:endParaRPr>
                    </a:p>
                  </a:txBody>
                  <a:tcPr marL="15597" marR="15597" marT="0" marB="0"/>
                </a:tc>
                <a:extLst>
                  <a:ext uri="{0D108BD9-81ED-4DB2-BD59-A6C34878D82A}">
                    <a16:rowId xmlns:a16="http://schemas.microsoft.com/office/drawing/2014/main" val="3513072330"/>
                  </a:ext>
                </a:extLst>
              </a:tr>
              <a:tr h="788656">
                <a:tc>
                  <a:txBody>
                    <a:bodyPr/>
                    <a:lstStyle/>
                    <a:p>
                      <a:pPr marR="91440" algn="just" hangingPunct="0">
                        <a:lnSpc>
                          <a:spcPct val="150000"/>
                        </a:lnSpc>
                        <a:spcBef>
                          <a:spcPts val="600"/>
                        </a:spcBef>
                        <a:spcAft>
                          <a:spcPts val="600"/>
                        </a:spcAft>
                      </a:pPr>
                      <a:r>
                        <a:rPr lang="en-US" sz="1100" dirty="0">
                          <a:effectLst/>
                          <a:latin typeface="Arial" panose="020B0604020202020204" pitchFamily="34" charset="0"/>
                          <a:ea typeface="Calibri" panose="020F0502020204030204" pitchFamily="34" charset="0"/>
                          <a:cs typeface="Arial" panose="020B0604020202020204" pitchFamily="34" charset="0"/>
                        </a:rPr>
                        <a:t>Child Care </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171450" indent="-171450">
                        <a:buFont typeface="Arial" panose="020B0604020202020204" pitchFamily="34" charset="0"/>
                        <a:buChar char="•"/>
                      </a:pPr>
                      <a:r>
                        <a:rPr lang="en-ZA" sz="1100" b="0" i="0" u="none" strike="noStrike" kern="1200" baseline="0" dirty="0">
                          <a:solidFill>
                            <a:schemeClr val="tx1"/>
                          </a:solidFill>
                          <a:latin typeface="Arial" panose="020B0604020202020204" pitchFamily="34" charset="0"/>
                          <a:ea typeface="+mn-ea"/>
                          <a:cs typeface="Arial" panose="020B0604020202020204" pitchFamily="34" charset="0"/>
                        </a:rPr>
                        <a:t>Gauteng Department of Social Development acknowledged the excellent </a:t>
                      </a:r>
                      <a:r>
                        <a:rPr lang="en-GB" sz="1100" b="0" i="0" u="none" strike="noStrike" kern="1200" baseline="0" dirty="0">
                          <a:solidFill>
                            <a:schemeClr val="tx1"/>
                          </a:solidFill>
                          <a:latin typeface="Arial" panose="020B0604020202020204" pitchFamily="34" charset="0"/>
                          <a:ea typeface="+mn-ea"/>
                          <a:cs typeface="Arial" panose="020B0604020202020204" pitchFamily="34" charset="0"/>
                        </a:rPr>
                        <a:t>performance of a hundred (100) top foster care grant beneficiaries who wrote their matric in 2020. </a:t>
                      </a:r>
                      <a:endParaRPr lang="en-ZA" sz="1100" dirty="0">
                        <a:effectLst/>
                        <a:latin typeface="Arial" panose="020B0604020202020204" pitchFamily="34" charset="0"/>
                        <a:cs typeface="Arial" panose="020B0604020202020204" pitchFamily="34" charset="0"/>
                      </a:endParaRPr>
                    </a:p>
                  </a:txBody>
                  <a:tcPr marL="15597" marR="15597" marT="0" marB="0"/>
                </a:tc>
                <a:extLst>
                  <a:ext uri="{0D108BD9-81ED-4DB2-BD59-A6C34878D82A}">
                    <a16:rowId xmlns:a16="http://schemas.microsoft.com/office/drawing/2014/main" val="1457901090"/>
                  </a:ext>
                </a:extLst>
              </a:tr>
            </a:tbl>
          </a:graphicData>
        </a:graphic>
      </p:graphicFrame>
    </p:spTree>
    <p:extLst>
      <p:ext uri="{BB962C8B-B14F-4D97-AF65-F5344CB8AC3E}">
        <p14:creationId xmlns:p14="http://schemas.microsoft.com/office/powerpoint/2010/main" val="28451574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ZA" sz="1200" dirty="0"/>
          </a:p>
          <a:p>
            <a:pPr marL="0" indent="0">
              <a:buNone/>
            </a:pPr>
            <a:endParaRPr lang="en-ZA" sz="1200" dirty="0"/>
          </a:p>
          <a:p>
            <a:pPr marL="0" indent="0">
              <a:buNone/>
            </a:pPr>
            <a:endParaRPr lang="en-ZA" sz="1200" dirty="0"/>
          </a:p>
        </p:txBody>
      </p:sp>
      <p:sp>
        <p:nvSpPr>
          <p:cNvPr id="14643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E692E82-684E-454A-A4E0-69751C7CEA4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64</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Key Success Stories</a:t>
            </a:r>
          </a:p>
        </p:txBody>
      </p:sp>
      <p:graphicFrame>
        <p:nvGraphicFramePr>
          <p:cNvPr id="4" name="Table 3">
            <a:extLst>
              <a:ext uri="{FF2B5EF4-FFF2-40B4-BE49-F238E27FC236}">
                <a16:creationId xmlns:a16="http://schemas.microsoft.com/office/drawing/2014/main" id="{A20CDFFF-BA4A-4956-AC17-8C8B2334CF23}"/>
              </a:ext>
            </a:extLst>
          </p:cNvPr>
          <p:cNvGraphicFramePr>
            <a:graphicFrameLocks noGrp="1"/>
          </p:cNvGraphicFramePr>
          <p:nvPr>
            <p:extLst>
              <p:ext uri="{D42A27DB-BD31-4B8C-83A1-F6EECF244321}">
                <p14:modId xmlns:p14="http://schemas.microsoft.com/office/powerpoint/2010/main" val="3073957310"/>
              </p:ext>
            </p:extLst>
          </p:nvPr>
        </p:nvGraphicFramePr>
        <p:xfrm>
          <a:off x="806116" y="1367603"/>
          <a:ext cx="8219528" cy="5410790"/>
        </p:xfrm>
        <a:graphic>
          <a:graphicData uri="http://schemas.openxmlformats.org/drawingml/2006/table">
            <a:tbl>
              <a:tblPr firstRow="1" firstCol="1" bandRow="1">
                <a:tableStyleId>{5C22544A-7EE6-4342-B048-85BDC9FD1C3A}</a:tableStyleId>
              </a:tblPr>
              <a:tblGrid>
                <a:gridCol w="1359568">
                  <a:extLst>
                    <a:ext uri="{9D8B030D-6E8A-4147-A177-3AD203B41FA5}">
                      <a16:colId xmlns:a16="http://schemas.microsoft.com/office/drawing/2014/main" val="3054778704"/>
                    </a:ext>
                  </a:extLst>
                </a:gridCol>
                <a:gridCol w="6859960">
                  <a:extLst>
                    <a:ext uri="{9D8B030D-6E8A-4147-A177-3AD203B41FA5}">
                      <a16:colId xmlns:a16="http://schemas.microsoft.com/office/drawing/2014/main" val="2077074310"/>
                    </a:ext>
                  </a:extLst>
                </a:gridCol>
              </a:tblGrid>
              <a:tr h="244031">
                <a:tc>
                  <a:txBody>
                    <a:bodyPr/>
                    <a:lstStyle/>
                    <a:p>
                      <a:pPr marR="91440" algn="just" hangingPunct="0">
                        <a:lnSpc>
                          <a:spcPct val="100000"/>
                        </a:lnSpc>
                        <a:spcAft>
                          <a:spcPts val="600"/>
                        </a:spcAft>
                      </a:pPr>
                      <a:r>
                        <a:rPr lang="en-ZA" sz="1050" dirty="0">
                          <a:effectLst/>
                          <a:latin typeface="Arial" panose="020B0604020202020204" pitchFamily="34" charset="0"/>
                          <a:cs typeface="Arial" panose="020B0604020202020204" pitchFamily="34" charset="0"/>
                        </a:rPr>
                        <a:t>SUB-PROGRAMME</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algn="just">
                        <a:lnSpc>
                          <a:spcPct val="100000"/>
                        </a:lnSpc>
                        <a:spcAft>
                          <a:spcPts val="1000"/>
                        </a:spcAft>
                      </a:pPr>
                      <a:r>
                        <a:rPr lang="en-ZA" sz="1050" dirty="0">
                          <a:effectLst/>
                          <a:latin typeface="Arial" panose="020B0604020202020204" pitchFamily="34" charset="0"/>
                          <a:cs typeface="Arial" panose="020B0604020202020204" pitchFamily="34" charset="0"/>
                        </a:rPr>
                        <a:t>KEY SUCCESSES</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extLst>
                  <a:ext uri="{0D108BD9-81ED-4DB2-BD59-A6C34878D82A}">
                    <a16:rowId xmlns:a16="http://schemas.microsoft.com/office/drawing/2014/main" val="2009749281"/>
                  </a:ext>
                </a:extLst>
              </a:tr>
              <a:tr h="2232475">
                <a:tc>
                  <a:txBody>
                    <a:bodyPr/>
                    <a:lstStyle/>
                    <a:p>
                      <a:pPr marR="91440" algn="just" hangingPunct="0">
                        <a:lnSpc>
                          <a:spcPct val="100000"/>
                        </a:lnSpc>
                        <a:spcBef>
                          <a:spcPts val="600"/>
                        </a:spcBef>
                        <a:spcAft>
                          <a:spcPts val="600"/>
                        </a:spcAft>
                      </a:pPr>
                      <a:r>
                        <a:rPr lang="en-GB" sz="1050" dirty="0">
                          <a:effectLst/>
                          <a:latin typeface="Arial" panose="020B0604020202020204" pitchFamily="34" charset="0"/>
                          <a:cs typeface="Arial" panose="020B0604020202020204" pitchFamily="34" charset="0"/>
                        </a:rPr>
                        <a:t>Victim Empowerment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On the 21</a:t>
                      </a:r>
                      <a:r>
                        <a:rPr lang="en-GB" sz="1050" baseline="30000" dirty="0">
                          <a:effectLst/>
                          <a:latin typeface="Arial" panose="020B0604020202020204" pitchFamily="34" charset="0"/>
                          <a:cs typeface="Arial" panose="020B0604020202020204" pitchFamily="34" charset="0"/>
                        </a:rPr>
                        <a:t>st</a:t>
                      </a:r>
                      <a:r>
                        <a:rPr lang="en-GB" sz="1050" dirty="0">
                          <a:effectLst/>
                          <a:latin typeface="Arial" panose="020B0604020202020204" pitchFamily="34" charset="0"/>
                          <a:cs typeface="Arial" panose="020B0604020202020204" pitchFamily="34" charset="0"/>
                        </a:rPr>
                        <a:t> of November 2021, a graduation ceremony was hosted by the Department for ex-homeless people and ex-substance abuse beneficiaries who had been trained during the lockdown in artisan skills. </a:t>
                      </a:r>
                      <a:endParaRPr lang="en-ZA" sz="1050" dirty="0">
                        <a:effectLst/>
                        <a:latin typeface="Arial" panose="020B0604020202020204" pitchFamily="34" charset="0"/>
                        <a:cs typeface="Arial" panose="020B0604020202020204" pitchFamily="34" charset="0"/>
                      </a:endParaRPr>
                    </a:p>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On the 26</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of </a:t>
                      </a:r>
                      <a:r>
                        <a:rPr lang="en-ZA" sz="1050" dirty="0">
                          <a:effectLst/>
                          <a:latin typeface="Arial" panose="020B0604020202020204" pitchFamily="34" charset="0"/>
                          <a:cs typeface="Arial" panose="020B0604020202020204" pitchFamily="34" charset="0"/>
                        </a:rPr>
                        <a:t>November 2020</a:t>
                      </a:r>
                      <a:r>
                        <a:rPr lang="en-GB" sz="1050" dirty="0">
                          <a:effectLst/>
                          <a:latin typeface="Arial" panose="020B0604020202020204" pitchFamily="34" charset="0"/>
                          <a:cs typeface="Arial" panose="020B0604020202020204" pitchFamily="34" charset="0"/>
                        </a:rPr>
                        <a:t>, promotional material was distributed at a Department of Community Safety:  Disability and Gender Based Violence event held at Birchwood Hotel in Boksburg in the Ekurhuleni as well as on the 03</a:t>
                      </a:r>
                      <a:r>
                        <a:rPr lang="en-GB" sz="1050" baseline="30000" dirty="0">
                          <a:effectLst/>
                          <a:latin typeface="Arial" panose="020B0604020202020204" pitchFamily="34" charset="0"/>
                          <a:cs typeface="Arial" panose="020B0604020202020204" pitchFamily="34" charset="0"/>
                        </a:rPr>
                        <a:t>rd</a:t>
                      </a:r>
                      <a:r>
                        <a:rPr lang="en-GB" sz="1050" dirty="0">
                          <a:effectLst/>
                          <a:latin typeface="Arial" panose="020B0604020202020204" pitchFamily="34" charset="0"/>
                          <a:cs typeface="Arial" panose="020B0604020202020204" pitchFamily="34" charset="0"/>
                        </a:rPr>
                        <a:t> of  December 2020 at the Cloverdale Mall in Benoni as part of the DSD Services Blitz in the Ekurhuleni Region.</a:t>
                      </a:r>
                    </a:p>
                    <a:p>
                      <a:pPr marL="342900" marR="91440" lvl="0" indent="-342900" algn="just" defTabSz="457189" rtl="0" eaLnBrk="1" fontAlgn="auto" latinLnBrk="0" hangingPunct="0">
                        <a:lnSpc>
                          <a:spcPct val="100000"/>
                        </a:lnSpc>
                        <a:spcBef>
                          <a:spcPts val="600"/>
                        </a:spcBef>
                        <a:spcAft>
                          <a:spcPts val="600"/>
                        </a:spcAft>
                        <a:buClrTx/>
                        <a:buSzTx/>
                        <a:buFont typeface="Wingdings" panose="05000000000000000000" pitchFamily="2" charset="2"/>
                        <a:buChar char="§"/>
                        <a:tabLst>
                          <a:tab pos="457200" algn="l"/>
                        </a:tabLst>
                        <a:defRPr/>
                      </a:pPr>
                      <a:r>
                        <a:rPr lang="en-ZA" sz="1050" b="0" i="0" u="none" strike="noStrike" kern="1200" baseline="0" dirty="0">
                          <a:solidFill>
                            <a:schemeClr val="tx1"/>
                          </a:solidFill>
                          <a:latin typeface="Arial" panose="020B0604020202020204" pitchFamily="34" charset="0"/>
                          <a:ea typeface="+mn-ea"/>
                          <a:cs typeface="Arial" panose="020B0604020202020204" pitchFamily="34" charset="0"/>
                        </a:rPr>
                        <a:t>Gauteng Department of Social </a:t>
                      </a:r>
                      <a:r>
                        <a:rPr lang="en-GB" sz="1050" b="0" i="0" u="none" strike="noStrike" kern="1200" baseline="0" dirty="0">
                          <a:solidFill>
                            <a:schemeClr val="tx1"/>
                          </a:solidFill>
                          <a:latin typeface="Arial" panose="020B0604020202020204" pitchFamily="34" charset="0"/>
                          <a:ea typeface="+mn-ea"/>
                          <a:cs typeface="Arial" panose="020B0604020202020204" pitchFamily="34" charset="0"/>
                        </a:rPr>
                        <a:t>Development in partnership with Moving Ahead Development Agency (MADA)  hosted the third memorial lecture on gender – based violence. The engagements was aimed at creating awareness on issues of gender-based violence (GBV) and Femicide.</a:t>
                      </a:r>
                    </a:p>
                    <a:p>
                      <a:pPr marL="342900" marR="91440" lvl="0" indent="-342900" algn="just" defTabSz="457189" rtl="0" eaLnBrk="1" fontAlgn="auto" latinLnBrk="0" hangingPunct="0">
                        <a:lnSpc>
                          <a:spcPct val="100000"/>
                        </a:lnSpc>
                        <a:spcBef>
                          <a:spcPts val="600"/>
                        </a:spcBef>
                        <a:spcAft>
                          <a:spcPts val="600"/>
                        </a:spcAft>
                        <a:buClrTx/>
                        <a:buSzTx/>
                        <a:buFont typeface="Wingdings" panose="05000000000000000000" pitchFamily="2" charset="2"/>
                        <a:buChar char="§"/>
                        <a:tabLst>
                          <a:tab pos="457200" algn="l"/>
                        </a:tabLst>
                        <a:defRPr/>
                      </a:pPr>
                      <a:r>
                        <a:rPr lang="en-GB" sz="1050" b="0" i="0" u="none" strike="noStrike" kern="1200" baseline="0" dirty="0">
                          <a:solidFill>
                            <a:schemeClr val="tx1"/>
                          </a:solidFill>
                          <a:latin typeface="Arial" panose="020B0604020202020204" pitchFamily="34" charset="0"/>
                          <a:ea typeface="+mn-ea"/>
                          <a:cs typeface="Arial" panose="020B0604020202020204" pitchFamily="34" charset="0"/>
                        </a:rPr>
                        <a:t>As part of 16 days of activism for no violence against women and children, the Department of Social Development (DSD) hosted a dialogue with Interfaith/Religious Sectors in Sedibeng, tackling issues of Gender-Based Violence and Femicide (GBVF) in the </a:t>
                      </a:r>
                      <a:r>
                        <a:rPr lang="en-ZA" sz="1050" b="0" i="0" u="none" strike="noStrike" kern="1200" baseline="0" dirty="0">
                          <a:solidFill>
                            <a:schemeClr val="tx1"/>
                          </a:solidFill>
                          <a:latin typeface="Arial" panose="020B0604020202020204" pitchFamily="34" charset="0"/>
                          <a:ea typeface="+mn-ea"/>
                          <a:cs typeface="Arial" panose="020B0604020202020204" pitchFamily="34" charset="0"/>
                        </a:rPr>
                        <a:t>area.</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extLst>
                  <a:ext uri="{0D108BD9-81ED-4DB2-BD59-A6C34878D82A}">
                    <a16:rowId xmlns:a16="http://schemas.microsoft.com/office/drawing/2014/main" val="2307226401"/>
                  </a:ext>
                </a:extLst>
              </a:tr>
              <a:tr h="1637148">
                <a:tc>
                  <a:txBody>
                    <a:bodyPr/>
                    <a:lstStyle/>
                    <a:p>
                      <a:pPr marR="91440" algn="just" hangingPunct="0">
                        <a:lnSpc>
                          <a:spcPct val="100000"/>
                        </a:lnSpc>
                        <a:spcBef>
                          <a:spcPts val="600"/>
                        </a:spcBef>
                        <a:spcAft>
                          <a:spcPts val="600"/>
                        </a:spcAft>
                      </a:pPr>
                      <a:r>
                        <a:rPr lang="en-GB" sz="1050" dirty="0">
                          <a:effectLst/>
                          <a:latin typeface="Arial" panose="020B0604020202020204" pitchFamily="34" charset="0"/>
                          <a:cs typeface="Arial" panose="020B0604020202020204" pitchFamily="34" charset="0"/>
                        </a:rPr>
                        <a:t>Crime Prevention and Support</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An anti-bullying summit was conducted in collaboration with stakeholders in the JCPS cluster on the 10</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of March 2021.</a:t>
                      </a:r>
                      <a:endParaRPr lang="en-ZA" sz="1050" dirty="0">
                        <a:effectLst/>
                        <a:latin typeface="Arial" panose="020B0604020202020204" pitchFamily="34" charset="0"/>
                        <a:cs typeface="Arial" panose="020B0604020202020204" pitchFamily="34" charset="0"/>
                      </a:endParaRPr>
                    </a:p>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Seventy (70) officials from secure care centres and regions were trained on the Bright Star programme on 12-14</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October and 9</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-12</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November 2020.</a:t>
                      </a:r>
                      <a:endParaRPr lang="en-ZA" sz="1050" dirty="0">
                        <a:effectLst/>
                        <a:latin typeface="Arial" panose="020B0604020202020204" pitchFamily="34" charset="0"/>
                        <a:cs typeface="Arial" panose="020B0604020202020204" pitchFamily="34" charset="0"/>
                      </a:endParaRPr>
                    </a:p>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On the 25</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of November 2020, fifty (50) officials were trained on minimum norms and standards for diversion services.</a:t>
                      </a:r>
                      <a:endParaRPr lang="en-ZA" sz="1050" dirty="0">
                        <a:effectLst/>
                        <a:latin typeface="Arial" panose="020B0604020202020204" pitchFamily="34" charset="0"/>
                        <a:cs typeface="Arial" panose="020B0604020202020204" pitchFamily="34" charset="0"/>
                      </a:endParaRPr>
                    </a:p>
                    <a:p>
                      <a:pPr marL="342900" marR="91440" lvl="0" indent="-342900" algn="just" hangingPunct="0">
                        <a:lnSpc>
                          <a:spcPct val="100000"/>
                        </a:lnSpc>
                        <a:spcBef>
                          <a:spcPts val="600"/>
                        </a:spcBef>
                        <a:spcAft>
                          <a:spcPts val="600"/>
                        </a:spcAft>
                        <a:buFont typeface="Wingdings" panose="05000000000000000000" pitchFamily="2" charset="2"/>
                        <a:buChar char="§"/>
                        <a:tabLst>
                          <a:tab pos="457200" algn="l"/>
                        </a:tabLst>
                      </a:pPr>
                      <a:r>
                        <a:rPr lang="en-GB" sz="1050" dirty="0">
                          <a:effectLst/>
                          <a:latin typeface="Arial" panose="020B0604020202020204" pitchFamily="34" charset="0"/>
                          <a:cs typeface="Arial" panose="020B0604020202020204" pitchFamily="34" charset="0"/>
                        </a:rPr>
                        <a:t>On the 7</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-11</a:t>
                      </a:r>
                      <a:r>
                        <a:rPr lang="en-GB" sz="1050" baseline="30000" dirty="0">
                          <a:effectLst/>
                          <a:latin typeface="Arial" panose="020B0604020202020204" pitchFamily="34" charset="0"/>
                          <a:cs typeface="Arial" panose="020B0604020202020204" pitchFamily="34" charset="0"/>
                        </a:rPr>
                        <a:t>th</a:t>
                      </a:r>
                      <a:r>
                        <a:rPr lang="en-GB" sz="1050" dirty="0">
                          <a:effectLst/>
                          <a:latin typeface="Arial" panose="020B0604020202020204" pitchFamily="34" charset="0"/>
                          <a:cs typeface="Arial" panose="020B0604020202020204" pitchFamily="34" charset="0"/>
                        </a:rPr>
                        <a:t> of December 2020, eighty (80) officials were trained on probation case management system and the child and youth application system.</a:t>
                      </a:r>
                      <a:endParaRPr lang="en-ZA" sz="105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extLst>
                  <a:ext uri="{0D108BD9-81ED-4DB2-BD59-A6C34878D82A}">
                    <a16:rowId xmlns:a16="http://schemas.microsoft.com/office/drawing/2014/main" val="1888158976"/>
                  </a:ext>
                </a:extLst>
              </a:tr>
              <a:tr h="1051959">
                <a:tc>
                  <a:txBody>
                    <a:bodyPr/>
                    <a:lstStyle/>
                    <a:p>
                      <a:pPr marR="91440" algn="l" hangingPunct="0">
                        <a:lnSpc>
                          <a:spcPct val="100000"/>
                        </a:lnSpc>
                        <a:spcBef>
                          <a:spcPts val="600"/>
                        </a:spcBef>
                        <a:spcAft>
                          <a:spcPts val="600"/>
                        </a:spcAft>
                      </a:pPr>
                      <a:r>
                        <a:rPr lang="en-GB" sz="1050" dirty="0">
                          <a:effectLst/>
                          <a:latin typeface="Arial" panose="020B0604020202020204" pitchFamily="34" charset="0"/>
                          <a:cs typeface="Arial" panose="020B0604020202020204" pitchFamily="34" charset="0"/>
                        </a:rPr>
                        <a:t>Substance Abuse Prevention and Rehabilitation</a:t>
                      </a:r>
                      <a:endParaRPr lang="en-ZA" sz="105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marL="171450" marR="91440" indent="-171450" algn="just" hangingPunct="0">
                        <a:lnSpc>
                          <a:spcPct val="100000"/>
                        </a:lnSpc>
                        <a:spcBef>
                          <a:spcPts val="600"/>
                        </a:spcBef>
                        <a:spcAft>
                          <a:spcPts val="600"/>
                        </a:spcAft>
                        <a:buFont typeface="Wingdings" panose="05000000000000000000" pitchFamily="2" charset="2"/>
                        <a:buChar char="§"/>
                      </a:pPr>
                      <a:r>
                        <a:rPr lang="en-GB" sz="1050" dirty="0">
                          <a:effectLst/>
                          <a:latin typeface="Arial" panose="020B0604020202020204" pitchFamily="34" charset="0"/>
                          <a:cs typeface="Arial" panose="020B0604020202020204" pitchFamily="34" charset="0"/>
                        </a:rPr>
                        <a:t>The Department commemorated International Overdose Awareness day, which was hosted in collaboration with the </a:t>
                      </a:r>
                      <a:r>
                        <a:rPr lang="en-ZA" sz="1050" dirty="0">
                          <a:effectLst/>
                          <a:latin typeface="Arial" panose="020B0604020202020204" pitchFamily="34" charset="0"/>
                          <a:cs typeface="Arial" panose="020B0604020202020204" pitchFamily="34" charset="0"/>
                        </a:rPr>
                        <a:t>National Department of Social Development at Esidimeni Recovery Centre, Witpoort on the 31</a:t>
                      </a:r>
                      <a:r>
                        <a:rPr lang="en-ZA" sz="1050" baseline="30000" dirty="0">
                          <a:effectLst/>
                          <a:latin typeface="Arial" panose="020B0604020202020204" pitchFamily="34" charset="0"/>
                          <a:cs typeface="Arial" panose="020B0604020202020204" pitchFamily="34" charset="0"/>
                        </a:rPr>
                        <a:t>st</a:t>
                      </a:r>
                      <a:r>
                        <a:rPr lang="en-ZA" sz="1050" dirty="0">
                          <a:effectLst/>
                          <a:latin typeface="Arial" panose="020B0604020202020204" pitchFamily="34" charset="0"/>
                          <a:cs typeface="Arial" panose="020B0604020202020204" pitchFamily="34" charset="0"/>
                        </a:rPr>
                        <a:t> of August 2020. </a:t>
                      </a:r>
                    </a:p>
                    <a:p>
                      <a:pPr marL="171450" marR="91440" indent="-171450" algn="just" hangingPunct="0">
                        <a:lnSpc>
                          <a:spcPct val="100000"/>
                        </a:lnSpc>
                        <a:spcBef>
                          <a:spcPts val="600"/>
                        </a:spcBef>
                        <a:spcAft>
                          <a:spcPts val="600"/>
                        </a:spcAft>
                        <a:buFont typeface="Wingdings" panose="05000000000000000000" pitchFamily="2" charset="2"/>
                        <a:buChar char="§"/>
                      </a:pPr>
                      <a:r>
                        <a:rPr lang="en-ZA" sz="1050" dirty="0">
                          <a:effectLst/>
                          <a:latin typeface="Arial" panose="020B0604020202020204" pitchFamily="34" charset="0"/>
                          <a:cs typeface="Arial" panose="020B0604020202020204" pitchFamily="34" charset="0"/>
                        </a:rPr>
                        <a:t>World Foetal Alcohol Spectrum Disorders day was </a:t>
                      </a:r>
                      <a:r>
                        <a:rPr lang="en-GB" sz="1050" dirty="0">
                          <a:effectLst/>
                          <a:latin typeface="Arial" panose="020B0604020202020204" pitchFamily="34" charset="0"/>
                          <a:cs typeface="Arial" panose="020B0604020202020204" pitchFamily="34" charset="0"/>
                        </a:rPr>
                        <a:t>commemorated on the </a:t>
                      </a:r>
                      <a:r>
                        <a:rPr lang="en-ZA" sz="1050" dirty="0">
                          <a:effectLst/>
                          <a:latin typeface="Arial" panose="020B0604020202020204" pitchFamily="34" charset="0"/>
                          <a:cs typeface="Arial" panose="020B0604020202020204" pitchFamily="34" charset="0"/>
                        </a:rPr>
                        <a:t>9</a:t>
                      </a:r>
                      <a:r>
                        <a:rPr lang="en-ZA" sz="1050" baseline="30000" dirty="0">
                          <a:effectLst/>
                          <a:latin typeface="Arial" panose="020B0604020202020204" pitchFamily="34" charset="0"/>
                          <a:cs typeface="Arial" panose="020B0604020202020204" pitchFamily="34" charset="0"/>
                        </a:rPr>
                        <a:t>th</a:t>
                      </a:r>
                      <a:r>
                        <a:rPr lang="en-ZA" sz="1050" dirty="0">
                          <a:effectLst/>
                          <a:latin typeface="Arial" panose="020B0604020202020204" pitchFamily="34" charset="0"/>
                          <a:cs typeface="Arial" panose="020B0604020202020204" pitchFamily="34" charset="0"/>
                        </a:rPr>
                        <a:t> of September</a:t>
                      </a:r>
                      <a:r>
                        <a:rPr lang="en-GB" sz="1050" dirty="0">
                          <a:effectLst/>
                          <a:latin typeface="Arial" panose="020B0604020202020204" pitchFamily="34" charset="0"/>
                          <a:cs typeface="Arial" panose="020B0604020202020204" pitchFamily="34" charset="0"/>
                        </a:rPr>
                        <a:t> 2020 at Orange Farm in collaboration with National Department of Social Department and at Cosmo City Multi-Purpose Centre.</a:t>
                      </a:r>
                      <a:endParaRPr lang="en-ZA" sz="1050" dirty="0">
                        <a:effectLst/>
                        <a:latin typeface="Arial" panose="020B0604020202020204" pitchFamily="34" charset="0"/>
                        <a:cs typeface="Arial" panose="020B0604020202020204" pitchFamily="34" charset="0"/>
                      </a:endParaRPr>
                    </a:p>
                  </a:txBody>
                  <a:tcPr marL="15597" marR="15597" marT="0" marB="0"/>
                </a:tc>
                <a:extLst>
                  <a:ext uri="{0D108BD9-81ED-4DB2-BD59-A6C34878D82A}">
                    <a16:rowId xmlns:a16="http://schemas.microsoft.com/office/drawing/2014/main" val="1704520965"/>
                  </a:ext>
                </a:extLst>
              </a:tr>
            </a:tbl>
          </a:graphicData>
        </a:graphic>
      </p:graphicFrame>
    </p:spTree>
    <p:extLst>
      <p:ext uri="{BB962C8B-B14F-4D97-AF65-F5344CB8AC3E}">
        <p14:creationId xmlns:p14="http://schemas.microsoft.com/office/powerpoint/2010/main" val="579107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ZA" sz="1200" dirty="0"/>
          </a:p>
          <a:p>
            <a:pPr marL="0" indent="0">
              <a:buNone/>
            </a:pPr>
            <a:endParaRPr lang="en-ZA" sz="1200" dirty="0"/>
          </a:p>
          <a:p>
            <a:pPr marL="0" indent="0">
              <a:buNone/>
            </a:pPr>
            <a:endParaRPr lang="en-ZA" sz="1200" dirty="0"/>
          </a:p>
        </p:txBody>
      </p:sp>
      <p:sp>
        <p:nvSpPr>
          <p:cNvPr id="146435"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E692E82-684E-454A-A4E0-69751C7CEA4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panose="020B0604020202020204" pitchFamily="34" charset="0"/>
            </a:endParaRPr>
          </a:p>
        </p:txBody>
      </p:sp>
      <p:sp>
        <p:nvSpPr>
          <p:cNvPr id="146434" name="Rectangle 2"/>
          <p:cNvSpPr>
            <a:spLocks noGrp="1" noChangeArrowheads="1"/>
          </p:cNvSpPr>
          <p:nvPr>
            <p:ph type="title"/>
          </p:nvPr>
        </p:nvSpPr>
        <p:spPr>
          <a:xfrm>
            <a:off x="1125538" y="935038"/>
            <a:ext cx="8018462" cy="342900"/>
          </a:xfrm>
        </p:spPr>
        <p:txBody>
          <a:bodyPr/>
          <a:lstStyle/>
          <a:p>
            <a:pPr eaLnBrk="1" hangingPunct="1"/>
            <a:r>
              <a:rPr lang="en-US" altLang="en-US" sz="2000" dirty="0"/>
              <a:t>Key Success Stories</a:t>
            </a:r>
          </a:p>
        </p:txBody>
      </p:sp>
      <p:graphicFrame>
        <p:nvGraphicFramePr>
          <p:cNvPr id="4" name="Table 3">
            <a:extLst>
              <a:ext uri="{FF2B5EF4-FFF2-40B4-BE49-F238E27FC236}">
                <a16:creationId xmlns:a16="http://schemas.microsoft.com/office/drawing/2014/main" id="{A20CDFFF-BA4A-4956-AC17-8C8B2334CF23}"/>
              </a:ext>
            </a:extLst>
          </p:cNvPr>
          <p:cNvGraphicFramePr>
            <a:graphicFrameLocks noGrp="1"/>
          </p:cNvGraphicFramePr>
          <p:nvPr>
            <p:extLst>
              <p:ext uri="{D42A27DB-BD31-4B8C-83A1-F6EECF244321}">
                <p14:modId xmlns:p14="http://schemas.microsoft.com/office/powerpoint/2010/main" val="1705181708"/>
              </p:ext>
            </p:extLst>
          </p:nvPr>
        </p:nvGraphicFramePr>
        <p:xfrm>
          <a:off x="1002379" y="1412384"/>
          <a:ext cx="8018462" cy="4597523"/>
        </p:xfrm>
        <a:graphic>
          <a:graphicData uri="http://schemas.openxmlformats.org/drawingml/2006/table">
            <a:tbl>
              <a:tblPr firstRow="1" firstCol="1" bandRow="1">
                <a:tableStyleId>{5C22544A-7EE6-4342-B048-85BDC9FD1C3A}</a:tableStyleId>
              </a:tblPr>
              <a:tblGrid>
                <a:gridCol w="1835307">
                  <a:extLst>
                    <a:ext uri="{9D8B030D-6E8A-4147-A177-3AD203B41FA5}">
                      <a16:colId xmlns:a16="http://schemas.microsoft.com/office/drawing/2014/main" val="3054778704"/>
                    </a:ext>
                  </a:extLst>
                </a:gridCol>
                <a:gridCol w="6183155">
                  <a:extLst>
                    <a:ext uri="{9D8B030D-6E8A-4147-A177-3AD203B41FA5}">
                      <a16:colId xmlns:a16="http://schemas.microsoft.com/office/drawing/2014/main" val="2077074310"/>
                    </a:ext>
                  </a:extLst>
                </a:gridCol>
              </a:tblGrid>
              <a:tr h="316818">
                <a:tc>
                  <a:txBody>
                    <a:bodyPr/>
                    <a:lstStyle/>
                    <a:p>
                      <a:pPr marR="91440" algn="just" hangingPunct="0">
                        <a:lnSpc>
                          <a:spcPct val="100000"/>
                        </a:lnSpc>
                        <a:spcAft>
                          <a:spcPts val="60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tc>
                  <a:txBody>
                    <a:bodyPr/>
                    <a:lstStyle/>
                    <a:p>
                      <a:pPr algn="just">
                        <a:lnSpc>
                          <a:spcPct val="100000"/>
                        </a:lnSpc>
                        <a:spcAft>
                          <a:spcPts val="1000"/>
                        </a:spcAft>
                      </a:pPr>
                      <a:r>
                        <a:rPr lang="en-ZA" sz="1400" dirty="0">
                          <a:effectLst/>
                          <a:latin typeface="Arial" panose="020B0604020202020204" pitchFamily="34" charset="0"/>
                          <a:cs typeface="Arial" panose="020B0604020202020204" pitchFamily="34" charset="0"/>
                        </a:rPr>
                        <a:t>KEY SUCCESSES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5597" marR="15597" marT="0" marB="0"/>
                </a:tc>
                <a:extLst>
                  <a:ext uri="{0D108BD9-81ED-4DB2-BD59-A6C34878D82A}">
                    <a16:rowId xmlns:a16="http://schemas.microsoft.com/office/drawing/2014/main" val="2009749281"/>
                  </a:ext>
                </a:extLst>
              </a:tr>
              <a:tr h="765702">
                <a:tc>
                  <a:txBody>
                    <a:bodyPr/>
                    <a:lstStyle/>
                    <a:p>
                      <a:pPr>
                        <a:lnSpc>
                          <a:spcPct val="107000"/>
                        </a:lnSpc>
                        <a:spcAft>
                          <a:spcPts val="0"/>
                        </a:spcAft>
                      </a:pPr>
                      <a:r>
                        <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Sustainable Livelihoods</a:t>
                      </a:r>
                    </a:p>
                  </a:txBody>
                  <a:tcPr marL="68580" marR="68580" marT="0" marB="0"/>
                </a:tc>
                <a:tc>
                  <a:txBody>
                    <a:bodyPr/>
                    <a:lstStyle/>
                    <a:p>
                      <a:pPr algn="just">
                        <a:lnSpc>
                          <a:spcPct val="107000"/>
                        </a:lnSpc>
                        <a:spcAft>
                          <a:spcPts val="0"/>
                        </a:spcAft>
                      </a:pP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On 15 April 2020 acting MEC for Social Development Panyaza Lesufi received and welcomed food donations worth R2,5 Million. These donations prioritized the vulnerable and support families in distress amid the Covid – 19 outbreak. </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07226401"/>
                  </a:ext>
                </a:extLst>
              </a:tr>
              <a:tr h="739943">
                <a:tc>
                  <a:txBody>
                    <a:bodyPr/>
                    <a:lstStyle/>
                    <a:p>
                      <a:r>
                        <a:rPr lang="en-ZA" sz="1400" dirty="0">
                          <a:solidFill>
                            <a:schemeClr val="tx1"/>
                          </a:solidFill>
                          <a:latin typeface="Arial" panose="020B0604020202020204" pitchFamily="34" charset="0"/>
                          <a:cs typeface="Arial" panose="020B0604020202020204" pitchFamily="34" charset="0"/>
                        </a:rPr>
                        <a:t>Care and Support to Families </a:t>
                      </a:r>
                      <a:endPar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483 homeless people were reintegrated after 2 752 were taken off the streets and placed in 45 city shelters when the pandemic hit. Temporary shelters provided psychosocial support, medical assessments and </a:t>
                      </a:r>
                      <a:r>
                        <a:rPr lang="en-ZA" sz="1400" b="0" i="0" u="none" strike="noStrike" kern="1200" baseline="0" dirty="0">
                          <a:solidFill>
                            <a:schemeClr val="tx1"/>
                          </a:solidFill>
                          <a:latin typeface="Arial" panose="020B0604020202020204" pitchFamily="34" charset="0"/>
                          <a:ea typeface="+mn-ea"/>
                          <a:cs typeface="Arial" panose="020B0604020202020204" pitchFamily="34" charset="0"/>
                        </a:rPr>
                        <a:t>treatment for substance abuse</a:t>
                      </a:r>
                    </a:p>
                    <a:p>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888158976"/>
                  </a:ext>
                </a:extLst>
              </a:tr>
              <a:tr h="951619">
                <a:tc>
                  <a:txBody>
                    <a:bodyPr/>
                    <a:lstStyle/>
                    <a:p>
                      <a:pPr algn="l"/>
                      <a:r>
                        <a:rPr lang="en-ZA"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Administration</a:t>
                      </a:r>
                    </a:p>
                  </a:txBody>
                  <a:tcPr marL="68580" marR="68580" marT="0" marB="0"/>
                </a:tc>
                <a:tc>
                  <a:txBody>
                    <a:bodyPr/>
                    <a:lstStyle/>
                    <a:p>
                      <a:pPr algn="just"/>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Ethics Management Committee (EMC) held a three days meeting with Non-Profit Organisations, to bring to their attention, their role in fighting fraud and corruption; creating an ethical environment and promoting ethical conduct.</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4520965"/>
                  </a:ext>
                </a:extLst>
              </a:tr>
              <a:tr h="1365729">
                <a:tc>
                  <a:txBody>
                    <a:bodyPr/>
                    <a:lstStyle/>
                    <a:p>
                      <a:pPr algn="l">
                        <a:lnSpc>
                          <a:spcPct val="107000"/>
                        </a:lnSpc>
                        <a:spcAft>
                          <a:spcPts val="0"/>
                        </a:spcAft>
                      </a:pPr>
                      <a:r>
                        <a:rPr lang="en-GB" sz="1400" b="1" i="0" u="none" strike="noStrike" kern="1200" baseline="0" dirty="0">
                          <a:solidFill>
                            <a:schemeClr val="tx1"/>
                          </a:solidFill>
                          <a:latin typeface="Arial" panose="020B0604020202020204" pitchFamily="34" charset="0"/>
                          <a:ea typeface="+mn-ea"/>
                          <a:cs typeface="Arial" panose="020B0604020202020204" pitchFamily="34" charset="0"/>
                        </a:rPr>
                        <a:t>Youth Development</a:t>
                      </a: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The Gauteng Department of Social Development held a youth dialogue at Jameson Park in the Lesedi Municipality to discuss with young people various issues that affect them in their area. The dialogue focused on issues such as unemployment, teenage pregnancy, health issues and entrepreneurship opportunities available to the youth.</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75231581"/>
                  </a:ext>
                </a:extLst>
              </a:tr>
            </a:tbl>
          </a:graphicData>
        </a:graphic>
      </p:graphicFrame>
    </p:spTree>
    <p:extLst>
      <p:ext uri="{BB962C8B-B14F-4D97-AF65-F5344CB8AC3E}">
        <p14:creationId xmlns:p14="http://schemas.microsoft.com/office/powerpoint/2010/main" val="3492187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9604F-6B18-4691-BD08-E1166FDBCA75}"/>
              </a:ext>
            </a:extLst>
          </p:cNvPr>
          <p:cNvSpPr>
            <a:spLocks noGrp="1"/>
          </p:cNvSpPr>
          <p:nvPr>
            <p:ph type="title"/>
          </p:nvPr>
        </p:nvSpPr>
        <p:spPr>
          <a:xfrm>
            <a:off x="838200" y="4209143"/>
            <a:ext cx="7921336" cy="1734458"/>
          </a:xfrm>
        </p:spPr>
        <p:txBody>
          <a:bodyPr/>
          <a:lstStyle/>
          <a:p>
            <a:br>
              <a:rPr lang="en-US" altLang="en-US" sz="2000" cap="none" dirty="0">
                <a:solidFill>
                  <a:prstClr val="white">
                    <a:lumMod val="50000"/>
                  </a:prstClr>
                </a:solidFill>
              </a:rPr>
            </a:br>
            <a:br>
              <a:rPr lang="en-US" altLang="en-US" sz="2000" cap="none" dirty="0">
                <a:solidFill>
                  <a:prstClr val="white">
                    <a:lumMod val="50000"/>
                  </a:prstClr>
                </a:solidFill>
              </a:rPr>
            </a:br>
            <a:br>
              <a:rPr lang="en-US" altLang="en-US" sz="2000" cap="none" dirty="0">
                <a:solidFill>
                  <a:prstClr val="white">
                    <a:lumMod val="50000"/>
                  </a:prstClr>
                </a:solidFill>
              </a:rPr>
            </a:br>
            <a:r>
              <a:rPr lang="en-US" altLang="en-US" sz="2000" cap="none" dirty="0">
                <a:solidFill>
                  <a:prstClr val="white">
                    <a:lumMod val="50000"/>
                  </a:prstClr>
                </a:solidFill>
              </a:rPr>
              <a:t>Financial Report</a:t>
            </a:r>
            <a:br>
              <a:rPr lang="en-US" altLang="en-US" sz="2000" cap="none" dirty="0">
                <a:solidFill>
                  <a:prstClr val="white">
                    <a:lumMod val="50000"/>
                  </a:prstClr>
                </a:solidFill>
              </a:rPr>
            </a:br>
            <a:br>
              <a:rPr lang="en-US" altLang="en-US" sz="2000" b="0" cap="none" dirty="0">
                <a:solidFill>
                  <a:prstClr val="white">
                    <a:lumMod val="50000"/>
                  </a:prstClr>
                </a:solidFill>
              </a:rPr>
            </a:br>
            <a:br>
              <a:rPr lang="en-US" altLang="en-US" sz="2000" cap="none" dirty="0">
                <a:solidFill>
                  <a:prstClr val="white">
                    <a:lumMod val="50000"/>
                  </a:prstClr>
                </a:solidFill>
              </a:rPr>
            </a:br>
            <a:endParaRPr lang="en-ZA" dirty="0">
              <a:solidFill>
                <a:schemeClr val="accent1">
                  <a:lumMod val="20000"/>
                  <a:lumOff val="80000"/>
                </a:schemeClr>
              </a:solidFill>
            </a:endParaRPr>
          </a:p>
        </p:txBody>
      </p:sp>
      <p:sp>
        <p:nvSpPr>
          <p:cNvPr id="64515" name="Content Placeholder 2"/>
          <p:cNvSpPr>
            <a:spLocks noGrp="1"/>
          </p:cNvSpPr>
          <p:nvPr>
            <p:ph type="body" idx="1"/>
          </p:nvPr>
        </p:nvSpPr>
        <p:spPr>
          <a:xfrm>
            <a:off x="987136" y="1701009"/>
            <a:ext cx="7921336" cy="2136557"/>
          </a:xfrm>
        </p:spPr>
        <p:txBody>
          <a:bodyPr/>
          <a:lstStyle/>
          <a:p>
            <a:pPr algn="r"/>
            <a:endParaRPr lang="en-ZA" altLang="en-US" dirty="0">
              <a:solidFill>
                <a:schemeClr val="accent6"/>
              </a:solidFill>
            </a:endParaRPr>
          </a:p>
          <a:p>
            <a:pPr algn="r"/>
            <a:r>
              <a:rPr lang="en-ZA" altLang="en-US" dirty="0">
                <a:solidFill>
                  <a:schemeClr val="accent6"/>
                </a:solidFill>
              </a:rPr>
              <a:t>PART C</a:t>
            </a:r>
          </a:p>
          <a:p>
            <a:pPr lvl="0" algn="r"/>
            <a:r>
              <a:rPr lang="en-ZA" altLang="en-US" sz="2200" dirty="0">
                <a:solidFill>
                  <a:prstClr val="white">
                    <a:lumMod val="50000"/>
                  </a:prstClr>
                </a:solidFill>
              </a:rPr>
              <a:t>Financial Performance</a:t>
            </a:r>
          </a:p>
          <a:p>
            <a:pPr algn="r"/>
            <a:endParaRPr lang="en-ZA" altLang="en-US" dirty="0">
              <a:solidFill>
                <a:schemeClr val="bg1">
                  <a:lumMod val="50000"/>
                </a:schemeClr>
              </a:solidFill>
            </a:endParaRPr>
          </a:p>
          <a:p>
            <a:pPr algn="r"/>
            <a:r>
              <a:rPr lang="en-ZA" altLang="en-US" dirty="0">
                <a:solidFill>
                  <a:schemeClr val="bg1">
                    <a:lumMod val="50000"/>
                  </a:schemeClr>
                </a:solidFill>
              </a:rPr>
              <a:t> </a:t>
            </a:r>
          </a:p>
          <a:p>
            <a:pPr algn="r"/>
            <a:endParaRPr lang="en-ZA" altLang="en-US" dirty="0">
              <a:solidFill>
                <a:schemeClr val="accent6"/>
              </a:solidFill>
            </a:endParaRPr>
          </a:p>
        </p:txBody>
      </p:sp>
      <p:sp>
        <p:nvSpPr>
          <p:cNvPr id="64516"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60DF790-7D89-48D2-9BFD-F870E7062E10}" type="slidenum">
              <a:rPr kumimoji="0" lang="en-ZA" alt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649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55817"/>
            <a:ext cx="8013659" cy="427001"/>
          </a:xfrm>
        </p:spPr>
        <p:txBody>
          <a:bodyPr>
            <a:normAutofit/>
          </a:bodyPr>
          <a:lstStyle/>
          <a:p>
            <a:r>
              <a:rPr lang="en-ZA" sz="1600" b="1" dirty="0"/>
              <a:t>DEPARTMENTAL EXPENDITURE AS AT 31 MARCH 2021: PER PROGRAMME</a:t>
            </a:r>
            <a:endParaRPr lang="en-US" sz="1600" dirty="0"/>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Content Placeholder 3"/>
          <p:cNvGraphicFramePr>
            <a:graphicFrameLocks noGrp="1"/>
          </p:cNvGraphicFramePr>
          <p:nvPr>
            <p:ph idx="1"/>
          </p:nvPr>
        </p:nvGraphicFramePr>
        <p:xfrm>
          <a:off x="1113181" y="1451113"/>
          <a:ext cx="7583557" cy="4035287"/>
        </p:xfrm>
        <a:graphic>
          <a:graphicData uri="http://schemas.openxmlformats.org/drawingml/2006/table">
            <a:tbl>
              <a:tblPr/>
              <a:tblGrid>
                <a:gridCol w="2559450">
                  <a:extLst>
                    <a:ext uri="{9D8B030D-6E8A-4147-A177-3AD203B41FA5}">
                      <a16:colId xmlns:a16="http://schemas.microsoft.com/office/drawing/2014/main" val="2238664540"/>
                    </a:ext>
                  </a:extLst>
                </a:gridCol>
                <a:gridCol w="1376447">
                  <a:extLst>
                    <a:ext uri="{9D8B030D-6E8A-4147-A177-3AD203B41FA5}">
                      <a16:colId xmlns:a16="http://schemas.microsoft.com/office/drawing/2014/main" val="3483374651"/>
                    </a:ext>
                  </a:extLst>
                </a:gridCol>
                <a:gridCol w="1391479">
                  <a:extLst>
                    <a:ext uri="{9D8B030D-6E8A-4147-A177-3AD203B41FA5}">
                      <a16:colId xmlns:a16="http://schemas.microsoft.com/office/drawing/2014/main" val="2172632281"/>
                    </a:ext>
                  </a:extLst>
                </a:gridCol>
                <a:gridCol w="1327196">
                  <a:extLst>
                    <a:ext uri="{9D8B030D-6E8A-4147-A177-3AD203B41FA5}">
                      <a16:colId xmlns:a16="http://schemas.microsoft.com/office/drawing/2014/main" val="850468993"/>
                    </a:ext>
                  </a:extLst>
                </a:gridCol>
                <a:gridCol w="928985">
                  <a:extLst>
                    <a:ext uri="{9D8B030D-6E8A-4147-A177-3AD203B41FA5}">
                      <a16:colId xmlns:a16="http://schemas.microsoft.com/office/drawing/2014/main" val="2063815294"/>
                    </a:ext>
                  </a:extLst>
                </a:gridCol>
              </a:tblGrid>
              <a:tr h="965010">
                <a:tc>
                  <a:txBody>
                    <a:bodyPr/>
                    <a:lstStyle/>
                    <a:p>
                      <a:pPr algn="l" fontAlgn="ctr"/>
                      <a:r>
                        <a:rPr lang="en-ZA" sz="1600" b="1" i="0" u="none" strike="noStrike" dirty="0">
                          <a:solidFill>
                            <a:srgbClr val="000000"/>
                          </a:solidFill>
                          <a:effectLst/>
                          <a:latin typeface="Calibri" panose="020F0502020204030204" pitchFamily="34" charset="0"/>
                        </a:rPr>
                        <a:t>PROGRAMME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500" b="1" i="0" u="none" strike="noStrike" dirty="0">
                          <a:solidFill>
                            <a:srgbClr val="000000"/>
                          </a:solidFill>
                          <a:effectLst/>
                          <a:latin typeface="Calibri" panose="020F0502020204030204" pitchFamily="34" charset="0"/>
                        </a:rPr>
                        <a:t>FINAL APPROPRIATION</a:t>
                      </a:r>
                    </a:p>
                    <a:p>
                      <a:pPr algn="ctr" fontAlgn="ctr"/>
                      <a:r>
                        <a:rPr lang="en-ZA" sz="15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500" b="1" i="0" u="none" strike="noStrike" dirty="0">
                          <a:solidFill>
                            <a:srgbClr val="000000"/>
                          </a:solidFill>
                          <a:effectLst/>
                          <a:latin typeface="Calibri" panose="020F0502020204030204" pitchFamily="34" charset="0"/>
                        </a:rPr>
                        <a:t>EXPENDITURE</a:t>
                      </a:r>
                    </a:p>
                    <a:p>
                      <a:pPr algn="ctr" fontAlgn="ctr"/>
                      <a:r>
                        <a:rPr lang="en-ZA" sz="15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500" b="1" i="0" u="none" strike="noStrike" dirty="0">
                          <a:solidFill>
                            <a:srgbClr val="000000"/>
                          </a:solidFill>
                          <a:effectLst/>
                          <a:latin typeface="Calibri" panose="020F0502020204030204" pitchFamily="34" charset="0"/>
                        </a:rPr>
                        <a:t>AVAILABLE</a:t>
                      </a:r>
                    </a:p>
                    <a:p>
                      <a:pPr algn="ctr" fontAlgn="ctr"/>
                      <a:r>
                        <a:rPr lang="en-ZA" sz="15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500" b="1" i="0" u="none" strike="noStrike" dirty="0">
                          <a:solidFill>
                            <a:srgbClr val="000000"/>
                          </a:solidFill>
                          <a:effectLst/>
                          <a:latin typeface="Calibri" panose="020F0502020204030204" pitchFamily="34" charset="0"/>
                        </a:rPr>
                        <a:t> %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820083"/>
                  </a:ext>
                </a:extLst>
              </a:tr>
              <a:tr h="539649">
                <a:tc>
                  <a:txBody>
                    <a:bodyPr/>
                    <a:lstStyle/>
                    <a:p>
                      <a:pPr algn="l" fontAlgn="b"/>
                      <a:r>
                        <a:rPr lang="en-US" sz="1600" b="0" i="0" u="none" strike="noStrike" dirty="0">
                          <a:solidFill>
                            <a:srgbClr val="000000"/>
                          </a:solidFill>
                          <a:effectLst/>
                          <a:latin typeface="Calibri" panose="020F0502020204030204" pitchFamily="34" charset="0"/>
                        </a:rPr>
                        <a:t>ADMINISTRATION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719</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624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681</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065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38</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2674871"/>
                  </a:ext>
                </a:extLst>
              </a:tr>
              <a:tr h="539649">
                <a:tc>
                  <a:txBody>
                    <a:bodyPr/>
                    <a:lstStyle/>
                    <a:p>
                      <a:pPr algn="l" fontAlgn="b"/>
                      <a:r>
                        <a:rPr lang="en-US" sz="1600" b="0" i="0" u="none" strike="noStrike" dirty="0">
                          <a:solidFill>
                            <a:srgbClr val="000000"/>
                          </a:solidFill>
                          <a:effectLst/>
                          <a:latin typeface="Calibri" panose="020F0502020204030204" pitchFamily="34" charset="0"/>
                        </a:rPr>
                        <a:t>SOCIAL WELFARE 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949</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486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931</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17</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893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138318"/>
                  </a:ext>
                </a:extLst>
              </a:tr>
              <a:tr h="539649">
                <a:tc>
                  <a:txBody>
                    <a:bodyPr/>
                    <a:lstStyle/>
                    <a:p>
                      <a:pPr algn="l" fontAlgn="b"/>
                      <a:r>
                        <a:rPr lang="en-US" sz="1600" b="0" i="0" u="none" strike="noStrike" dirty="0">
                          <a:solidFill>
                            <a:srgbClr val="000000"/>
                          </a:solidFill>
                          <a:effectLst/>
                          <a:latin typeface="Calibri" panose="020F0502020204030204" pitchFamily="34" charset="0"/>
                        </a:rPr>
                        <a:t>CHILDREN AND FAMILIES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2</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582</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864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2</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278</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267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304</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1930191"/>
                  </a:ext>
                </a:extLst>
              </a:tr>
              <a:tr h="539649">
                <a:tc>
                  <a:txBody>
                    <a:bodyPr/>
                    <a:lstStyle/>
                    <a:p>
                      <a:pPr algn="l" fontAlgn="b"/>
                      <a:r>
                        <a:rPr lang="en-US" sz="1600" b="0" i="0" u="none" strike="noStrike" dirty="0">
                          <a:solidFill>
                            <a:srgbClr val="000000"/>
                          </a:solidFill>
                          <a:effectLst/>
                          <a:latin typeface="Calibri" panose="020F0502020204030204" pitchFamily="34" charset="0"/>
                        </a:rPr>
                        <a:t>RESTORATIVE SERVICES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741</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530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728</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341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13</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189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6331279"/>
                  </a:ext>
                </a:extLst>
              </a:tr>
              <a:tr h="539649">
                <a:tc>
                  <a:txBody>
                    <a:bodyPr/>
                    <a:lstStyle/>
                    <a:p>
                      <a:pPr algn="l" fontAlgn="b"/>
                      <a:r>
                        <a:rPr lang="en-US" sz="1600" b="0" i="0" u="none" strike="noStrike" dirty="0">
                          <a:solidFill>
                            <a:srgbClr val="000000"/>
                          </a:solidFill>
                          <a:effectLst/>
                          <a:latin typeface="Calibri" panose="020F0502020204030204" pitchFamily="34" charset="0"/>
                        </a:rPr>
                        <a:t>DEVELOP &amp; RESEARCH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893</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845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830</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025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63</a:t>
                      </a:r>
                      <a:r>
                        <a:rPr lang="en-US" sz="1600" b="0" i="0" u="none" strike="noStrike" baseline="0" dirty="0">
                          <a:solidFill>
                            <a:srgbClr val="000000"/>
                          </a:solidFill>
                          <a:effectLst/>
                          <a:latin typeface="Calibri" panose="020F0502020204030204" pitchFamily="34" charset="0"/>
                        </a:rPr>
                        <a:t> </a:t>
                      </a:r>
                      <a:r>
                        <a:rPr lang="en-US" sz="1600" b="0" i="0" u="none" strike="noStrike" dirty="0">
                          <a:solidFill>
                            <a:srgbClr val="000000"/>
                          </a:solidFill>
                          <a:effectLst/>
                          <a:latin typeface="Calibri" panose="020F0502020204030204" pitchFamily="34" charset="0"/>
                        </a:rPr>
                        <a:t>820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470796"/>
                  </a:ext>
                </a:extLst>
              </a:tr>
              <a:tr h="372032">
                <a:tc>
                  <a:txBody>
                    <a:bodyPr/>
                    <a:lstStyle/>
                    <a:p>
                      <a:pPr algn="l" fontAlgn="b"/>
                      <a:r>
                        <a:rPr lang="en-US" sz="1600" b="1" i="0" u="none" strike="noStrike" dirty="0">
                          <a:solidFill>
                            <a:srgbClr val="000000"/>
                          </a:solidFill>
                          <a:effectLst/>
                          <a:latin typeface="Calibri" panose="020F0502020204030204" pitchFamily="34" charset="0"/>
                        </a:rPr>
                        <a:t>GRAND TOTAL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Calibri" panose="020F0502020204030204" pitchFamily="34" charset="0"/>
                        </a:rPr>
                        <a:t>5</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887</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349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Calibri" panose="020F0502020204030204" pitchFamily="34" charset="0"/>
                        </a:rPr>
                        <a:t>5</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449</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291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Calibri" panose="020F0502020204030204" pitchFamily="34" charset="0"/>
                        </a:rPr>
                        <a:t>438</a:t>
                      </a:r>
                      <a:r>
                        <a:rPr lang="en-US" sz="1600" b="1" i="0" u="none" strike="noStrike" baseline="0" dirty="0">
                          <a:solidFill>
                            <a:srgbClr val="000000"/>
                          </a:solidFill>
                          <a:effectLst/>
                          <a:latin typeface="Calibri" panose="020F0502020204030204" pitchFamily="34" charset="0"/>
                        </a:rPr>
                        <a:t> </a:t>
                      </a:r>
                      <a:r>
                        <a:rPr lang="en-US" sz="1600" b="1" i="0" u="none" strike="noStrike" dirty="0">
                          <a:solidFill>
                            <a:srgbClr val="000000"/>
                          </a:solidFill>
                          <a:effectLst/>
                          <a:latin typeface="Calibri" panose="020F0502020204030204" pitchFamily="34" charset="0"/>
                        </a:rPr>
                        <a:t>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600" b="1" i="0" u="none" strike="noStrike" dirty="0">
                          <a:solidFill>
                            <a:srgbClr val="000000"/>
                          </a:solidFill>
                          <a:effectLst/>
                          <a:latin typeface="Calibri" panose="020F050202020403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098500"/>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278" y="979326"/>
            <a:ext cx="8086561" cy="267512"/>
          </a:xfrm>
        </p:spPr>
        <p:txBody>
          <a:bodyPr>
            <a:normAutofit fontScale="90000"/>
          </a:bodyPr>
          <a:lstStyle/>
          <a:p>
            <a:r>
              <a:rPr lang="en-ZA" sz="2200" b="1" dirty="0"/>
              <a:t>REASONS FOR DEVIATION - SUMMARY PER PROGRAMME</a:t>
            </a:r>
          </a:p>
        </p:txBody>
      </p:sp>
      <p:sp>
        <p:nvSpPr>
          <p:cNvPr id="6" name="TextBox 5"/>
          <p:cNvSpPr txBox="1"/>
          <p:nvPr/>
        </p:nvSpPr>
        <p:spPr>
          <a:xfrm>
            <a:off x="1023730" y="1369999"/>
            <a:ext cx="7921487" cy="5146024"/>
          </a:xfrm>
          <a:prstGeom prst="rect">
            <a:avLst/>
          </a:prstGeom>
          <a:noFill/>
          <a:ln>
            <a:solidFill>
              <a:schemeClr val="tx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It is expected that the % spent at the end of March reporting should be at 100% and the overall percentage spent as at 31 March 2021 is 93%.</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Programme 1: Administration  - 95%</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programme underspent the allocated budget due to delays experienced in the filling of vacant posts.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Funds allocated for investigations, the appointment of probity auditors, training, legal services, and fleet services were not spent in full by the end of the financial year.</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Programme 2 : Social Welfare Services -  98%</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underspending in this programme was affected by unspent funds on ART food parcels and the allocated budget for HIV social behaviour change not spent in full at the end of the financial year.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Underspending was also reported on buildings and other fixed structures, as the allocation for the upgrading and rehabilitation of institutions were not not spent in full.</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b" latinLnBrk="0" hangingPunct="1">
              <a:lnSpc>
                <a:spcPct val="100000"/>
              </a:lnSpc>
              <a:spcBef>
                <a:spcPts val="0"/>
              </a:spcBef>
              <a:spcAft>
                <a:spcPts val="0"/>
              </a:spcAft>
              <a:buClrTx/>
              <a:buSzTx/>
              <a:buFontTx/>
              <a:buNone/>
              <a:tabLst/>
              <a:defRPr/>
            </a:pPr>
            <a:endParaRPr kumimoji="0" lang="en-ZA"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829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91589"/>
            <a:ext cx="8252213" cy="267512"/>
          </a:xfrm>
        </p:spPr>
        <p:txBody>
          <a:bodyPr>
            <a:normAutofit fontScale="90000"/>
          </a:bodyPr>
          <a:lstStyle/>
          <a:p>
            <a:r>
              <a:rPr lang="en-ZA" sz="2200" b="1" dirty="0"/>
              <a:t>REASONS FOR DEVIATION - SUMMARY PER PROGRAMME</a:t>
            </a:r>
          </a:p>
        </p:txBody>
      </p:sp>
      <p:sp>
        <p:nvSpPr>
          <p:cNvPr id="6" name="TextBox 5"/>
          <p:cNvSpPr txBox="1"/>
          <p:nvPr/>
        </p:nvSpPr>
        <p:spPr>
          <a:xfrm>
            <a:off x="924339" y="1357460"/>
            <a:ext cx="8001000" cy="338554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600" b="1" i="1" u="none" strike="noStrike" kern="1200" cap="none" spc="0" normalizeH="0" baseline="0" noProof="0" dirty="0">
                <a:ln>
                  <a:noFill/>
                </a:ln>
                <a:solidFill>
                  <a:prstClr val="black"/>
                </a:solidFill>
                <a:effectLst/>
                <a:uLnTx/>
                <a:uFillTx/>
                <a:latin typeface="Calibri"/>
                <a:ea typeface="+mn-ea"/>
                <a:cs typeface="+mn-cs"/>
              </a:rPr>
              <a:t>Programme 3: Children and Families - 88%</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programme underspending was affected by additional budget received in the third quarter for a Presidential ECD Employment Stimulus Relief Fund that was not spent.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verification process for qualifying NPOs was only finalised late in the financial year.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school uniform budget was also not fully spent due to delays in the manufacturing process after the appointed co-operatives failed to deliver on time.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 underspending on buildings and other fixed structures following disputes between the contractors and implementing agents based on submitted compensation events (variation orders).</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35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C21F3EB2-E4CF-4E8E-9C8C-0A57153D1D34}"/>
              </a:ext>
            </a:extLst>
          </p:cNvPr>
          <p:cNvSpPr>
            <a:spLocks noGrp="1"/>
          </p:cNvSpPr>
          <p:nvPr>
            <p:ph type="title"/>
          </p:nvPr>
        </p:nvSpPr>
        <p:spPr/>
        <p:txBody>
          <a:bodyPr/>
          <a:lstStyle/>
          <a:p>
            <a:r>
              <a:rPr lang="en-ZA" altLang="en-US" sz="2300" b="1" dirty="0"/>
              <a:t>Year On Year Comparison</a:t>
            </a:r>
          </a:p>
        </p:txBody>
      </p:sp>
      <p:sp>
        <p:nvSpPr>
          <p:cNvPr id="117763" name="Slide Number Placeholder 3">
            <a:extLst>
              <a:ext uri="{FF2B5EF4-FFF2-40B4-BE49-F238E27FC236}">
                <a16:creationId xmlns:a16="http://schemas.microsoft.com/office/drawing/2014/main" id="{88323395-E34A-4380-B2F6-A707EA34D0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fld id="{A8905CA2-6C5B-4749-A76D-65E639229C1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914353C2-292C-4310-8ECA-80504291E297}"/>
              </a:ext>
            </a:extLst>
          </p:cNvPr>
          <p:cNvGraphicFramePr>
            <a:graphicFrameLocks noGrp="1"/>
          </p:cNvGraphicFramePr>
          <p:nvPr>
            <p:ph idx="1"/>
          </p:nvPr>
        </p:nvGraphicFramePr>
        <p:xfrm>
          <a:off x="683568" y="1412875"/>
          <a:ext cx="8336607" cy="5119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91589"/>
            <a:ext cx="8252213" cy="267512"/>
          </a:xfrm>
        </p:spPr>
        <p:txBody>
          <a:bodyPr>
            <a:normAutofit fontScale="90000"/>
          </a:bodyPr>
          <a:lstStyle/>
          <a:p>
            <a:r>
              <a:rPr lang="en-ZA" sz="2200" b="1" dirty="0"/>
              <a:t>REASONS FOR DEVIATION - SUMMARY PER PROGRAMME</a:t>
            </a:r>
          </a:p>
        </p:txBody>
      </p:sp>
      <p:sp>
        <p:nvSpPr>
          <p:cNvPr id="6" name="TextBox 5"/>
          <p:cNvSpPr txBox="1"/>
          <p:nvPr/>
        </p:nvSpPr>
        <p:spPr>
          <a:xfrm>
            <a:off x="993913" y="1357460"/>
            <a:ext cx="8026925" cy="4056495"/>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Programme 4: Restorative Services - 98%</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underspending in this programme is due to delays in the implementation of substance abuse-related mobile services because of lockdown restrictions.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Department contracted with NPOs from the third quarter onwards, after the easing of lockdown regulations.</a:t>
            </a:r>
            <a:endParaRPr kumimoji="0" lang="en-ZA" sz="5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Programme 5: Development and Research- 93%</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500" b="1" i="1"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budget for food relief, dignity packs, and research affected the under expenditure in this programme.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terms of food relief, some of the service providers submitted invoices after the cut-off date for the payment run in the province at the end of the financial year. </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expenditure for the programme was also affected by underspending of the allocated budget for NPOs.</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2"/>
          <p:cNvSpPr>
            <a:spLocks noGrp="1"/>
          </p:cNvSpPr>
          <p:nvPr>
            <p:ph type="sldNum" sz="quarter" idx="12"/>
          </p:nvPr>
        </p:nvSpPr>
        <p:spPr>
          <a:xfrm>
            <a:off x="8727442" y="6400195"/>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2193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46053"/>
            <a:ext cx="8013659" cy="427001"/>
          </a:xfrm>
        </p:spPr>
        <p:txBody>
          <a:bodyPr>
            <a:normAutofit/>
          </a:bodyPr>
          <a:lstStyle/>
          <a:p>
            <a:r>
              <a:rPr lang="en-ZA" sz="1700" b="1" dirty="0"/>
              <a:t>DEPARTMENTAL EXPENDITURE AS AT 31 MARCH 2021: ECONOMIC CLASSIFICATION</a:t>
            </a:r>
            <a:endParaRPr lang="en-US" dirty="0"/>
          </a:p>
        </p:txBody>
      </p:sp>
      <p:graphicFrame>
        <p:nvGraphicFramePr>
          <p:cNvPr id="5" name="Content Placeholder 4"/>
          <p:cNvGraphicFramePr>
            <a:graphicFrameLocks noGrp="1"/>
          </p:cNvGraphicFramePr>
          <p:nvPr>
            <p:ph idx="1"/>
          </p:nvPr>
        </p:nvGraphicFramePr>
        <p:xfrm>
          <a:off x="1007179" y="1401423"/>
          <a:ext cx="7779011" cy="5068950"/>
        </p:xfrm>
        <a:graphic>
          <a:graphicData uri="http://schemas.openxmlformats.org/drawingml/2006/table">
            <a:tbl>
              <a:tblPr/>
              <a:tblGrid>
                <a:gridCol w="3336331">
                  <a:extLst>
                    <a:ext uri="{9D8B030D-6E8A-4147-A177-3AD203B41FA5}">
                      <a16:colId xmlns:a16="http://schemas.microsoft.com/office/drawing/2014/main" val="3071932198"/>
                    </a:ext>
                  </a:extLst>
                </a:gridCol>
                <a:gridCol w="1261929">
                  <a:extLst>
                    <a:ext uri="{9D8B030D-6E8A-4147-A177-3AD203B41FA5}">
                      <a16:colId xmlns:a16="http://schemas.microsoft.com/office/drawing/2014/main" val="1740687291"/>
                    </a:ext>
                  </a:extLst>
                </a:gridCol>
                <a:gridCol w="1261929">
                  <a:extLst>
                    <a:ext uri="{9D8B030D-6E8A-4147-A177-3AD203B41FA5}">
                      <a16:colId xmlns:a16="http://schemas.microsoft.com/office/drawing/2014/main" val="45109113"/>
                    </a:ext>
                  </a:extLst>
                </a:gridCol>
                <a:gridCol w="1106348">
                  <a:extLst>
                    <a:ext uri="{9D8B030D-6E8A-4147-A177-3AD203B41FA5}">
                      <a16:colId xmlns:a16="http://schemas.microsoft.com/office/drawing/2014/main" val="236453895"/>
                    </a:ext>
                  </a:extLst>
                </a:gridCol>
                <a:gridCol w="812474">
                  <a:extLst>
                    <a:ext uri="{9D8B030D-6E8A-4147-A177-3AD203B41FA5}">
                      <a16:colId xmlns:a16="http://schemas.microsoft.com/office/drawing/2014/main" val="369821564"/>
                    </a:ext>
                  </a:extLst>
                </a:gridCol>
              </a:tblGrid>
              <a:tr h="641920">
                <a:tc>
                  <a:txBody>
                    <a:bodyPr/>
                    <a:lstStyle/>
                    <a:p>
                      <a:pPr algn="l" fontAlgn="ctr"/>
                      <a:r>
                        <a:rPr lang="en-US" sz="1400" b="1" i="0" u="none" strike="noStrike" dirty="0">
                          <a:solidFill>
                            <a:srgbClr val="000000"/>
                          </a:solidFill>
                          <a:effectLst/>
                          <a:latin typeface="Calibri" panose="020F0502020204030204" pitchFamily="34" charset="0"/>
                        </a:rPr>
                        <a:t>STD ITEM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000000"/>
                          </a:solidFill>
                          <a:effectLst/>
                          <a:latin typeface="Calibri" panose="020F0502020204030204" pitchFamily="34" charset="0"/>
                        </a:rPr>
                        <a:t>FINAL</a:t>
                      </a:r>
                      <a:r>
                        <a:rPr lang="en-US" sz="1400" b="1" i="0" u="none" strike="noStrike" baseline="0" dirty="0">
                          <a:solidFill>
                            <a:srgbClr val="000000"/>
                          </a:solidFill>
                          <a:effectLst/>
                          <a:latin typeface="Calibri" panose="020F0502020204030204" pitchFamily="34" charset="0"/>
                        </a:rPr>
                        <a:t> APPROPRIATION</a:t>
                      </a:r>
                      <a:endParaRPr lang="en-US" sz="14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000000"/>
                          </a:solidFill>
                          <a:effectLst/>
                          <a:latin typeface="Calibri" panose="020F0502020204030204" pitchFamily="34" charset="0"/>
                        </a:rPr>
                        <a:t>EXPENDITURE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000000"/>
                          </a:solidFill>
                          <a:effectLst/>
                          <a:latin typeface="Calibri" panose="020F0502020204030204" pitchFamily="34" charset="0"/>
                        </a:rPr>
                        <a:t>AVAILABLE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000000"/>
                          </a:solidFill>
                          <a:effectLst/>
                          <a:latin typeface="Calibri" panose="020F0502020204030204" pitchFamily="34" charset="0"/>
                        </a:rPr>
                        <a:t>% SPENT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1257380"/>
                  </a:ext>
                </a:extLst>
              </a:tr>
              <a:tr h="442703">
                <a:tc>
                  <a:txBody>
                    <a:bodyPr/>
                    <a:lstStyle/>
                    <a:p>
                      <a:pPr algn="l" fontAlgn="b"/>
                      <a:r>
                        <a:rPr lang="en-US" sz="1600" b="0" i="0" u="none" strike="noStrike" dirty="0">
                          <a:solidFill>
                            <a:srgbClr val="000000"/>
                          </a:solidFill>
                          <a:effectLst/>
                          <a:latin typeface="Calibri" panose="020F0502020204030204" pitchFamily="34" charset="0"/>
                        </a:rPr>
                        <a:t>COMPENSATION OF EMPLOYEES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863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866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769</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894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972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6650689"/>
                  </a:ext>
                </a:extLst>
              </a:tr>
              <a:tr h="442703">
                <a:tc>
                  <a:txBody>
                    <a:bodyPr/>
                    <a:lstStyle/>
                    <a:p>
                      <a:pPr algn="l" fontAlgn="b"/>
                      <a:r>
                        <a:rPr lang="en-US" sz="1600" b="0" i="0" u="none" strike="noStrike" dirty="0">
                          <a:solidFill>
                            <a:srgbClr val="000000"/>
                          </a:solidFill>
                          <a:effectLst/>
                          <a:latin typeface="Calibri" panose="020F0502020204030204" pitchFamily="34" charset="0"/>
                        </a:rPr>
                        <a:t>GOODS AND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313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936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133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414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180</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7244833"/>
                  </a:ext>
                </a:extLst>
              </a:tr>
              <a:tr h="442703">
                <a:tc>
                  <a:txBody>
                    <a:bodyPr/>
                    <a:lstStyle/>
                    <a:p>
                      <a:pPr algn="l" fontAlgn="b"/>
                      <a:r>
                        <a:rPr lang="en-US" sz="1600" b="0" i="0" u="none" strike="noStrike" dirty="0">
                          <a:solidFill>
                            <a:srgbClr val="000000"/>
                          </a:solidFill>
                          <a:effectLst/>
                          <a:latin typeface="Calibri" panose="020F0502020204030204" pitchFamily="34" charset="0"/>
                        </a:rPr>
                        <a:t>DEPART AGENCIES AND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                   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681111"/>
                  </a:ext>
                </a:extLst>
              </a:tr>
              <a:tr h="442703">
                <a:tc>
                  <a:txBody>
                    <a:bodyPr/>
                    <a:lstStyle/>
                    <a:p>
                      <a:pPr algn="l" fontAlgn="b"/>
                      <a:r>
                        <a:rPr lang="en-US" sz="1600" b="0" i="0" u="none" strike="noStrike" dirty="0">
                          <a:solidFill>
                            <a:srgbClr val="000000"/>
                          </a:solidFill>
                          <a:effectLst/>
                          <a:latin typeface="Calibri" panose="020F0502020204030204" pitchFamily="34" charset="0"/>
                        </a:rPr>
                        <a:t>NON-PROFIT INSTITUTIONS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571</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152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2</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433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038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138</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114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1225269"/>
                  </a:ext>
                </a:extLst>
              </a:tr>
              <a:tr h="442703">
                <a:tc>
                  <a:txBody>
                    <a:bodyPr/>
                    <a:lstStyle/>
                    <a:p>
                      <a:pPr algn="l" fontAlgn="b"/>
                      <a:r>
                        <a:rPr lang="en-US" sz="1600" b="0" i="0" u="none" strike="noStrike" dirty="0">
                          <a:solidFill>
                            <a:srgbClr val="000000"/>
                          </a:solidFill>
                          <a:effectLst/>
                          <a:latin typeface="Calibri" panose="020F0502020204030204" pitchFamily="34" charset="0"/>
                        </a:rPr>
                        <a:t>HOUSEHOLDS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581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7826093"/>
                  </a:ext>
                </a:extLst>
              </a:tr>
              <a:tr h="442703">
                <a:tc>
                  <a:txBody>
                    <a:bodyPr/>
                    <a:lstStyle/>
                    <a:p>
                      <a:pPr algn="l" fontAlgn="b"/>
                      <a:r>
                        <a:rPr lang="en-US" sz="1600" b="0" i="0" u="none" strike="noStrike" dirty="0">
                          <a:solidFill>
                            <a:srgbClr val="000000"/>
                          </a:solidFill>
                          <a:effectLst/>
                          <a:latin typeface="Calibri" panose="020F0502020204030204" pitchFamily="34" charset="0"/>
                        </a:rPr>
                        <a:t>BUILD AND OTHER FIXED STRUCTURES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74</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54</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700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19</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845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6874156"/>
                  </a:ext>
                </a:extLst>
              </a:tr>
              <a:tr h="442703">
                <a:tc>
                  <a:txBody>
                    <a:bodyPr/>
                    <a:lstStyle/>
                    <a:p>
                      <a:pPr algn="l" fontAlgn="b"/>
                      <a:r>
                        <a:rPr lang="en-US" sz="1600" b="0" i="0" u="none" strike="noStrike" dirty="0">
                          <a:solidFill>
                            <a:srgbClr val="000000"/>
                          </a:solidFill>
                          <a:effectLst/>
                          <a:latin typeface="Calibri" panose="020F0502020204030204" pitchFamily="34" charset="0"/>
                        </a:rPr>
                        <a:t>MACHINERY AND EQUIPMENT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53</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909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48</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345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5</a:t>
                      </a:r>
                      <a:r>
                        <a:rPr lang="en-US" sz="1600" b="0" i="0" u="none" strike="noStrike" kern="1200" baseline="0" dirty="0">
                          <a:solidFill>
                            <a:srgbClr val="000000"/>
                          </a:solidFill>
                          <a:effectLst/>
                          <a:latin typeface="Calibri" panose="020F0502020204030204" pitchFamily="34" charset="0"/>
                          <a:ea typeface="+mn-ea"/>
                          <a:cs typeface="+mn-cs"/>
                        </a:rPr>
                        <a:t> </a:t>
                      </a:r>
                      <a:r>
                        <a:rPr lang="en-US" sz="1600" b="0" i="0" u="none" strike="noStrike" kern="1200" dirty="0">
                          <a:solidFill>
                            <a:srgbClr val="000000"/>
                          </a:solidFill>
                          <a:effectLst/>
                          <a:latin typeface="Calibri" panose="020F0502020204030204" pitchFamily="34" charset="0"/>
                          <a:ea typeface="+mn-ea"/>
                          <a:cs typeface="+mn-cs"/>
                        </a:rPr>
                        <a:t>564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708024"/>
                  </a:ext>
                </a:extLst>
              </a:tr>
              <a:tr h="442703">
                <a:tc>
                  <a:txBody>
                    <a:bodyPr/>
                    <a:lstStyle/>
                    <a:p>
                      <a:pPr algn="l" fontAlgn="b"/>
                      <a:r>
                        <a:rPr lang="en-US" sz="1600" b="0" i="0" u="none" strike="noStrike" dirty="0">
                          <a:solidFill>
                            <a:srgbClr val="000000"/>
                          </a:solidFill>
                          <a:effectLst/>
                          <a:latin typeface="Calibri" panose="020F0502020204030204" pitchFamily="34" charset="0"/>
                        </a:rPr>
                        <a:t>SOFTWARE AND OTHER INTAN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                 117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41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2133027"/>
                  </a:ext>
                </a:extLst>
              </a:tr>
              <a:tr h="442703">
                <a:tc>
                  <a:txBody>
                    <a:bodyPr/>
                    <a:lstStyle/>
                    <a:p>
                      <a:pPr algn="l" fontAlgn="b"/>
                      <a:r>
                        <a:rPr lang="en-US" sz="1600" b="0" i="0" u="none" strike="noStrike" dirty="0">
                          <a:solidFill>
                            <a:srgbClr val="000000"/>
                          </a:solidFill>
                          <a:effectLst/>
                          <a:latin typeface="Calibri" panose="020F0502020204030204" pitchFamily="34" charset="0"/>
                        </a:rPr>
                        <a:t>PAYMENTS FOR FINANCIAL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138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                 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rgbClr val="FF0000"/>
                          </a:solidFill>
                          <a:effectLst/>
                          <a:latin typeface="Calibri" panose="020F050202020403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101%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8255678"/>
                  </a:ext>
                </a:extLst>
              </a:tr>
              <a:tr h="442703">
                <a:tc>
                  <a:txBody>
                    <a:bodyPr/>
                    <a:lstStyle/>
                    <a:p>
                      <a:pPr algn="l" fontAlgn="b"/>
                      <a:r>
                        <a:rPr lang="en-US" sz="1600" b="1" i="0" u="none" strike="noStrike" dirty="0">
                          <a:solidFill>
                            <a:srgbClr val="000000"/>
                          </a:solidFill>
                          <a:effectLst/>
                          <a:latin typeface="Calibri" panose="020F0502020204030204" pitchFamily="34" charset="0"/>
                        </a:rPr>
                        <a:t>GRANT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5</a:t>
                      </a:r>
                      <a:r>
                        <a:rPr lang="en-US" sz="1600" b="1" i="0" u="none" strike="noStrike" kern="1200" baseline="0" dirty="0">
                          <a:solidFill>
                            <a:srgbClr val="000000"/>
                          </a:solidFill>
                          <a:effectLst/>
                          <a:latin typeface="Calibri" panose="020F0502020204030204" pitchFamily="34" charset="0"/>
                          <a:ea typeface="+mn-ea"/>
                          <a:cs typeface="+mn-cs"/>
                        </a:rPr>
                        <a:t> </a:t>
                      </a:r>
                      <a:r>
                        <a:rPr lang="en-US" sz="1600" b="1" i="0" u="none" strike="noStrike" kern="1200" dirty="0">
                          <a:solidFill>
                            <a:srgbClr val="000000"/>
                          </a:solidFill>
                          <a:effectLst/>
                          <a:latin typeface="Calibri" panose="020F0502020204030204" pitchFamily="34" charset="0"/>
                          <a:ea typeface="+mn-ea"/>
                          <a:cs typeface="+mn-cs"/>
                        </a:rPr>
                        <a:t>887</a:t>
                      </a:r>
                      <a:r>
                        <a:rPr lang="en-US" sz="1600" b="1" i="0" u="none" strike="noStrike" kern="1200" baseline="0" dirty="0">
                          <a:solidFill>
                            <a:srgbClr val="000000"/>
                          </a:solidFill>
                          <a:effectLst/>
                          <a:latin typeface="Calibri" panose="020F0502020204030204" pitchFamily="34" charset="0"/>
                          <a:ea typeface="+mn-ea"/>
                          <a:cs typeface="+mn-cs"/>
                        </a:rPr>
                        <a:t> </a:t>
                      </a:r>
                      <a:r>
                        <a:rPr lang="en-US" sz="1600" b="1" i="0" u="none" strike="noStrike" kern="1200" dirty="0">
                          <a:solidFill>
                            <a:srgbClr val="000000"/>
                          </a:solidFill>
                          <a:effectLst/>
                          <a:latin typeface="Calibri" panose="020F0502020204030204" pitchFamily="34" charset="0"/>
                          <a:ea typeface="+mn-ea"/>
                          <a:cs typeface="+mn-cs"/>
                        </a:rPr>
                        <a:t>349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5</a:t>
                      </a:r>
                      <a:r>
                        <a:rPr lang="en-US" sz="1600" b="1" i="0" u="none" strike="noStrike" kern="1200" baseline="0" dirty="0">
                          <a:solidFill>
                            <a:srgbClr val="000000"/>
                          </a:solidFill>
                          <a:effectLst/>
                          <a:latin typeface="Calibri" panose="020F0502020204030204" pitchFamily="34" charset="0"/>
                          <a:ea typeface="+mn-ea"/>
                          <a:cs typeface="+mn-cs"/>
                        </a:rPr>
                        <a:t> </a:t>
                      </a:r>
                      <a:r>
                        <a:rPr lang="en-US" sz="1600" b="1" i="0" u="none" strike="noStrike" kern="1200" dirty="0">
                          <a:solidFill>
                            <a:srgbClr val="000000"/>
                          </a:solidFill>
                          <a:effectLst/>
                          <a:latin typeface="Calibri" panose="020F0502020204030204" pitchFamily="34" charset="0"/>
                          <a:ea typeface="+mn-ea"/>
                          <a:cs typeface="+mn-cs"/>
                        </a:rPr>
                        <a:t>449</a:t>
                      </a:r>
                      <a:r>
                        <a:rPr lang="en-US" sz="1600" b="1" i="0" u="none" strike="noStrike" kern="1200" baseline="0" dirty="0">
                          <a:solidFill>
                            <a:srgbClr val="000000"/>
                          </a:solidFill>
                          <a:effectLst/>
                          <a:latin typeface="Calibri" panose="020F0502020204030204" pitchFamily="34" charset="0"/>
                          <a:ea typeface="+mn-ea"/>
                          <a:cs typeface="+mn-cs"/>
                        </a:rPr>
                        <a:t> </a:t>
                      </a:r>
                      <a:r>
                        <a:rPr lang="en-US" sz="1600" b="1" i="0" u="none" strike="noStrike" kern="1200" dirty="0">
                          <a:solidFill>
                            <a:srgbClr val="000000"/>
                          </a:solidFill>
                          <a:effectLst/>
                          <a:latin typeface="Calibri" panose="020F0502020204030204" pitchFamily="34" charset="0"/>
                          <a:ea typeface="+mn-ea"/>
                          <a:cs typeface="+mn-cs"/>
                        </a:rPr>
                        <a:t>291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438</a:t>
                      </a:r>
                      <a:r>
                        <a:rPr lang="en-US" sz="1600" b="1" i="0" u="none" strike="noStrike" kern="1200" baseline="0" dirty="0">
                          <a:solidFill>
                            <a:srgbClr val="000000"/>
                          </a:solidFill>
                          <a:effectLst/>
                          <a:latin typeface="Calibri" panose="020F0502020204030204" pitchFamily="34" charset="0"/>
                          <a:ea typeface="+mn-ea"/>
                          <a:cs typeface="+mn-cs"/>
                        </a:rPr>
                        <a:t> </a:t>
                      </a:r>
                      <a:r>
                        <a:rPr lang="en-US" sz="1600" b="1" i="0" u="none" strike="noStrike" kern="1200" dirty="0">
                          <a:solidFill>
                            <a:srgbClr val="000000"/>
                          </a:solidFill>
                          <a:effectLst/>
                          <a:latin typeface="Calibri" panose="020F0502020204030204" pitchFamily="34" charset="0"/>
                          <a:ea typeface="+mn-ea"/>
                          <a:cs typeface="+mn-cs"/>
                        </a:rPr>
                        <a:t>058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b" latinLnBrk="0" hangingPunct="1"/>
                      <a:r>
                        <a:rPr lang="en-US" sz="1600" b="1" i="0" u="none" strike="noStrike" kern="1200" dirty="0">
                          <a:solidFill>
                            <a:srgbClr val="000000"/>
                          </a:solidFill>
                          <a:effectLst/>
                          <a:latin typeface="Calibri" panose="020F0502020204030204" pitchFamily="34" charset="0"/>
                          <a:ea typeface="+mn-ea"/>
                          <a:cs typeface="+mn-cs"/>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4008290"/>
                  </a:ext>
                </a:extLst>
              </a:tr>
            </a:tbl>
          </a:graphicData>
        </a:graphic>
      </p:graphicFrame>
      <p:sp>
        <p:nvSpPr>
          <p:cNvPr id="4"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352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91589"/>
            <a:ext cx="8252213" cy="267512"/>
          </a:xfrm>
        </p:spPr>
        <p:txBody>
          <a:bodyPr>
            <a:normAutofit fontScale="90000"/>
          </a:bodyPr>
          <a:lstStyle/>
          <a:p>
            <a:r>
              <a:rPr lang="en-ZA" sz="2200" b="1" dirty="0"/>
              <a:t>REASONS FOR DEVIATION - SUMMARY PER ECONOMIC CLASSIFICATION</a:t>
            </a:r>
          </a:p>
        </p:txBody>
      </p:sp>
      <p:sp>
        <p:nvSpPr>
          <p:cNvPr id="6" name="TextBox 5"/>
          <p:cNvSpPr txBox="1"/>
          <p:nvPr/>
        </p:nvSpPr>
        <p:spPr>
          <a:xfrm>
            <a:off x="1120877" y="1357460"/>
            <a:ext cx="7693510" cy="471205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5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Compensation of employees - 95%</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under-expenditure on compensation of employees is due to delays in filling vacant posts and accelerated grade progression not paid in March as anticipated.</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Goods and Services -  86%</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underspending on goods and services was mainly affected by the unspent funds destined for ART food parcels.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school uniform budget was not fully spent either due to the start of the manufacturing process by the appointed service providers being delayed by the COVID-19 restrictions and schools having been closed until late in the financial year. </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food relief budget was not spent in full as there were outstanding invoices at the end of the financial year.</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Spending on advertising, consultant and research projects, bursaries, legal services, fleet services, and training and development was negatively affected by the lockdown regulations.</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1335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91589"/>
            <a:ext cx="8252213" cy="267512"/>
          </a:xfrm>
        </p:spPr>
        <p:txBody>
          <a:bodyPr>
            <a:normAutofit fontScale="90000"/>
          </a:bodyPr>
          <a:lstStyle/>
          <a:p>
            <a:r>
              <a:rPr lang="en-ZA" sz="2200" b="1" dirty="0"/>
              <a:t>REASONS FOR DEVIATION - SUMMARY PER ECONOMIC CLASSIFICATION</a:t>
            </a:r>
          </a:p>
        </p:txBody>
      </p:sp>
      <p:sp>
        <p:nvSpPr>
          <p:cNvPr id="6" name="TextBox 5"/>
          <p:cNvSpPr txBox="1"/>
          <p:nvPr/>
        </p:nvSpPr>
        <p:spPr>
          <a:xfrm>
            <a:off x="943897" y="1357461"/>
            <a:ext cx="7870490" cy="331475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Non-Profit Institutions - 95%</a:t>
            </a:r>
            <a:endParaRPr kumimoji="0" lang="en-ZA" sz="800" b="1" i="1"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b"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Underspending on NPOs is due to an additional budget of R77 763 000  received in the third quarter for the Presidential ECD Employment Stimulus that was not spent by the end of the financial year. </a:t>
            </a:r>
          </a:p>
          <a:p>
            <a:pPr marL="285750" marR="0" lvl="0" indent="-285750" algn="just" defTabSz="457200" rtl="0" eaLnBrk="1" fontAlgn="b" latinLnBrk="0" hangingPunct="1">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ECD budget (both conditional grants and equitable shares) was under-spent due to the reduced number of beneficiaries in centres.</a:t>
            </a:r>
          </a:p>
          <a:p>
            <a:pPr marL="0" marR="0" lvl="0" indent="0" algn="just" defTabSz="457200" rtl="0" eaLnBrk="1" fontAlgn="b" latinLnBrk="0" hangingPunct="1">
              <a:lnSpc>
                <a:spcPct val="110000"/>
              </a:lnSpc>
              <a:spcBef>
                <a:spcPts val="0"/>
              </a:spcBef>
              <a:spcAft>
                <a:spcPts val="0"/>
              </a:spcAft>
              <a:buClrTx/>
              <a:buSzTx/>
              <a:buFontTx/>
              <a:buNone/>
              <a:tabLst/>
              <a:defRPr/>
            </a:pPr>
            <a:endParaRPr kumimoji="0" lang="en-ZA" sz="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prstClr val="black"/>
                </a:solidFill>
                <a:effectLst/>
                <a:uLnTx/>
                <a:uFillTx/>
                <a:latin typeface="Calibri"/>
                <a:ea typeface="+mn-ea"/>
                <a:cs typeface="+mn-cs"/>
              </a:rPr>
              <a:t>Buildings &amp; Other Fixed Structures - 73%</a:t>
            </a:r>
            <a:endParaRPr kumimoji="0" lang="en-ZA"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Underspending in this category emanated from a dispute between contractors and implementing agents arising from a submitted compensation event (variation order).</a:t>
            </a:r>
            <a:endPar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60327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626" y="991589"/>
            <a:ext cx="8252213" cy="267512"/>
          </a:xfrm>
        </p:spPr>
        <p:txBody>
          <a:bodyPr>
            <a:normAutofit fontScale="90000"/>
          </a:bodyPr>
          <a:lstStyle/>
          <a:p>
            <a:r>
              <a:rPr lang="en-ZA" sz="2200" b="1" dirty="0"/>
              <a:t>REASONS FOR DEVIATION - SUMMARY PER ECONOMIC CLASSIFICATION</a:t>
            </a:r>
          </a:p>
        </p:txBody>
      </p:sp>
      <p:sp>
        <p:nvSpPr>
          <p:cNvPr id="6" name="TextBox 5"/>
          <p:cNvSpPr txBox="1"/>
          <p:nvPr/>
        </p:nvSpPr>
        <p:spPr>
          <a:xfrm>
            <a:off x="1008668" y="1357460"/>
            <a:ext cx="7805719" cy="2754600"/>
          </a:xfrm>
          <a:prstGeom prst="rect">
            <a:avLst/>
          </a:prstGeom>
          <a:noFill/>
          <a:ln>
            <a:solidFill>
              <a:schemeClr val="tx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a:ln>
                  <a:noFill/>
                </a:ln>
                <a:solidFill>
                  <a:prstClr val="black"/>
                </a:solidFill>
                <a:effectLst/>
                <a:uLnTx/>
                <a:uFillTx/>
                <a:latin typeface="Calibri"/>
                <a:ea typeface="+mn-ea"/>
                <a:cs typeface="+mn-cs"/>
              </a:rPr>
              <a:t>Machinery &amp; Equipment – 90%</a:t>
            </a:r>
            <a:endParaRPr kumimoji="0" lang="en-ZA" sz="800" b="1" i="1"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allocation for machinery and equipment was not spent in full due to delays being experienced in the delivery of some office furniture and equipment.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mn-cs"/>
              </a:rPr>
              <a:t>Software &amp; Int Assets - 73%</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budget allocated for purchasing software had not been spent in full by the end of the financial year as </a:t>
            </a:r>
            <a:r>
              <a:rPr kumimoji="0" lang="en-ZA" sz="1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anticipated.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2"/>
          <p:cNvSpPr>
            <a:spLocks noGrp="1"/>
          </p:cNvSpPr>
          <p:nvPr>
            <p:ph type="sldNum" sz="quarter" idx="12"/>
          </p:nvPr>
        </p:nvSpPr>
        <p:spPr>
          <a:xfrm>
            <a:off x="8814388" y="6533951"/>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6810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910275"/>
            <a:ext cx="8013659" cy="427001"/>
          </a:xfrm>
        </p:spPr>
        <p:txBody>
          <a:bodyPr>
            <a:noAutofit/>
          </a:bodyPr>
          <a:lstStyle/>
          <a:p>
            <a:r>
              <a:rPr lang="en-ZA" sz="2000" b="1" dirty="0"/>
              <a:t>CONDITIONAL GRANT AS AT 31 MARCH 2021</a:t>
            </a:r>
            <a:endParaRPr lang="en-ZA" sz="2000" dirty="0"/>
          </a:p>
        </p:txBody>
      </p:sp>
      <p:sp>
        <p:nvSpPr>
          <p:cNvPr id="6" name="Slide Number Placeholder 2"/>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6"/>
          <p:cNvGraphicFramePr>
            <a:graphicFrameLocks noGrp="1"/>
          </p:cNvGraphicFramePr>
          <p:nvPr>
            <p:ph idx="1"/>
          </p:nvPr>
        </p:nvGraphicFramePr>
        <p:xfrm>
          <a:off x="1007180" y="1500810"/>
          <a:ext cx="7679619" cy="4158938"/>
        </p:xfrm>
        <a:graphic>
          <a:graphicData uri="http://schemas.openxmlformats.org/drawingml/2006/table">
            <a:tbl>
              <a:tblPr/>
              <a:tblGrid>
                <a:gridCol w="2700116">
                  <a:extLst>
                    <a:ext uri="{9D8B030D-6E8A-4147-A177-3AD203B41FA5}">
                      <a16:colId xmlns:a16="http://schemas.microsoft.com/office/drawing/2014/main" val="3609486564"/>
                    </a:ext>
                  </a:extLst>
                </a:gridCol>
                <a:gridCol w="1490869">
                  <a:extLst>
                    <a:ext uri="{9D8B030D-6E8A-4147-A177-3AD203B41FA5}">
                      <a16:colId xmlns:a16="http://schemas.microsoft.com/office/drawing/2014/main" val="982473102"/>
                    </a:ext>
                  </a:extLst>
                </a:gridCol>
                <a:gridCol w="1202635">
                  <a:extLst>
                    <a:ext uri="{9D8B030D-6E8A-4147-A177-3AD203B41FA5}">
                      <a16:colId xmlns:a16="http://schemas.microsoft.com/office/drawing/2014/main" val="1482249632"/>
                    </a:ext>
                  </a:extLst>
                </a:gridCol>
                <a:gridCol w="1182757">
                  <a:extLst>
                    <a:ext uri="{9D8B030D-6E8A-4147-A177-3AD203B41FA5}">
                      <a16:colId xmlns:a16="http://schemas.microsoft.com/office/drawing/2014/main" val="3783840350"/>
                    </a:ext>
                  </a:extLst>
                </a:gridCol>
                <a:gridCol w="1103242">
                  <a:extLst>
                    <a:ext uri="{9D8B030D-6E8A-4147-A177-3AD203B41FA5}">
                      <a16:colId xmlns:a16="http://schemas.microsoft.com/office/drawing/2014/main" val="456019526"/>
                    </a:ext>
                  </a:extLst>
                </a:gridCol>
              </a:tblGrid>
              <a:tr h="695739">
                <a:tc>
                  <a:txBody>
                    <a:bodyPr/>
                    <a:lstStyle/>
                    <a:p>
                      <a:pPr algn="l" fontAlgn="ctr"/>
                      <a:r>
                        <a:rPr lang="en-ZA" sz="1600" b="1" i="0" u="none" strike="noStrike" dirty="0">
                          <a:solidFill>
                            <a:srgbClr val="000000"/>
                          </a:solidFill>
                          <a:effectLst/>
                          <a:latin typeface="Calibri" panose="020F0502020204030204" pitchFamily="34" charset="0"/>
                        </a:rPr>
                        <a:t>NAME OF THE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Calibri" panose="020F0502020204030204" pitchFamily="34" charset="0"/>
                        </a:rPr>
                        <a:t>FINAL</a:t>
                      </a:r>
                      <a:r>
                        <a:rPr lang="en-ZA" sz="1600" b="1" i="0" u="none" strike="noStrike" baseline="0" dirty="0">
                          <a:solidFill>
                            <a:srgbClr val="000000"/>
                          </a:solidFill>
                          <a:effectLst/>
                          <a:latin typeface="Calibri" panose="020F0502020204030204" pitchFamily="34" charset="0"/>
                        </a:rPr>
                        <a:t> APPROPRIATION</a:t>
                      </a:r>
                      <a:endParaRPr lang="en-ZA" sz="1600" b="1" i="0" u="none" strike="noStrike" dirty="0">
                        <a:solidFill>
                          <a:srgbClr val="000000"/>
                        </a:solidFill>
                        <a:effectLst/>
                        <a:latin typeface="Calibri" panose="020F0502020204030204" pitchFamily="34" charset="0"/>
                      </a:endParaRPr>
                    </a:p>
                    <a:p>
                      <a:pPr algn="ctr" fontAlgn="ctr"/>
                      <a:r>
                        <a:rPr lang="en-ZA" sz="1600" b="1" i="0" u="none" strike="noStrike" dirty="0">
                          <a:solidFill>
                            <a:srgbClr val="000000"/>
                          </a:solidFill>
                          <a:effectLst/>
                          <a:latin typeface="Calibri" panose="020F0502020204030204" pitchFamily="34" charset="0"/>
                        </a:rPr>
                        <a:t>R’000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Calibri" panose="020F0502020204030204" pitchFamily="34" charset="0"/>
                        </a:rPr>
                        <a:t>EXPENDITURE</a:t>
                      </a:r>
                    </a:p>
                    <a:p>
                      <a:pPr algn="ctr" fontAlgn="ctr"/>
                      <a:r>
                        <a:rPr lang="en-ZA" sz="16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Calibri" panose="020F0502020204030204" pitchFamily="34" charset="0"/>
                        </a:rPr>
                        <a:t>AVAILABLE</a:t>
                      </a:r>
                    </a:p>
                    <a:p>
                      <a:pPr algn="ctr" fontAlgn="ctr"/>
                      <a:r>
                        <a:rPr lang="en-ZA" sz="1600" b="1" i="0" u="none" strike="noStrike" dirty="0">
                          <a:solidFill>
                            <a:srgbClr val="000000"/>
                          </a:solidFill>
                          <a:effectLst/>
                          <a:latin typeface="Calibri" panose="020F050202020403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600" b="1" i="0" u="none" strike="noStrike" dirty="0">
                          <a:solidFill>
                            <a:srgbClr val="000000"/>
                          </a:solidFill>
                          <a:effectLst/>
                          <a:latin typeface="Calibri" panose="020F0502020204030204" pitchFamily="34" charset="0"/>
                        </a:rPr>
                        <a:t> % SPENT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870526"/>
                  </a:ext>
                </a:extLst>
              </a:tr>
              <a:tr h="579090">
                <a:tc>
                  <a:txBody>
                    <a:bodyPr/>
                    <a:lstStyle/>
                    <a:p>
                      <a:pPr algn="l" fontAlgn="ctr"/>
                      <a:r>
                        <a:rPr lang="en-US" sz="1700" b="0" i="0" u="none" strike="noStrike" dirty="0">
                          <a:solidFill>
                            <a:srgbClr val="000000"/>
                          </a:solidFill>
                          <a:effectLst/>
                          <a:latin typeface="Calibri" panose="020F0502020204030204" pitchFamily="34" charset="0"/>
                        </a:rPr>
                        <a:t>ECD ADMINISTRATION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          4</a:t>
                      </a:r>
                      <a:r>
                        <a:rPr lang="en-US" sz="1700" b="0" i="0" u="none" strike="noStrike" baseline="0" dirty="0">
                          <a:solidFill>
                            <a:srgbClr val="000000"/>
                          </a:solidFill>
                          <a:effectLst/>
                          <a:latin typeface="Calibri" panose="020F0502020204030204" pitchFamily="34" charset="0"/>
                        </a:rPr>
                        <a:t> </a:t>
                      </a:r>
                      <a:r>
                        <a:rPr lang="en-US" sz="1700" b="0" i="0" u="none" strike="noStrike" dirty="0">
                          <a:solidFill>
                            <a:srgbClr val="000000"/>
                          </a:solidFill>
                          <a:effectLst/>
                          <a:latin typeface="Calibri" panose="020F0502020204030204" pitchFamily="34" charset="0"/>
                        </a:rPr>
                        <a:t>140 </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                     -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            4</a:t>
                      </a:r>
                      <a:r>
                        <a:rPr lang="en-US" sz="1700" b="0" i="0" u="none" strike="noStrike" baseline="0" dirty="0">
                          <a:solidFill>
                            <a:srgbClr val="000000"/>
                          </a:solidFill>
                          <a:effectLst/>
                          <a:latin typeface="Calibri" panose="020F0502020204030204" pitchFamily="34" charset="0"/>
                        </a:rPr>
                        <a:t> </a:t>
                      </a:r>
                      <a:r>
                        <a:rPr lang="en-US" sz="1700" b="0" i="0" u="none" strike="noStrike" dirty="0">
                          <a:solidFill>
                            <a:srgbClr val="000000"/>
                          </a:solidFill>
                          <a:effectLst/>
                          <a:latin typeface="Calibri" panose="020F0502020204030204" pitchFamily="34" charset="0"/>
                        </a:rPr>
                        <a:t>140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28514604"/>
                  </a:ext>
                </a:extLst>
              </a:tr>
              <a:tr h="579090">
                <a:tc>
                  <a:txBody>
                    <a:bodyPr/>
                    <a:lstStyle/>
                    <a:p>
                      <a:pPr algn="l" fontAlgn="ctr"/>
                      <a:r>
                        <a:rPr lang="en-US" sz="1700" b="0" i="0" u="none" strike="noStrike" dirty="0">
                          <a:solidFill>
                            <a:srgbClr val="000000"/>
                          </a:solidFill>
                          <a:effectLst/>
                          <a:latin typeface="Calibri" panose="020F0502020204030204" pitchFamily="34" charset="0"/>
                        </a:rPr>
                        <a:t>ECD CENTRE MAINTENANCE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3</a:t>
                      </a:r>
                      <a:r>
                        <a:rPr lang="en-US" sz="1700" b="0" i="0" u="none" strike="noStrike" baseline="0" dirty="0">
                          <a:solidFill>
                            <a:srgbClr val="000000"/>
                          </a:solidFill>
                          <a:effectLst/>
                          <a:latin typeface="Calibri" panose="020F0502020204030204" pitchFamily="34" charset="0"/>
                        </a:rPr>
                        <a:t> </a:t>
                      </a:r>
                      <a:r>
                        <a:rPr lang="en-US" sz="1700" b="0" i="0" u="none" strike="noStrike" dirty="0">
                          <a:solidFill>
                            <a:srgbClr val="000000"/>
                          </a:solidFill>
                          <a:effectLst/>
                          <a:latin typeface="Calibri" panose="020F0502020204030204" pitchFamily="34" charset="0"/>
                        </a:rPr>
                        <a:t>442 </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792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2 650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1700" b="0" i="0" u="none" strike="noStrike" dirty="0">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3492852"/>
                  </a:ext>
                </a:extLst>
              </a:tr>
              <a:tr h="396638">
                <a:tc>
                  <a:txBody>
                    <a:bodyPr/>
                    <a:lstStyle/>
                    <a:p>
                      <a:pPr algn="l" fontAlgn="ctr"/>
                      <a:r>
                        <a:rPr lang="en-US" sz="1700" b="0" i="0" u="none" strike="noStrike" dirty="0">
                          <a:solidFill>
                            <a:srgbClr val="000000"/>
                          </a:solidFill>
                          <a:effectLst/>
                          <a:latin typeface="Calibri" panose="020F0502020204030204" pitchFamily="34" charset="0"/>
                        </a:rPr>
                        <a:t>ECD SUBSIDY EXPANSION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127</a:t>
                      </a:r>
                      <a:r>
                        <a:rPr lang="en-US" sz="1700" b="0" i="0" u="none" strike="noStrike" kern="1200" baseline="0" dirty="0">
                          <a:solidFill>
                            <a:srgbClr val="000000"/>
                          </a:solidFill>
                          <a:effectLst/>
                          <a:latin typeface="Calibri" panose="020F0502020204030204" pitchFamily="34" charset="0"/>
                          <a:ea typeface="+mn-ea"/>
                          <a:cs typeface="+mn-cs"/>
                        </a:rPr>
                        <a:t> </a:t>
                      </a:r>
                      <a:r>
                        <a:rPr lang="en-US" sz="1700" b="0" i="0" u="none" strike="noStrike" kern="1200" dirty="0">
                          <a:solidFill>
                            <a:srgbClr val="000000"/>
                          </a:solidFill>
                          <a:effectLst/>
                          <a:latin typeface="Calibri" panose="020F0502020204030204" pitchFamily="34" charset="0"/>
                          <a:ea typeface="+mn-ea"/>
                          <a:cs typeface="+mn-cs"/>
                        </a:rPr>
                        <a:t>647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115 497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12 150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algn="r" defTabSz="457200" rtl="0" eaLnBrk="1" fontAlgn="ctr" latinLnBrk="0" hangingPunct="1"/>
                      <a:endParaRPr lang="en-US" sz="1700" b="0" i="0" u="none" strike="noStrike" kern="1200" dirty="0">
                        <a:solidFill>
                          <a:srgbClr val="000000"/>
                        </a:solidFill>
                        <a:effectLst/>
                        <a:latin typeface="Calibri" panose="020F0502020204030204" pitchFamily="34" charset="0"/>
                        <a:ea typeface="+mn-ea"/>
                        <a:cs typeface="+mn-cs"/>
                      </a:endParaRPr>
                    </a:p>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90%</a:t>
                      </a:r>
                    </a:p>
                    <a:p>
                      <a:pPr marL="0" algn="r" defTabSz="457200" rtl="0" eaLnBrk="1" fontAlgn="ctr" latinLnBrk="0" hangingPunct="1"/>
                      <a:endParaRPr lang="en-US" sz="17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7682559"/>
                  </a:ext>
                </a:extLst>
              </a:tr>
              <a:tr h="289545">
                <a:tc>
                  <a:txBody>
                    <a:bodyPr/>
                    <a:lstStyle/>
                    <a:p>
                      <a:pPr marL="0" algn="l"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PEI:EARLY CHILDHOOD DEV GRANT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77 763</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77 763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a:txBody>
                    <a:bodyPr/>
                    <a:lstStyle/>
                    <a:p>
                      <a:pPr marL="0" algn="r" defTabSz="457200" rtl="0" eaLnBrk="1" fontAlgn="ctr" latinLnBrk="0" hangingPunct="1"/>
                      <a:endParaRPr lang="en-US" sz="1700" b="0" i="0" u="none" strike="noStrike" kern="1200" dirty="0">
                        <a:solidFill>
                          <a:srgbClr val="000000"/>
                        </a:solidFill>
                        <a:effectLst/>
                        <a:latin typeface="Calibri" panose="020F0502020204030204" pitchFamily="34" charset="0"/>
                        <a:ea typeface="+mn-ea"/>
                        <a:cs typeface="+mn-cs"/>
                      </a:endParaRPr>
                    </a:p>
                    <a:p>
                      <a:pPr marL="0" algn="r" defTabSz="457200" rtl="0" eaLnBrk="1" fontAlgn="ctr" latinLnBrk="0" hangingPunct="1"/>
                      <a:r>
                        <a:rPr lang="en-US" sz="1700" b="0" i="0" u="none" strike="noStrike" kern="1200" dirty="0">
                          <a:solidFill>
                            <a:srgbClr val="000000"/>
                          </a:solidFill>
                          <a:effectLst/>
                          <a:latin typeface="Calibri" panose="020F0502020204030204" pitchFamily="34" charset="0"/>
                          <a:ea typeface="+mn-ea"/>
                          <a:cs typeface="+mn-cs"/>
                        </a:rPr>
                        <a:t>0%</a:t>
                      </a:r>
                    </a:p>
                    <a:p>
                      <a:pPr marL="0" algn="r" defTabSz="457200" rtl="0" eaLnBrk="1" fontAlgn="ctr" latinLnBrk="0" hangingPunct="1"/>
                      <a:endParaRPr lang="en-US" sz="17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4225201415"/>
                  </a:ext>
                </a:extLst>
              </a:tr>
              <a:tr h="289545">
                <a:tc>
                  <a:txBody>
                    <a:bodyPr/>
                    <a:lstStyle/>
                    <a:p>
                      <a:pPr algn="l" fontAlgn="ctr"/>
                      <a:r>
                        <a:rPr lang="en-US" sz="1700" b="0" i="0" u="none" strike="noStrike" dirty="0">
                          <a:solidFill>
                            <a:srgbClr val="000000"/>
                          </a:solidFill>
                          <a:effectLst/>
                          <a:latin typeface="Calibri" panose="020F0502020204030204" pitchFamily="34" charset="0"/>
                        </a:rPr>
                        <a:t> EPWP INCEN GRNT FOR PROV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kern="1200" dirty="0">
                          <a:solidFill>
                            <a:srgbClr val="000000"/>
                          </a:solidFill>
                          <a:effectLst/>
                          <a:latin typeface="Calibri" panose="020F0502020204030204" pitchFamily="34" charset="0"/>
                          <a:ea typeface="+mn-ea"/>
                          <a:cs typeface="+mn-cs"/>
                        </a:rPr>
                        <a:t>21 157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kern="1200" dirty="0">
                          <a:solidFill>
                            <a:srgbClr val="000000"/>
                          </a:solidFill>
                          <a:effectLst/>
                          <a:latin typeface="Calibri" panose="020F0502020204030204" pitchFamily="34" charset="0"/>
                          <a:ea typeface="+mn-ea"/>
                          <a:cs typeface="+mn-cs"/>
                        </a:rPr>
                        <a:t>21 157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700" b="0" i="0" u="none" strike="noStrike" kern="1200" dirty="0">
                          <a:solidFill>
                            <a:srgbClr val="000000"/>
                          </a:solidFill>
                          <a:effectLst/>
                          <a:latin typeface="Calibri" panose="020F0502020204030204" pitchFamily="34"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585936"/>
                  </a:ext>
                </a:extLst>
              </a:tr>
              <a:tr h="396638">
                <a:tc>
                  <a:txBody>
                    <a:bodyPr/>
                    <a:lstStyle/>
                    <a:p>
                      <a:pPr algn="l" fontAlgn="ctr"/>
                      <a:r>
                        <a:rPr lang="en-US" sz="1700" b="1" i="0" u="none" strike="noStrike" dirty="0">
                          <a:solidFill>
                            <a:srgbClr val="000000"/>
                          </a:solidFill>
                          <a:effectLst/>
                          <a:latin typeface="Calibri" panose="020F0502020204030204" pitchFamily="34" charset="0"/>
                        </a:rPr>
                        <a:t>GRAND TOTAL</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700" b="1" i="0" u="none" strike="noStrike" dirty="0">
                          <a:solidFill>
                            <a:srgbClr val="000000"/>
                          </a:solidFill>
                          <a:effectLst/>
                          <a:latin typeface="Calibri" panose="020F0502020204030204" pitchFamily="34" charset="0"/>
                        </a:rPr>
                        <a:t>234 149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ctr" latinLnBrk="0" hangingPunct="1"/>
                      <a:r>
                        <a:rPr lang="en-US" sz="1700" b="1" i="0" u="none" strike="noStrike" kern="1200" dirty="0">
                          <a:solidFill>
                            <a:srgbClr val="000000"/>
                          </a:solidFill>
                          <a:effectLst/>
                          <a:latin typeface="Calibri" panose="020F0502020204030204" pitchFamily="34" charset="0"/>
                          <a:ea typeface="+mn-ea"/>
                          <a:cs typeface="+mn-cs"/>
                        </a:rPr>
                        <a:t>137</a:t>
                      </a:r>
                      <a:r>
                        <a:rPr lang="en-US" sz="1700" b="1" i="0" u="none" strike="noStrike" kern="1200" baseline="0" dirty="0">
                          <a:solidFill>
                            <a:srgbClr val="000000"/>
                          </a:solidFill>
                          <a:effectLst/>
                          <a:latin typeface="Calibri" panose="020F0502020204030204" pitchFamily="34" charset="0"/>
                          <a:ea typeface="+mn-ea"/>
                          <a:cs typeface="+mn-cs"/>
                        </a:rPr>
                        <a:t> 446</a:t>
                      </a:r>
                      <a:r>
                        <a:rPr lang="en-US" sz="1700" b="1" i="0" u="none" strike="noStrike" kern="1200" dirty="0">
                          <a:solidFill>
                            <a:srgbClr val="000000"/>
                          </a:solidFill>
                          <a:effectLst/>
                          <a:latin typeface="Calibri" panose="020F0502020204030204" pitchFamily="34" charset="0"/>
                          <a:ea typeface="+mn-ea"/>
                          <a:cs typeface="+mn-c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ctr" latinLnBrk="0" hangingPunct="1"/>
                      <a:r>
                        <a:rPr lang="en-US" sz="1700" b="1" i="0" u="none" strike="noStrike" kern="1200" dirty="0">
                          <a:solidFill>
                            <a:srgbClr val="000000"/>
                          </a:solidFill>
                          <a:effectLst/>
                          <a:latin typeface="Calibri" panose="020F0502020204030204" pitchFamily="34" charset="0"/>
                          <a:ea typeface="+mn-ea"/>
                          <a:cs typeface="+mn-cs"/>
                        </a:rPr>
                        <a:t>96 703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457200" rtl="0" eaLnBrk="1" fontAlgn="ctr" latinLnBrk="0" hangingPunct="1"/>
                      <a:r>
                        <a:rPr lang="en-US" sz="1700" b="1" i="0" u="none" strike="noStrike" kern="1200" dirty="0">
                          <a:solidFill>
                            <a:srgbClr val="000000"/>
                          </a:solidFill>
                          <a:effectLst/>
                          <a:latin typeface="Calibri" panose="020F0502020204030204" pitchFamily="34" charset="0"/>
                          <a:ea typeface="+mn-ea"/>
                          <a:cs typeface="+mn-cs"/>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035517"/>
                  </a:ext>
                </a:extLst>
              </a:tr>
            </a:tbl>
          </a:graphicData>
        </a:graphic>
      </p:graphicFrame>
    </p:spTree>
    <p:extLst>
      <p:ext uri="{BB962C8B-B14F-4D97-AF65-F5344CB8AC3E}">
        <p14:creationId xmlns:p14="http://schemas.microsoft.com/office/powerpoint/2010/main" val="2348950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2" y="865771"/>
            <a:ext cx="8026925" cy="427001"/>
          </a:xfrm>
        </p:spPr>
        <p:txBody>
          <a:bodyPr>
            <a:normAutofit/>
          </a:bodyPr>
          <a:lstStyle/>
          <a:p>
            <a:r>
              <a:rPr lang="en-ZA" sz="2000" b="1" dirty="0"/>
              <a:t>REASONS FOR DEVIATION - CONDITIONAL GRANTS</a:t>
            </a:r>
          </a:p>
        </p:txBody>
      </p:sp>
      <p:sp>
        <p:nvSpPr>
          <p:cNvPr id="5" name="TextBox 4"/>
          <p:cNvSpPr txBox="1"/>
          <p:nvPr/>
        </p:nvSpPr>
        <p:spPr>
          <a:xfrm>
            <a:off x="993911" y="1379577"/>
            <a:ext cx="7870537" cy="4938531"/>
          </a:xfrm>
          <a:prstGeom prst="rect">
            <a:avLst/>
          </a:prstGeom>
          <a:noFill/>
          <a:ln>
            <a:solidFill>
              <a:schemeClr val="tx1"/>
            </a:solidFill>
          </a:ln>
        </p:spPr>
        <p:txBody>
          <a:bodyPr wrap="square" rtlCol="0">
            <a:spAutoFit/>
          </a:bodyPr>
          <a:lstStyle/>
          <a:p>
            <a:pPr marL="0" marR="0" lvl="0" indent="0" algn="just" defTabSz="4572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ECD (ADMINSTRATION) - 0%</a:t>
            </a:r>
          </a:p>
          <a:p>
            <a:pPr marL="0" marR="0" lvl="0" indent="0" algn="just" defTabSz="457200" rtl="0" eaLnBrk="1" fontAlgn="b" latinLnBrk="0" hangingPunct="1">
              <a:lnSpc>
                <a:spcPct val="100000"/>
              </a:lnSpc>
              <a:spcBef>
                <a:spcPts val="0"/>
              </a:spcBef>
              <a:spcAft>
                <a:spcPts val="0"/>
              </a:spcAft>
              <a:buClrTx/>
              <a:buSzTx/>
              <a:buFontTx/>
              <a:buNone/>
              <a:tabLst/>
              <a:defRPr/>
            </a:pPr>
            <a:endParaRPr kumimoji="0" lang="en-ZA" sz="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b"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ZA"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Contract workers to monitor the ECD conditional grant were  not spent by end of the financial year. </a:t>
            </a:r>
          </a:p>
          <a:p>
            <a:pPr marL="0" marR="0" lvl="0" indent="0" algn="just" defTabSz="457200" rtl="0" eaLnBrk="1" fontAlgn="b" latinLnBrk="0" hangingPunct="1">
              <a:lnSpc>
                <a:spcPct val="107000"/>
              </a:lnSpc>
              <a:spcBef>
                <a:spcPts val="0"/>
              </a:spcBef>
              <a:spcAft>
                <a:spcPts val="0"/>
              </a:spcAft>
              <a:buClrTx/>
              <a:buSzTx/>
              <a:buFontTx/>
              <a:buNone/>
              <a:tabLst>
                <a:tab pos="457200" algn="l"/>
              </a:tabLst>
              <a:defRPr/>
            </a:pPr>
            <a:endParaRPr kumimoji="0" lang="en-US" sz="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Times New Roman" panose="02020603050405020304" pitchFamily="18" charset="0"/>
            </a:endParaRPr>
          </a:p>
          <a:p>
            <a:pPr marL="0" marR="0" lvl="0" indent="0" algn="just" defTabSz="457200" rtl="0" eaLnBrk="1" fontAlgn="b" latinLnBrk="0" hangingPunct="1">
              <a:lnSpc>
                <a:spcPct val="107000"/>
              </a:lnSpc>
              <a:spcBef>
                <a:spcPts val="0"/>
              </a:spcBef>
              <a:spcAft>
                <a:spcPts val="0"/>
              </a:spcAft>
              <a:buClrTx/>
              <a:buSzTx/>
              <a:buFontTx/>
              <a:buNone/>
              <a:tabLst>
                <a:tab pos="457200" algn="l"/>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ECD (CENTRE MAINTENANCE) - 23%</a:t>
            </a:r>
          </a:p>
          <a:p>
            <a:pPr marL="0" marR="0" lvl="0" indent="0" algn="l" defTabSz="457200" rtl="0" eaLnBrk="1" fontAlgn="auto" latinLnBrk="0" hangingPunct="1">
              <a:lnSpc>
                <a:spcPct val="100000"/>
              </a:lnSpc>
              <a:spcBef>
                <a:spcPts val="0"/>
              </a:spcBef>
              <a:spcAft>
                <a:spcPts val="0"/>
              </a:spcAft>
              <a:buClrTx/>
              <a:buSzTx/>
              <a:buFontTx/>
              <a:buNone/>
              <a:tabLst>
                <a:tab pos="914400" algn="l"/>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4763" algn="l" defTabSz="4572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The budget allocated to procure PPE’s for ECD Centers was not spent in full by the end of the financial year. </a:t>
            </a:r>
          </a:p>
          <a:p>
            <a:pPr marL="280987" marR="0" lvl="0" indent="0" algn="l" defTabSz="457200" rtl="0" eaLnBrk="1" fontAlgn="auto" latinLnBrk="0" hangingPunct="1">
              <a:lnSpc>
                <a:spcPct val="100000"/>
              </a:lnSpc>
              <a:spcBef>
                <a:spcPts val="0"/>
              </a:spcBef>
              <a:spcAft>
                <a:spcPts val="0"/>
              </a:spcAft>
              <a:buClrTx/>
              <a:buSzTx/>
              <a:buFontTx/>
              <a:buNone/>
              <a:tabLst>
                <a:tab pos="914400" algn="l"/>
              </a:tabLst>
              <a:defRPr/>
            </a:pPr>
            <a:endParaRPr kumimoji="0" lang="en-ZA"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b"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ECD (SUBSIDY EXPANSION) - 90%</a:t>
            </a:r>
          </a:p>
          <a:p>
            <a:pPr marL="0" marR="0" lvl="0" indent="0" algn="just" defTabSz="457200" rtl="0" eaLnBrk="1" fontAlgn="b" latinLnBrk="0" hangingPunct="1">
              <a:lnSpc>
                <a:spcPct val="100000"/>
              </a:lnSpc>
              <a:spcBef>
                <a:spcPts val="0"/>
              </a:spcBef>
              <a:spcAft>
                <a:spcPts val="0"/>
              </a:spcAft>
              <a:buClrTx/>
              <a:buSzTx/>
              <a:buFontTx/>
              <a:buNone/>
              <a:tabLst/>
              <a:defRPr/>
            </a:pPr>
            <a:endParaRPr kumimoji="0" lang="en-ZA" sz="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b"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ZA"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Underspending on subsidy component of the ECD conditional grant budget was affected by the reduced number of beneficiaries in some centres and the change in the by laws by Tshwane municipalities.  </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PEI:EARLY CHILDHOOD DEV GRANT </a:t>
            </a:r>
            <a:r>
              <a:rPr kumimoji="0" lang="en-ZA" sz="1800" b="1" i="0" u="none" strike="noStrike" kern="1200" cap="none" spc="0" normalizeH="0" baseline="0" noProof="0" dirty="0">
                <a:ln>
                  <a:noFill/>
                </a:ln>
                <a:solidFill>
                  <a:prstClr val="black"/>
                </a:solidFill>
                <a:effectLst/>
                <a:uLnTx/>
                <a:uFillTx/>
                <a:latin typeface="Calibri"/>
                <a:ea typeface="+mn-ea"/>
                <a:cs typeface="+mn-cs"/>
              </a:rPr>
              <a:t> - 0%</a:t>
            </a:r>
          </a:p>
          <a:p>
            <a:pPr marL="342900" marR="0" lvl="0" indent="-342900" algn="just" defTabSz="457200" rtl="0" eaLnBrk="1" fontAlgn="b" latinLnBrk="0" hangingPunct="1">
              <a:lnSpc>
                <a:spcPct val="107000"/>
              </a:lnSpc>
              <a:spcBef>
                <a:spcPts val="0"/>
              </a:spcBef>
              <a:spcAft>
                <a:spcPts val="0"/>
              </a:spcAft>
              <a:buClrTx/>
              <a:buSzTx/>
              <a:buFont typeface="Arial" panose="020B0604020202020204" pitchFamily="34" charset="0"/>
              <a:buChar char="•"/>
              <a:tabLst>
                <a:tab pos="457200" algn="l"/>
              </a:tabLst>
              <a:defRPr/>
            </a:pPr>
            <a:r>
              <a:rPr kumimoji="0" lang="en-ZA"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Additional budget of R 77.7 million received in the third quarter for Presidential ECD Employment Stimulus Relief Fund not spent as the verification process for qualifying NPOs was finalised late in the financial year. </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6" name="Slide Number Placeholder 2"/>
          <p:cNvSpPr>
            <a:spLocks noGrp="1"/>
          </p:cNvSpPr>
          <p:nvPr>
            <p:ph type="sldNum" sz="quarter" idx="12"/>
          </p:nvPr>
        </p:nvSpPr>
        <p:spPr>
          <a:xfrm>
            <a:off x="8686798" y="6453963"/>
            <a:ext cx="355303" cy="2675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23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latin typeface="Calibri" panose="020F0502020204030204" pitchFamily="34" charset="0"/>
                <a:cs typeface="+mj-cs"/>
              </a:rPr>
              <a:t>PAYMENT OF INVOICES WITHIN 15 DAYS	</a:t>
            </a:r>
            <a:endParaRPr lang="en-ZA" sz="2000" dirty="0">
              <a:latin typeface="Calibri" panose="020F0502020204030204" pitchFamily="34" charset="0"/>
              <a:cs typeface="+mj-cs"/>
            </a:endParaRPr>
          </a:p>
        </p:txBody>
      </p:sp>
      <p:sp>
        <p:nvSpPr>
          <p:cNvPr id="4" name="Slide Number Placeholder 3"/>
          <p:cNvSpPr>
            <a:spLocks noGrp="1"/>
          </p:cNvSpPr>
          <p:nvPr>
            <p:ph type="sldNum" sz="quarter" idx="12"/>
          </p:nvPr>
        </p:nvSpPr>
        <p:spPr>
          <a:xfrm>
            <a:off x="8646459" y="6492875"/>
            <a:ext cx="45506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717835944"/>
              </p:ext>
            </p:extLst>
          </p:nvPr>
        </p:nvGraphicFramePr>
        <p:xfrm>
          <a:off x="981973" y="1425679"/>
          <a:ext cx="7930343" cy="4903205"/>
        </p:xfrm>
        <a:graphic>
          <a:graphicData uri="http://schemas.openxmlformats.org/drawingml/2006/table">
            <a:tbl>
              <a:tblPr firstRow="1" bandRow="1"/>
              <a:tblGrid>
                <a:gridCol w="988768">
                  <a:extLst>
                    <a:ext uri="{9D8B030D-6E8A-4147-A177-3AD203B41FA5}">
                      <a16:colId xmlns:a16="http://schemas.microsoft.com/office/drawing/2014/main" val="2627259251"/>
                    </a:ext>
                  </a:extLst>
                </a:gridCol>
                <a:gridCol w="1061884">
                  <a:extLst>
                    <a:ext uri="{9D8B030D-6E8A-4147-A177-3AD203B41FA5}">
                      <a16:colId xmlns:a16="http://schemas.microsoft.com/office/drawing/2014/main" val="591877291"/>
                    </a:ext>
                  </a:extLst>
                </a:gridCol>
                <a:gridCol w="1297858">
                  <a:extLst>
                    <a:ext uri="{9D8B030D-6E8A-4147-A177-3AD203B41FA5}">
                      <a16:colId xmlns:a16="http://schemas.microsoft.com/office/drawing/2014/main" val="3047704335"/>
                    </a:ext>
                  </a:extLst>
                </a:gridCol>
                <a:gridCol w="1248697">
                  <a:extLst>
                    <a:ext uri="{9D8B030D-6E8A-4147-A177-3AD203B41FA5}">
                      <a16:colId xmlns:a16="http://schemas.microsoft.com/office/drawing/2014/main" val="1220255927"/>
                    </a:ext>
                  </a:extLst>
                </a:gridCol>
                <a:gridCol w="1170039">
                  <a:extLst>
                    <a:ext uri="{9D8B030D-6E8A-4147-A177-3AD203B41FA5}">
                      <a16:colId xmlns:a16="http://schemas.microsoft.com/office/drawing/2014/main" val="3579004866"/>
                    </a:ext>
                  </a:extLst>
                </a:gridCol>
                <a:gridCol w="2163097">
                  <a:extLst>
                    <a:ext uri="{9D8B030D-6E8A-4147-A177-3AD203B41FA5}">
                      <a16:colId xmlns:a16="http://schemas.microsoft.com/office/drawing/2014/main" val="1700075372"/>
                    </a:ext>
                  </a:extLst>
                </a:gridCol>
              </a:tblGrid>
              <a:tr h="1069371">
                <a:tc>
                  <a:txBody>
                    <a:bodyPr/>
                    <a:lstStyle/>
                    <a:p>
                      <a:pPr algn="l" rtl="0" fontAlgn="ctr"/>
                      <a:r>
                        <a:rPr lang="en-ZA" sz="1400" b="1" i="0" u="none" strike="noStrike" dirty="0">
                          <a:solidFill>
                            <a:srgbClr val="000000"/>
                          </a:solidFill>
                          <a:effectLst/>
                          <a:latin typeface="+mn-lt"/>
                        </a:rPr>
                        <a:t>MONTH</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TOTAL NUMBER OF INVOICES RECEIVED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NO OF INVOICES PAID WITHIN 15 DAYS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NO OF INVOICES PAID BEYOND 15 DAYS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 OF INVOCIES PAID WITHIN 15 DAYS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400" b="1" i="0" u="none" strike="noStrike" dirty="0">
                          <a:solidFill>
                            <a:srgbClr val="000000"/>
                          </a:solidFill>
                          <a:effectLst/>
                          <a:latin typeface="+mn-lt"/>
                        </a:rPr>
                        <a:t>REASONS FOR DEVIATIONS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4658586"/>
                  </a:ext>
                </a:extLst>
              </a:tr>
              <a:tr h="293454">
                <a:tc>
                  <a:txBody>
                    <a:bodyPr/>
                    <a:lstStyle/>
                    <a:p>
                      <a:pPr algn="l" rtl="0" fontAlgn="ctr"/>
                      <a:r>
                        <a:rPr lang="en-ZA" sz="1400" b="0" i="0" u="none" strike="noStrike" dirty="0">
                          <a:solidFill>
                            <a:srgbClr val="000000"/>
                          </a:solidFill>
                          <a:effectLst/>
                          <a:latin typeface="+mn-lt"/>
                        </a:rPr>
                        <a:t>April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1 566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3">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There was a delay in confirmation of goods received by end-user as a result of online submission.</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Vendor profiles were also blocked due to expired Tax Clearance Certificate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Bank account validation error that VMD delayed to  rectify. </a:t>
                      </a:r>
                    </a:p>
                    <a:p>
                      <a:pPr algn="l" fontAlgn="b">
                        <a:buClr>
                          <a:srgbClr val="000000"/>
                        </a:buClr>
                        <a:buSzPts val="1100"/>
                        <a:buFont typeface="Calibri" panose="020F0502020204030204" pitchFamily="34" charset="0"/>
                        <a:buNone/>
                      </a:pPr>
                      <a:r>
                        <a:rPr lang="en-ZA" sz="1400" b="0" i="0" u="none" strike="noStrike" dirty="0">
                          <a:solidFill>
                            <a:srgbClr val="000000"/>
                          </a:solidFill>
                          <a:effectLst/>
                          <a:latin typeface="+mn-lt"/>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320032"/>
                  </a:ext>
                </a:extLst>
              </a:tr>
              <a:tr h="293454">
                <a:tc>
                  <a:txBody>
                    <a:bodyPr/>
                    <a:lstStyle/>
                    <a:p>
                      <a:pPr algn="l" rtl="0" fontAlgn="ctr"/>
                      <a:r>
                        <a:rPr lang="en-ZA" sz="1400" b="0" i="0" u="none" strike="noStrike" dirty="0">
                          <a:solidFill>
                            <a:srgbClr val="000000"/>
                          </a:solidFill>
                          <a:effectLst/>
                          <a:latin typeface="+mn-lt"/>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1 829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1 632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657188919"/>
                  </a:ext>
                </a:extLst>
              </a:tr>
              <a:tr h="293454">
                <a:tc>
                  <a:txBody>
                    <a:bodyPr/>
                    <a:lstStyle/>
                    <a:p>
                      <a:pPr algn="l" rtl="0" fontAlgn="ctr"/>
                      <a:r>
                        <a:rPr lang="en-ZA" sz="1400" b="0" i="0" u="none" strike="noStrike" dirty="0">
                          <a:solidFill>
                            <a:srgbClr val="000000"/>
                          </a:solidFill>
                          <a:effectLst/>
                          <a:latin typeface="+mn-lt"/>
                        </a:rPr>
                        <a:t>June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684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618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363678761"/>
                  </a:ext>
                </a:extLst>
              </a:tr>
              <a:tr h="293454">
                <a:tc>
                  <a:txBody>
                    <a:bodyPr/>
                    <a:lstStyle/>
                    <a:p>
                      <a:pPr algn="l" rtl="0" fontAlgn="ctr"/>
                      <a:r>
                        <a:rPr lang="en-ZA" sz="1400" b="0" i="0" u="none" strike="noStrike" dirty="0">
                          <a:solidFill>
                            <a:srgbClr val="000000"/>
                          </a:solidFill>
                          <a:effectLst/>
                          <a:latin typeface="+mn-lt"/>
                        </a:rPr>
                        <a:t>July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1 839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1 485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354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638233604"/>
                  </a:ext>
                </a:extLst>
              </a:tr>
              <a:tr h="293454">
                <a:tc>
                  <a:txBody>
                    <a:bodyPr/>
                    <a:lstStyle/>
                    <a:p>
                      <a:pPr algn="l" rtl="0" fontAlgn="ctr"/>
                      <a:r>
                        <a:rPr lang="en-ZA" sz="1400" b="0" i="0" u="none" strike="noStrike" dirty="0">
                          <a:solidFill>
                            <a:srgbClr val="000000"/>
                          </a:solidFill>
                          <a:effectLst/>
                          <a:latin typeface="+mn-lt"/>
                        </a:rPr>
                        <a:t>August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2 217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2 102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681547469"/>
                  </a:ext>
                </a:extLst>
              </a:tr>
              <a:tr h="293454">
                <a:tc>
                  <a:txBody>
                    <a:bodyPr/>
                    <a:lstStyle/>
                    <a:p>
                      <a:pPr algn="l" rtl="0" fontAlgn="ctr"/>
                      <a:r>
                        <a:rPr lang="en-ZA" sz="1400" b="0" i="0" u="none" strike="noStrike" dirty="0">
                          <a:solidFill>
                            <a:srgbClr val="000000"/>
                          </a:solidFill>
                          <a:effectLst/>
                          <a:latin typeface="+mn-lt"/>
                        </a:rPr>
                        <a:t>September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232999508"/>
                  </a:ext>
                </a:extLst>
              </a:tr>
              <a:tr h="293454">
                <a:tc>
                  <a:txBody>
                    <a:bodyPr/>
                    <a:lstStyle/>
                    <a:p>
                      <a:pPr algn="l" rtl="0" fontAlgn="ctr"/>
                      <a:r>
                        <a:rPr lang="en-ZA" sz="1400" b="0" i="0" u="none" strike="noStrike" dirty="0">
                          <a:solidFill>
                            <a:srgbClr val="000000"/>
                          </a:solidFill>
                          <a:effectLst/>
                          <a:latin typeface="+mn-lt"/>
                        </a:rPr>
                        <a:t>October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3 553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2 994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559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442099773"/>
                  </a:ext>
                </a:extLst>
              </a:tr>
              <a:tr h="293454">
                <a:tc>
                  <a:txBody>
                    <a:bodyPr/>
                    <a:lstStyle/>
                    <a:p>
                      <a:pPr algn="l" rtl="0" fontAlgn="ctr"/>
                      <a:r>
                        <a:rPr lang="en-ZA" sz="1400" b="0" i="0" u="none" strike="noStrike" dirty="0">
                          <a:solidFill>
                            <a:srgbClr val="000000"/>
                          </a:solidFill>
                          <a:effectLst/>
                          <a:latin typeface="+mn-lt"/>
                        </a:rPr>
                        <a:t>November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1 407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1 132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89898637"/>
                  </a:ext>
                </a:extLst>
              </a:tr>
              <a:tr h="293454">
                <a:tc>
                  <a:txBody>
                    <a:bodyPr/>
                    <a:lstStyle/>
                    <a:p>
                      <a:pPr algn="l" rtl="0" fontAlgn="ctr"/>
                      <a:r>
                        <a:rPr lang="en-ZA" sz="1400" b="0" i="0" u="none" strike="noStrike" dirty="0">
                          <a:solidFill>
                            <a:srgbClr val="000000"/>
                          </a:solidFill>
                          <a:effectLst/>
                          <a:latin typeface="+mn-lt"/>
                        </a:rPr>
                        <a:t>December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1 064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191313130"/>
                  </a:ext>
                </a:extLst>
              </a:tr>
              <a:tr h="293454">
                <a:tc>
                  <a:txBody>
                    <a:bodyPr/>
                    <a:lstStyle/>
                    <a:p>
                      <a:pPr algn="l" rtl="0" fontAlgn="ctr"/>
                      <a:r>
                        <a:rPr lang="en-ZA" sz="1400" b="0" i="0" u="none" strike="noStrike" dirty="0">
                          <a:solidFill>
                            <a:srgbClr val="000000"/>
                          </a:solidFill>
                          <a:effectLst/>
                          <a:latin typeface="+mn-lt"/>
                        </a:rPr>
                        <a:t>January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n-lt"/>
                        </a:rPr>
                        <a:t>3 405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n-lt"/>
                        </a:rPr>
                        <a:t>2 857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n-lt"/>
                        </a:rPr>
                        <a:t>548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95187772"/>
                  </a:ext>
                </a:extLst>
              </a:tr>
              <a:tr h="293454">
                <a:tc>
                  <a:txBody>
                    <a:bodyPr/>
                    <a:lstStyle/>
                    <a:p>
                      <a:pPr algn="l" rtl="0" fontAlgn="ctr"/>
                      <a:r>
                        <a:rPr lang="en-ZA" sz="1400" b="0" i="0" u="none" strike="noStrike" dirty="0">
                          <a:solidFill>
                            <a:srgbClr val="000000"/>
                          </a:solidFill>
                          <a:effectLst/>
                          <a:latin typeface="+mn-lt"/>
                        </a:rPr>
                        <a:t>February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1 103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505896246"/>
                  </a:ext>
                </a:extLst>
              </a:tr>
              <a:tr h="302920">
                <a:tc>
                  <a:txBody>
                    <a:bodyPr/>
                    <a:lstStyle/>
                    <a:p>
                      <a:pPr algn="l" rtl="0" fontAlgn="ctr"/>
                      <a:r>
                        <a:rPr lang="en-ZA" sz="1400" b="0" i="0" u="none" strike="noStrike" dirty="0">
                          <a:solidFill>
                            <a:srgbClr val="000000"/>
                          </a:solidFill>
                          <a:effectLst/>
                          <a:latin typeface="+mn-lt"/>
                        </a:rPr>
                        <a:t>March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1 776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1 508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535386451"/>
                  </a:ext>
                </a:extLst>
              </a:tr>
              <a:tr h="302920">
                <a:tc>
                  <a:txBody>
                    <a:bodyPr/>
                    <a:lstStyle/>
                    <a:p>
                      <a:pPr algn="l" fontAlgn="b"/>
                      <a:r>
                        <a:rPr lang="en-ZA" sz="1400" b="1" i="0" u="none" strike="noStrike" dirty="0">
                          <a:solidFill>
                            <a:srgbClr val="000000"/>
                          </a:solidFill>
                          <a:effectLst/>
                          <a:latin typeface="+mn-lt"/>
                        </a:rPr>
                        <a:t>TOTAL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20 690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18 867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2 854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91%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457610006"/>
                  </a:ext>
                </a:extLst>
              </a:tr>
            </a:tbl>
          </a:graphicData>
        </a:graphic>
      </p:graphicFrame>
    </p:spTree>
    <p:extLst>
      <p:ext uri="{BB962C8B-B14F-4D97-AF65-F5344CB8AC3E}">
        <p14:creationId xmlns:p14="http://schemas.microsoft.com/office/powerpoint/2010/main" val="3489024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latin typeface="Calibri" panose="020F0502020204030204" pitchFamily="34" charset="0"/>
                <a:cs typeface="+mj-cs"/>
              </a:rPr>
              <a:t>PAYMENT OF INVOICES WITHIN 30 DAYS	</a:t>
            </a:r>
            <a:endParaRPr lang="en-ZA" sz="2000" dirty="0">
              <a:latin typeface="Calibri" panose="020F0502020204030204" pitchFamily="34" charset="0"/>
              <a:cs typeface="+mj-cs"/>
            </a:endParaRPr>
          </a:p>
        </p:txBody>
      </p:sp>
      <p:sp>
        <p:nvSpPr>
          <p:cNvPr id="4" name="Slide Number Placeholder 3"/>
          <p:cNvSpPr>
            <a:spLocks noGrp="1"/>
          </p:cNvSpPr>
          <p:nvPr>
            <p:ph type="sldNum" sz="quarter" idx="12"/>
          </p:nvPr>
        </p:nvSpPr>
        <p:spPr>
          <a:xfrm>
            <a:off x="8646459" y="6546663"/>
            <a:ext cx="455062"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0442172"/>
              </p:ext>
            </p:extLst>
          </p:nvPr>
        </p:nvGraphicFramePr>
        <p:xfrm>
          <a:off x="957768" y="1363440"/>
          <a:ext cx="7881183" cy="4924347"/>
        </p:xfrm>
        <a:graphic>
          <a:graphicData uri="http://schemas.openxmlformats.org/drawingml/2006/table">
            <a:tbl>
              <a:tblPr firstRow="1" bandRow="1"/>
              <a:tblGrid>
                <a:gridCol w="1018516">
                  <a:extLst>
                    <a:ext uri="{9D8B030D-6E8A-4147-A177-3AD203B41FA5}">
                      <a16:colId xmlns:a16="http://schemas.microsoft.com/office/drawing/2014/main" val="3011013141"/>
                    </a:ext>
                  </a:extLst>
                </a:gridCol>
                <a:gridCol w="1022555">
                  <a:extLst>
                    <a:ext uri="{9D8B030D-6E8A-4147-A177-3AD203B41FA5}">
                      <a16:colId xmlns:a16="http://schemas.microsoft.com/office/drawing/2014/main" val="1555957135"/>
                    </a:ext>
                  </a:extLst>
                </a:gridCol>
                <a:gridCol w="1189703">
                  <a:extLst>
                    <a:ext uri="{9D8B030D-6E8A-4147-A177-3AD203B41FA5}">
                      <a16:colId xmlns:a16="http://schemas.microsoft.com/office/drawing/2014/main" val="649770207"/>
                    </a:ext>
                  </a:extLst>
                </a:gridCol>
                <a:gridCol w="1120877">
                  <a:extLst>
                    <a:ext uri="{9D8B030D-6E8A-4147-A177-3AD203B41FA5}">
                      <a16:colId xmlns:a16="http://schemas.microsoft.com/office/drawing/2014/main" val="1918819296"/>
                    </a:ext>
                  </a:extLst>
                </a:gridCol>
                <a:gridCol w="1060559">
                  <a:extLst>
                    <a:ext uri="{9D8B030D-6E8A-4147-A177-3AD203B41FA5}">
                      <a16:colId xmlns:a16="http://schemas.microsoft.com/office/drawing/2014/main" val="1912629754"/>
                    </a:ext>
                  </a:extLst>
                </a:gridCol>
                <a:gridCol w="2468973">
                  <a:extLst>
                    <a:ext uri="{9D8B030D-6E8A-4147-A177-3AD203B41FA5}">
                      <a16:colId xmlns:a16="http://schemas.microsoft.com/office/drawing/2014/main" val="401861239"/>
                    </a:ext>
                  </a:extLst>
                </a:gridCol>
              </a:tblGrid>
              <a:tr h="949178">
                <a:tc>
                  <a:txBody>
                    <a:bodyPr/>
                    <a:lstStyle/>
                    <a:p>
                      <a:pPr algn="l" rtl="0" fontAlgn="ctr"/>
                      <a:r>
                        <a:rPr lang="en-ZA" sz="1400" b="1" i="0" u="none" strike="noStrike" dirty="0">
                          <a:solidFill>
                            <a:srgbClr val="000000"/>
                          </a:solidFill>
                          <a:effectLst/>
                          <a:latin typeface="+mn-lt"/>
                        </a:rPr>
                        <a:t>MONTH</a:t>
                      </a:r>
                    </a:p>
                  </a:txBody>
                  <a:tcPr marL="6350" marR="6350" marT="635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TOTAL NUMBER OF INVOICES RECEIVED</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NO OF INVOICES PAID WITHIN 30 DAYS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NO OF INVOICES PAID BEYOND 30 DAYS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mn-lt"/>
                        </a:rPr>
                        <a:t>% OF INVOICES PAID WITHIN 30 DAYS</a:t>
                      </a:r>
                    </a:p>
                  </a:txBody>
                  <a:tcPr marL="6350" marR="6350" marT="63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ZA" sz="1400" b="1" i="0" u="none" strike="noStrike" dirty="0">
                          <a:solidFill>
                            <a:srgbClr val="000000"/>
                          </a:solidFill>
                          <a:effectLst/>
                          <a:latin typeface="+mn-lt"/>
                        </a:rPr>
                        <a:t>REASONS FOR DEVIATIONS</a:t>
                      </a:r>
                    </a:p>
                  </a:txBody>
                  <a:tcPr marL="6350" marR="6350" marT="635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32273"/>
                  </a:ext>
                </a:extLst>
              </a:tr>
              <a:tr h="302959">
                <a:tc>
                  <a:txBody>
                    <a:bodyPr/>
                    <a:lstStyle/>
                    <a:p>
                      <a:pPr algn="l" rtl="0" fontAlgn="ctr"/>
                      <a:r>
                        <a:rPr lang="en-ZA" sz="1400" b="0" i="0" u="none" strike="noStrike" dirty="0">
                          <a:solidFill>
                            <a:srgbClr val="000000"/>
                          </a:solidFill>
                          <a:effectLst/>
                          <a:latin typeface="+mn-lt"/>
                        </a:rPr>
                        <a:t>April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1 566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1 549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13">
                  <a:txBody>
                    <a:bodyPr/>
                    <a:lstStyle/>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There was a delay in confirmation of goods received by end-user as a result of online submission.</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Vendor profiles were also blocked due to expired Tax Clearance Certificate</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Bank account validation error that VMD delayed to  rectify. </a:t>
                      </a:r>
                    </a:p>
                    <a:p>
                      <a:pPr algn="ctr" fontAlgn="b">
                        <a:buClr>
                          <a:srgbClr val="000000"/>
                        </a:buClr>
                        <a:buSzPts val="1100"/>
                        <a:buFont typeface="Calibri" panose="020F0502020204030204" pitchFamily="34" charset="0"/>
                        <a:buNone/>
                      </a:pPr>
                      <a:endParaRPr lang="en-ZA" sz="1400" b="0"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240229"/>
                  </a:ext>
                </a:extLst>
              </a:tr>
              <a:tr h="302959">
                <a:tc>
                  <a:txBody>
                    <a:bodyPr/>
                    <a:lstStyle/>
                    <a:p>
                      <a:pPr algn="l" rtl="0" fontAlgn="ctr"/>
                      <a:r>
                        <a:rPr lang="en-ZA" sz="1400" b="0" i="0" u="none" strike="noStrike" dirty="0">
                          <a:solidFill>
                            <a:srgbClr val="000000"/>
                          </a:solidFill>
                          <a:effectLst/>
                          <a:latin typeface="+mn-lt"/>
                        </a:rPr>
                        <a:t>May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1 829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3240288403"/>
                  </a:ext>
                </a:extLst>
              </a:tr>
              <a:tr h="302959">
                <a:tc>
                  <a:txBody>
                    <a:bodyPr/>
                    <a:lstStyle/>
                    <a:p>
                      <a:pPr algn="l" rtl="0" fontAlgn="ctr"/>
                      <a:r>
                        <a:rPr lang="en-ZA" sz="1400" b="0" i="0" u="none" strike="noStrike" dirty="0">
                          <a:solidFill>
                            <a:srgbClr val="000000"/>
                          </a:solidFill>
                          <a:effectLst/>
                          <a:latin typeface="+mn-lt"/>
                        </a:rPr>
                        <a:t>June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684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645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695384305"/>
                  </a:ext>
                </a:extLst>
              </a:tr>
              <a:tr h="302959">
                <a:tc>
                  <a:txBody>
                    <a:bodyPr/>
                    <a:lstStyle/>
                    <a:p>
                      <a:pPr algn="l" rtl="0" fontAlgn="ctr"/>
                      <a:r>
                        <a:rPr lang="en-ZA" sz="1400" b="0" i="0" u="none" strike="noStrike" dirty="0">
                          <a:solidFill>
                            <a:srgbClr val="000000"/>
                          </a:solidFill>
                          <a:effectLst/>
                          <a:latin typeface="+mn-lt"/>
                        </a:rPr>
                        <a:t>July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mn-lt"/>
                        </a:rPr>
                        <a:t>1 839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1 772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314669662"/>
                  </a:ext>
                </a:extLst>
              </a:tr>
              <a:tr h="302959">
                <a:tc>
                  <a:txBody>
                    <a:bodyPr/>
                    <a:lstStyle/>
                    <a:p>
                      <a:pPr algn="l" rtl="0" fontAlgn="ctr"/>
                      <a:r>
                        <a:rPr lang="en-ZA" sz="1400" b="0" i="0" u="none" strike="noStrike" dirty="0">
                          <a:solidFill>
                            <a:srgbClr val="000000"/>
                          </a:solidFill>
                          <a:effectLst/>
                          <a:latin typeface="+mn-lt"/>
                        </a:rPr>
                        <a:t>August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mn-lt"/>
                        </a:rPr>
                        <a:t>2 217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2 180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671307835"/>
                  </a:ext>
                </a:extLst>
              </a:tr>
              <a:tr h="302959">
                <a:tc>
                  <a:txBody>
                    <a:bodyPr/>
                    <a:lstStyle/>
                    <a:p>
                      <a:pPr algn="l" rtl="0" fontAlgn="ctr"/>
                      <a:r>
                        <a:rPr lang="en-ZA" sz="1400" b="0" i="0" u="none" strike="noStrike" dirty="0">
                          <a:solidFill>
                            <a:srgbClr val="000000"/>
                          </a:solidFill>
                          <a:effectLst/>
                          <a:latin typeface="+mn-lt"/>
                        </a:rPr>
                        <a:t>September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0" i="0" u="none" strike="noStrike" dirty="0">
                          <a:solidFill>
                            <a:srgbClr val="000000"/>
                          </a:solidFill>
                          <a:effectLst/>
                          <a:latin typeface="+mn-lt"/>
                        </a:rPr>
                        <a:t>1 031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1 019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mn-lt"/>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4234889335"/>
                  </a:ext>
                </a:extLst>
              </a:tr>
              <a:tr h="302959">
                <a:tc>
                  <a:txBody>
                    <a:bodyPr/>
                    <a:lstStyle/>
                    <a:p>
                      <a:pPr algn="l" rtl="0" fontAlgn="ctr"/>
                      <a:r>
                        <a:rPr lang="en-ZA" sz="1400" b="0" i="0" u="none" strike="noStrike" dirty="0">
                          <a:solidFill>
                            <a:srgbClr val="000000"/>
                          </a:solidFill>
                          <a:effectLst/>
                          <a:latin typeface="+mn-lt"/>
                        </a:rPr>
                        <a:t>October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3 553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3 448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2040016981"/>
                  </a:ext>
                </a:extLst>
              </a:tr>
              <a:tr h="302959">
                <a:tc>
                  <a:txBody>
                    <a:bodyPr/>
                    <a:lstStyle/>
                    <a:p>
                      <a:pPr algn="l" rtl="0" fontAlgn="ctr"/>
                      <a:r>
                        <a:rPr lang="en-ZA" sz="1400" b="0" i="0" u="none" strike="noStrike" dirty="0">
                          <a:solidFill>
                            <a:srgbClr val="000000"/>
                          </a:solidFill>
                          <a:effectLst/>
                          <a:latin typeface="+mn-lt"/>
                        </a:rPr>
                        <a:t>November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1 407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1 394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3570085249"/>
                  </a:ext>
                </a:extLst>
              </a:tr>
              <a:tr h="302959">
                <a:tc>
                  <a:txBody>
                    <a:bodyPr/>
                    <a:lstStyle/>
                    <a:p>
                      <a:pPr algn="l" rtl="0" fontAlgn="ctr"/>
                      <a:r>
                        <a:rPr lang="en-ZA" sz="1400" b="0" i="0" u="none" strike="noStrike" dirty="0">
                          <a:solidFill>
                            <a:srgbClr val="000000"/>
                          </a:solidFill>
                          <a:effectLst/>
                          <a:latin typeface="+mn-lt"/>
                        </a:rPr>
                        <a:t>December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1 064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1 050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87120172"/>
                  </a:ext>
                </a:extLst>
              </a:tr>
              <a:tr h="302959">
                <a:tc>
                  <a:txBody>
                    <a:bodyPr/>
                    <a:lstStyle/>
                    <a:p>
                      <a:pPr algn="l" rtl="0" fontAlgn="ctr"/>
                      <a:r>
                        <a:rPr lang="en-ZA" sz="1400" b="0" i="0" u="none" strike="noStrike" dirty="0">
                          <a:solidFill>
                            <a:srgbClr val="000000"/>
                          </a:solidFill>
                          <a:effectLst/>
                          <a:latin typeface="+mn-lt"/>
                        </a:rPr>
                        <a:t>January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400" b="0" i="0" u="none" strike="noStrike" dirty="0">
                          <a:solidFill>
                            <a:srgbClr val="000000"/>
                          </a:solidFill>
                          <a:effectLst/>
                          <a:latin typeface="+mn-lt"/>
                        </a:rPr>
                        <a:t>3 405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n-lt"/>
                        </a:rPr>
                        <a:t>3 289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400" b="0" i="0" u="none" strike="noStrike" dirty="0">
                          <a:solidFill>
                            <a:srgbClr val="000000"/>
                          </a:solidFill>
                          <a:effectLst/>
                          <a:latin typeface="+mn-lt"/>
                        </a:rPr>
                        <a:t>116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2496012080"/>
                  </a:ext>
                </a:extLst>
              </a:tr>
              <a:tr h="302959">
                <a:tc>
                  <a:txBody>
                    <a:bodyPr/>
                    <a:lstStyle/>
                    <a:p>
                      <a:pPr algn="l" rtl="0" fontAlgn="ctr"/>
                      <a:r>
                        <a:rPr lang="en-ZA" sz="1400" b="0" i="0" u="none" strike="noStrike" dirty="0">
                          <a:solidFill>
                            <a:srgbClr val="000000"/>
                          </a:solidFill>
                          <a:effectLst/>
                          <a:latin typeface="+mn-lt"/>
                        </a:rPr>
                        <a:t>February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1 323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44080063"/>
                  </a:ext>
                </a:extLst>
              </a:tr>
              <a:tr h="312731">
                <a:tc>
                  <a:txBody>
                    <a:bodyPr/>
                    <a:lstStyle/>
                    <a:p>
                      <a:pPr algn="l" rtl="0" fontAlgn="ctr"/>
                      <a:r>
                        <a:rPr lang="en-ZA" sz="1400" b="0" i="0" u="none" strike="noStrike" dirty="0">
                          <a:solidFill>
                            <a:srgbClr val="000000"/>
                          </a:solidFill>
                          <a:effectLst/>
                          <a:latin typeface="+mn-lt"/>
                        </a:rPr>
                        <a:t>March</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0" i="0" u="none" strike="noStrike" dirty="0">
                          <a:solidFill>
                            <a:srgbClr val="000000"/>
                          </a:solidFill>
                          <a:effectLst/>
                          <a:latin typeface="+mn-lt"/>
                        </a:rPr>
                        <a:t>1 776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1 695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81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ZA" sz="1400" b="0" i="0" u="none" strike="noStrike" dirty="0">
                          <a:solidFill>
                            <a:srgbClr val="000000"/>
                          </a:solidFill>
                          <a:effectLst/>
                          <a:latin typeface="+mn-lt"/>
                        </a:rPr>
                        <a:t>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412693179"/>
                  </a:ext>
                </a:extLst>
              </a:tr>
              <a:tr h="329889">
                <a:tc>
                  <a:txBody>
                    <a:bodyPr/>
                    <a:lstStyle/>
                    <a:p>
                      <a:pPr algn="l" fontAlgn="b"/>
                      <a:r>
                        <a:rPr lang="en-ZA" sz="1400" b="1" i="0" u="none" strike="noStrike" dirty="0">
                          <a:solidFill>
                            <a:srgbClr val="000000"/>
                          </a:solidFill>
                          <a:effectLst/>
                          <a:latin typeface="+mn-lt"/>
                        </a:rPr>
                        <a:t>TOTAL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21 721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20 548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1 173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mn-lt"/>
                        </a:rPr>
                        <a:t>95%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val="1675959667"/>
                  </a:ext>
                </a:extLst>
              </a:tr>
            </a:tbl>
          </a:graphicData>
        </a:graphic>
      </p:graphicFrame>
    </p:spTree>
    <p:extLst>
      <p:ext uri="{BB962C8B-B14F-4D97-AF65-F5344CB8AC3E}">
        <p14:creationId xmlns:p14="http://schemas.microsoft.com/office/powerpoint/2010/main" val="2934948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95574"/>
            <a:ext cx="8013659" cy="427001"/>
          </a:xfrm>
        </p:spPr>
        <p:txBody>
          <a:bodyPr>
            <a:normAutofit/>
          </a:bodyPr>
          <a:lstStyle/>
          <a:p>
            <a:r>
              <a:rPr lang="en-ZA" sz="2000" b="1" dirty="0"/>
              <a:t>PREFERENTIAL PROCUREMENT  SPENT  AS AT 31 MARCH 2021</a:t>
            </a:r>
            <a:endParaRPr lang="en-ZA" sz="2000" dirty="0"/>
          </a:p>
        </p:txBody>
      </p:sp>
      <p:sp>
        <p:nvSpPr>
          <p:cNvPr id="3" name="Slide Number Placeholder 2"/>
          <p:cNvSpPr>
            <a:spLocks noGrp="1"/>
          </p:cNvSpPr>
          <p:nvPr>
            <p:ph type="sldNum" sz="quarter" idx="12"/>
          </p:nvPr>
        </p:nvSpPr>
        <p:spPr>
          <a:xfrm>
            <a:off x="8559209" y="6443330"/>
            <a:ext cx="461630" cy="27814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4" name="Content Placeholder 3"/>
          <p:cNvGraphicFramePr>
            <a:graphicFrameLocks/>
          </p:cNvGraphicFramePr>
          <p:nvPr/>
        </p:nvGraphicFramePr>
        <p:xfrm>
          <a:off x="1007180" y="1558528"/>
          <a:ext cx="7194988" cy="3407251"/>
        </p:xfrm>
        <a:graphic>
          <a:graphicData uri="http://schemas.openxmlformats.org/drawingml/2006/table">
            <a:tbl>
              <a:tblPr firstRow="1" bandRow="1">
                <a:tableStyleId>{5940675A-B579-460E-94D1-54222C63F5DA}</a:tableStyleId>
              </a:tblPr>
              <a:tblGrid>
                <a:gridCol w="1260532">
                  <a:extLst>
                    <a:ext uri="{9D8B030D-6E8A-4147-A177-3AD203B41FA5}">
                      <a16:colId xmlns:a16="http://schemas.microsoft.com/office/drawing/2014/main" val="20000"/>
                    </a:ext>
                  </a:extLst>
                </a:gridCol>
                <a:gridCol w="1340192">
                  <a:extLst>
                    <a:ext uri="{9D8B030D-6E8A-4147-A177-3AD203B41FA5}">
                      <a16:colId xmlns:a16="http://schemas.microsoft.com/office/drawing/2014/main" val="20001"/>
                    </a:ext>
                  </a:extLst>
                </a:gridCol>
                <a:gridCol w="1649896">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709928">
                  <a:extLst>
                    <a:ext uri="{9D8B030D-6E8A-4147-A177-3AD203B41FA5}">
                      <a16:colId xmlns:a16="http://schemas.microsoft.com/office/drawing/2014/main" val="20004"/>
                    </a:ext>
                  </a:extLst>
                </a:gridCol>
              </a:tblGrid>
              <a:tr h="646621">
                <a:tc>
                  <a:txBody>
                    <a:bodyPr/>
                    <a:lstStyle/>
                    <a:p>
                      <a:pPr algn="ctr"/>
                      <a:r>
                        <a:rPr lang="en-ZA" sz="1400" b="1" dirty="0">
                          <a:solidFill>
                            <a:schemeClr val="tx1"/>
                          </a:solidFill>
                          <a:latin typeface="+mn-lt"/>
                        </a:rPr>
                        <a:t>HDI (BBBEE) </a:t>
                      </a:r>
                      <a:r>
                        <a:rPr lang="en-ZA" sz="1400" b="1" baseline="0" dirty="0">
                          <a:solidFill>
                            <a:schemeClr val="tx1"/>
                          </a:solidFill>
                          <a:latin typeface="+mn-lt"/>
                        </a:rPr>
                        <a:t>CATEGORY</a:t>
                      </a:r>
                      <a:endParaRPr lang="en-ZA" sz="1400" b="1" dirty="0">
                        <a:solidFill>
                          <a:schemeClr val="tx1"/>
                        </a:solidFill>
                        <a:latin typeface="+mn-lt"/>
                      </a:endParaRPr>
                    </a:p>
                  </a:txBody>
                  <a:tcPr anchor="ctr"/>
                </a:tc>
                <a:tc>
                  <a:txBody>
                    <a:bodyPr/>
                    <a:lstStyle/>
                    <a:p>
                      <a:pPr algn="ctr"/>
                      <a:r>
                        <a:rPr lang="en-ZA" sz="1400" b="1" baseline="0" dirty="0">
                          <a:solidFill>
                            <a:schemeClr val="tx1"/>
                          </a:solidFill>
                          <a:latin typeface="+mn-lt"/>
                        </a:rPr>
                        <a:t>FOURTH </a:t>
                      </a:r>
                      <a:r>
                        <a:rPr lang="en-ZA" sz="1400" b="1" dirty="0">
                          <a:solidFill>
                            <a:schemeClr val="tx1"/>
                          </a:solidFill>
                          <a:latin typeface="+mn-lt"/>
                        </a:rPr>
                        <a:t> QUARTER</a:t>
                      </a:r>
                      <a:r>
                        <a:rPr lang="en-ZA" sz="1400" b="1" baseline="0" dirty="0">
                          <a:solidFill>
                            <a:schemeClr val="tx1"/>
                          </a:solidFill>
                          <a:latin typeface="+mn-lt"/>
                        </a:rPr>
                        <a:t> TARGET</a:t>
                      </a:r>
                    </a:p>
                    <a:p>
                      <a:pPr algn="ctr"/>
                      <a:r>
                        <a:rPr lang="en-ZA" sz="1400" b="1" baseline="0" dirty="0">
                          <a:solidFill>
                            <a:schemeClr val="tx1"/>
                          </a:solidFill>
                          <a:latin typeface="+mn-lt"/>
                        </a:rPr>
                        <a:t>2020/21 FY</a:t>
                      </a:r>
                      <a:endParaRPr lang="en-ZA" sz="1400" b="1" dirty="0">
                        <a:solidFill>
                          <a:schemeClr val="tx1"/>
                        </a:solidFill>
                        <a:latin typeface="+mn-lt"/>
                      </a:endParaRPr>
                    </a:p>
                  </a:txBody>
                  <a:tcPr anchor="ctr">
                    <a:solidFill>
                      <a:schemeClr val="bg1"/>
                    </a:solidFill>
                  </a:tcPr>
                </a:tc>
                <a:tc>
                  <a:txBody>
                    <a:bodyPr/>
                    <a:lstStyle/>
                    <a:p>
                      <a:pPr algn="ctr"/>
                      <a:r>
                        <a:rPr lang="en-ZA" sz="1400" b="1" dirty="0">
                          <a:solidFill>
                            <a:schemeClr val="tx1"/>
                          </a:solidFill>
                          <a:latin typeface="+mn-lt"/>
                        </a:rPr>
                        <a:t>ACTUAL</a:t>
                      </a:r>
                      <a:r>
                        <a:rPr lang="en-ZA" sz="1400" b="1" baseline="0" dirty="0">
                          <a:solidFill>
                            <a:schemeClr val="tx1"/>
                          </a:solidFill>
                          <a:latin typeface="+mn-lt"/>
                        </a:rPr>
                        <a:t>  </a:t>
                      </a:r>
                    </a:p>
                    <a:p>
                      <a:pPr algn="ctr"/>
                      <a:r>
                        <a:rPr lang="en-ZA" sz="1400" b="1" baseline="0" dirty="0">
                          <a:solidFill>
                            <a:schemeClr val="tx1"/>
                          </a:solidFill>
                          <a:latin typeface="+mn-lt"/>
                        </a:rPr>
                        <a:t>ACHIEVEMENT AS AT</a:t>
                      </a:r>
                    </a:p>
                    <a:p>
                      <a:pPr algn="ctr"/>
                      <a:r>
                        <a:rPr lang="en-ZA" sz="1400" b="1" baseline="0" dirty="0">
                          <a:solidFill>
                            <a:schemeClr val="tx1"/>
                          </a:solidFill>
                          <a:latin typeface="+mn-lt"/>
                        </a:rPr>
                        <a:t>31 MARCH 2021</a:t>
                      </a:r>
                      <a:endParaRPr lang="en-ZA" sz="1400" b="1" dirty="0">
                        <a:solidFill>
                          <a:schemeClr val="tx1"/>
                        </a:solidFill>
                        <a:latin typeface="+mn-lt"/>
                      </a:endParaRPr>
                    </a:p>
                  </a:txBody>
                  <a:tcPr anchor="ctr"/>
                </a:tc>
                <a:tc>
                  <a:txBody>
                    <a:bodyPr/>
                    <a:lstStyle/>
                    <a:p>
                      <a:pPr algn="ctr"/>
                      <a:r>
                        <a:rPr lang="en-ZA" sz="1400" b="1" dirty="0">
                          <a:solidFill>
                            <a:schemeClr val="tx1"/>
                          </a:solidFill>
                          <a:latin typeface="+mn-lt"/>
                        </a:rPr>
                        <a:t>NUMBER</a:t>
                      </a:r>
                      <a:r>
                        <a:rPr lang="en-ZA" sz="1400" b="1" baseline="0" dirty="0">
                          <a:solidFill>
                            <a:schemeClr val="tx1"/>
                          </a:solidFill>
                          <a:latin typeface="+mn-lt"/>
                        </a:rPr>
                        <a:t> OF COMPANIES</a:t>
                      </a:r>
                      <a:endParaRPr lang="en-ZA" sz="1400" b="1" dirty="0">
                        <a:solidFill>
                          <a:schemeClr val="tx1"/>
                        </a:solidFill>
                        <a:latin typeface="+mn-lt"/>
                      </a:endParaRPr>
                    </a:p>
                  </a:txBody>
                  <a:tcPr anchor="ctr"/>
                </a:tc>
                <a:tc>
                  <a:txBody>
                    <a:bodyPr/>
                    <a:lstStyle/>
                    <a:p>
                      <a:pPr algn="ctr"/>
                      <a:r>
                        <a:rPr lang="en-ZA" sz="1400" b="1" dirty="0">
                          <a:solidFill>
                            <a:schemeClr val="tx1"/>
                          </a:solidFill>
                          <a:latin typeface="+mn-lt"/>
                        </a:rPr>
                        <a:t>TOTAL SPENT</a:t>
                      </a:r>
                    </a:p>
                  </a:txBody>
                  <a:tcPr anchor="ctr"/>
                </a:tc>
                <a:extLst>
                  <a:ext uri="{0D108BD9-81ED-4DB2-BD59-A6C34878D82A}">
                    <a16:rowId xmlns:a16="http://schemas.microsoft.com/office/drawing/2014/main" val="10000"/>
                  </a:ext>
                </a:extLst>
              </a:tr>
              <a:tr h="639238">
                <a:tc>
                  <a:txBody>
                    <a:bodyPr/>
                    <a:lstStyle/>
                    <a:p>
                      <a:r>
                        <a:rPr lang="en-ZA" sz="1600" dirty="0">
                          <a:solidFill>
                            <a:schemeClr val="tx1"/>
                          </a:solidFill>
                          <a:latin typeface="+mn-lt"/>
                        </a:rPr>
                        <a:t>  HDI</a:t>
                      </a:r>
                    </a:p>
                  </a:txBody>
                  <a:tcPr marL="9525" marR="9525" marT="9525" marB="0" anchor="ctr"/>
                </a:tc>
                <a:tc>
                  <a:txBody>
                    <a:bodyPr/>
                    <a:lstStyle/>
                    <a:p>
                      <a:pPr algn="l" fontAlgn="t"/>
                      <a:r>
                        <a:rPr lang="en-ZA" sz="1600" b="0" i="0" u="none" strike="noStrike" dirty="0">
                          <a:solidFill>
                            <a:schemeClr val="tx1"/>
                          </a:solidFill>
                          <a:effectLst/>
                          <a:latin typeface="+mn-lt"/>
                        </a:rPr>
                        <a:t>BBBEE Contribution : 80%</a:t>
                      </a:r>
                    </a:p>
                  </a:txBody>
                  <a:tcPr marL="9525" marR="9525" marT="9525" marB="0" anchor="ct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BBBEE :85.66%</a:t>
                      </a:r>
                      <a:endParaRPr lang="en-ZA" sz="1600" b="0" i="0" u="none" strike="noStrike" dirty="0">
                        <a:solidFill>
                          <a:schemeClr val="tx1"/>
                        </a:solidFill>
                        <a:effectLst/>
                        <a:latin typeface="+mn-lt"/>
                      </a:endParaRPr>
                    </a:p>
                    <a:p>
                      <a:pPr algn="ctr" fontAlgn="t"/>
                      <a:endParaRPr lang="en-ZA" sz="1600" b="0" i="0" u="none" strike="noStrike" dirty="0">
                        <a:solidFill>
                          <a:schemeClr val="tx1"/>
                        </a:solidFill>
                        <a:effectLst/>
                        <a:latin typeface="+mn-lt"/>
                      </a:endParaRPr>
                    </a:p>
                  </a:txBody>
                  <a:tcPr marL="9525" marR="9525" marT="9525" marB="0" anchor="ctr"/>
                </a:tc>
                <a:tc>
                  <a:txBody>
                    <a:bodyPr/>
                    <a:lstStyle/>
                    <a:p>
                      <a:pPr algn="ctr" fontAlgn="b"/>
                      <a:r>
                        <a:rPr lang="en-ZA" sz="1600" b="0" i="0" u="none" strike="noStrike" dirty="0">
                          <a:solidFill>
                            <a:srgbClr val="000000"/>
                          </a:solidFill>
                          <a:effectLst/>
                          <a:latin typeface="Calibri" panose="020F0502020204030204" pitchFamily="34" charset="0"/>
                        </a:rPr>
                        <a:t>1 296</a:t>
                      </a:r>
                    </a:p>
                  </a:txBody>
                  <a:tcPr marL="6350" marR="6350" marT="6350" marB="0" anchor="ctr"/>
                </a:tc>
                <a:tc>
                  <a:txBody>
                    <a:bodyPr/>
                    <a:lstStyle/>
                    <a:p>
                      <a:pPr algn="l" fontAlgn="b"/>
                      <a:r>
                        <a:rPr lang="en-ZA" sz="1600" b="0" i="0" u="none" strike="noStrike" dirty="0">
                          <a:solidFill>
                            <a:srgbClr val="000000"/>
                          </a:solidFill>
                          <a:effectLst/>
                          <a:latin typeface="Calibri" panose="020F0502020204030204" pitchFamily="34" charset="0"/>
                        </a:rPr>
                        <a:t>     R628 928 473,53 </a:t>
                      </a:r>
                    </a:p>
                  </a:txBody>
                  <a:tcPr marL="6350" marR="6350" marT="6350" marB="0" anchor="ctr"/>
                </a:tc>
                <a:extLst>
                  <a:ext uri="{0D108BD9-81ED-4DB2-BD59-A6C34878D82A}">
                    <a16:rowId xmlns:a16="http://schemas.microsoft.com/office/drawing/2014/main" val="10001"/>
                  </a:ext>
                </a:extLst>
              </a:tr>
              <a:tr h="649357">
                <a:tc>
                  <a:txBody>
                    <a:bodyPr/>
                    <a:lstStyle/>
                    <a:p>
                      <a:r>
                        <a:rPr lang="en-ZA" sz="1600" dirty="0">
                          <a:solidFill>
                            <a:schemeClr val="tx1"/>
                          </a:solidFill>
                          <a:latin typeface="+mn-lt"/>
                        </a:rPr>
                        <a:t>Women</a:t>
                      </a:r>
                    </a:p>
                  </a:txBody>
                  <a:tcPr anchor="ctr"/>
                </a:tc>
                <a:tc>
                  <a:txBody>
                    <a:bodyPr/>
                    <a:lstStyle/>
                    <a:p>
                      <a:pPr algn="l"/>
                      <a:r>
                        <a:rPr lang="en-ZA" sz="1600" b="0" i="0" u="none" strike="noStrike" dirty="0">
                          <a:solidFill>
                            <a:schemeClr val="tx1"/>
                          </a:solidFill>
                          <a:effectLst/>
                          <a:latin typeface="+mn-lt"/>
                        </a:rPr>
                        <a:t>Women : 30%</a:t>
                      </a:r>
                      <a:endParaRPr lang="en-ZA" sz="1600" dirty="0">
                        <a:solidFill>
                          <a:schemeClr val="tx1"/>
                        </a:solidFill>
                        <a:latin typeface="+mn-lt"/>
                      </a:endParaRPr>
                    </a:p>
                  </a:txBody>
                  <a:tcPr anchor="ctr"/>
                </a:tc>
                <a:tc>
                  <a:txBody>
                    <a:bodyPr/>
                    <a:lstStyle/>
                    <a:p>
                      <a:r>
                        <a:rPr lang="en-ZA" sz="1600" b="0" i="0" u="none" strike="noStrike" dirty="0">
                          <a:solidFill>
                            <a:schemeClr val="tx1"/>
                          </a:solidFill>
                          <a:effectLst/>
                          <a:latin typeface="+mn-lt"/>
                        </a:rPr>
                        <a:t>Women :45.72%</a:t>
                      </a:r>
                      <a:endParaRPr lang="en-ZA" sz="1600" dirty="0">
                        <a:solidFill>
                          <a:schemeClr val="tx1"/>
                        </a:solidFill>
                        <a:latin typeface="+mn-lt"/>
                      </a:endParaRPr>
                    </a:p>
                  </a:txBody>
                  <a:tcPr anchor="ctr"/>
                </a:tc>
                <a:tc>
                  <a:txBody>
                    <a:bodyPr/>
                    <a:lstStyle/>
                    <a:p>
                      <a:pPr algn="ctr" fontAlgn="b"/>
                      <a:r>
                        <a:rPr lang="en-ZA" sz="1600" b="0" i="0" u="none" strike="noStrike" dirty="0">
                          <a:solidFill>
                            <a:srgbClr val="000000"/>
                          </a:solidFill>
                          <a:effectLst/>
                          <a:latin typeface="Calibri" panose="020F0502020204030204" pitchFamily="34" charset="0"/>
                        </a:rPr>
                        <a:t>653</a:t>
                      </a:r>
                    </a:p>
                  </a:txBody>
                  <a:tcPr marL="6350" marR="6350" marT="6350" marB="0" anchor="ctr"/>
                </a:tc>
                <a:tc>
                  <a:txBody>
                    <a:bodyPr/>
                    <a:lstStyle/>
                    <a:p>
                      <a:pPr algn="l" fontAlgn="b"/>
                      <a:r>
                        <a:rPr lang="en-ZA" sz="1600" b="0" i="0" u="none" strike="noStrike" dirty="0">
                          <a:solidFill>
                            <a:srgbClr val="000000"/>
                          </a:solidFill>
                          <a:effectLst/>
                          <a:latin typeface="Calibri" panose="020F0502020204030204" pitchFamily="34" charset="0"/>
                        </a:rPr>
                        <a:t>     R141 923 447,72 </a:t>
                      </a:r>
                    </a:p>
                  </a:txBody>
                  <a:tcPr marL="6350" marR="6350" marT="6350" marB="0" anchor="ctr"/>
                </a:tc>
                <a:extLst>
                  <a:ext uri="{0D108BD9-81ED-4DB2-BD59-A6C34878D82A}">
                    <a16:rowId xmlns:a16="http://schemas.microsoft.com/office/drawing/2014/main" val="10002"/>
                  </a:ext>
                </a:extLst>
              </a:tr>
              <a:tr h="578930">
                <a:tc>
                  <a:txBody>
                    <a:bodyPr/>
                    <a:lstStyle/>
                    <a:p>
                      <a:r>
                        <a:rPr lang="en-ZA" sz="1600" dirty="0">
                          <a:solidFill>
                            <a:schemeClr val="tx1"/>
                          </a:solidFill>
                          <a:latin typeface="+mn-lt"/>
                        </a:rPr>
                        <a:t>Youth </a:t>
                      </a:r>
                    </a:p>
                  </a:txBody>
                  <a:tcPr anchor="ctr"/>
                </a:tc>
                <a:tc>
                  <a:txBody>
                    <a:bodyPr/>
                    <a:lstStyle/>
                    <a:p>
                      <a:pPr algn="l"/>
                      <a:r>
                        <a:rPr lang="en-ZA" sz="1600" b="0" i="0" u="none" strike="noStrike" dirty="0">
                          <a:solidFill>
                            <a:schemeClr val="tx1"/>
                          </a:solidFill>
                          <a:effectLst/>
                          <a:latin typeface="+mn-lt"/>
                        </a:rPr>
                        <a:t>Youth : 10%</a:t>
                      </a:r>
                      <a:endParaRPr lang="en-ZA" sz="1600" dirty="0">
                        <a:solidFill>
                          <a:schemeClr val="tx1"/>
                        </a:solidFill>
                        <a:latin typeface="+mn-lt"/>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mn-lt"/>
                        </a:rPr>
                        <a:t>Youth :</a:t>
                      </a:r>
                      <a:r>
                        <a:rPr lang="en-ZA" sz="1600" b="0" i="0" u="none" strike="noStrike" baseline="0" dirty="0">
                          <a:solidFill>
                            <a:schemeClr val="tx1"/>
                          </a:solidFill>
                          <a:effectLst/>
                          <a:latin typeface="+mn-lt"/>
                        </a:rPr>
                        <a:t>16.71%</a:t>
                      </a:r>
                      <a:endParaRPr lang="en-ZA" sz="1600" b="0" i="0" u="none" strike="noStrike" dirty="0">
                        <a:solidFill>
                          <a:schemeClr val="tx1"/>
                        </a:solidFill>
                        <a:effectLst/>
                        <a:latin typeface="+mn-lt"/>
                      </a:endParaRPr>
                    </a:p>
                  </a:txBody>
                  <a:tcPr anchor="ctr"/>
                </a:tc>
                <a:tc>
                  <a:txBody>
                    <a:bodyPr/>
                    <a:lstStyle/>
                    <a:p>
                      <a:pPr algn="ctr" fontAlgn="b"/>
                      <a:r>
                        <a:rPr lang="en-ZA" sz="1600" b="0" i="0" u="none" strike="noStrike" dirty="0">
                          <a:solidFill>
                            <a:srgbClr val="000000"/>
                          </a:solidFill>
                          <a:effectLst/>
                          <a:latin typeface="Calibri" panose="020F0502020204030204" pitchFamily="34" charset="0"/>
                        </a:rPr>
                        <a:t>589</a:t>
                      </a:r>
                    </a:p>
                  </a:txBody>
                  <a:tcPr marL="6350" marR="6350" marT="6350" marB="0" anchor="ctr"/>
                </a:tc>
                <a:tc>
                  <a:txBody>
                    <a:bodyPr/>
                    <a:lstStyle/>
                    <a:p>
                      <a:pPr algn="l" fontAlgn="b"/>
                      <a:r>
                        <a:rPr lang="en-ZA" sz="1600" b="0" i="0" u="none" strike="noStrike" dirty="0">
                          <a:solidFill>
                            <a:srgbClr val="000000"/>
                          </a:solidFill>
                          <a:effectLst/>
                          <a:latin typeface="Calibri" panose="020F0502020204030204" pitchFamily="34" charset="0"/>
                        </a:rPr>
                        <a:t>      R134 169 674,86 </a:t>
                      </a:r>
                    </a:p>
                  </a:txBody>
                  <a:tcPr marL="6350" marR="6350" marT="6350" marB="0" anchor="ctr"/>
                </a:tc>
                <a:extLst>
                  <a:ext uri="{0D108BD9-81ED-4DB2-BD59-A6C34878D82A}">
                    <a16:rowId xmlns:a16="http://schemas.microsoft.com/office/drawing/2014/main" val="10003"/>
                  </a:ext>
                </a:extLst>
              </a:tr>
              <a:tr h="493039">
                <a:tc>
                  <a:txBody>
                    <a:bodyPr/>
                    <a:lstStyle/>
                    <a:p>
                      <a:r>
                        <a:rPr lang="en-ZA" sz="1600" dirty="0">
                          <a:solidFill>
                            <a:schemeClr val="tx1"/>
                          </a:solidFill>
                          <a:latin typeface="+mn-lt"/>
                        </a:rPr>
                        <a:t>PWD</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mn-lt"/>
                        </a:rPr>
                        <a:t>PWD : 5%</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i="0" u="none" strike="noStrike" dirty="0">
                          <a:solidFill>
                            <a:schemeClr val="tx1"/>
                          </a:solidFill>
                          <a:effectLst/>
                          <a:latin typeface="+mn-lt"/>
                        </a:rPr>
                        <a:t>PWD :42,62%</a:t>
                      </a:r>
                    </a:p>
                  </a:txBody>
                  <a:tcPr anchor="ctr"/>
                </a:tc>
                <a:tc>
                  <a:txBody>
                    <a:bodyPr/>
                    <a:lstStyle/>
                    <a:p>
                      <a:pPr algn="ctr" fontAlgn="b"/>
                      <a:r>
                        <a:rPr lang="en-ZA" sz="1600" b="0" i="0" u="none" strike="noStrike" dirty="0">
                          <a:solidFill>
                            <a:srgbClr val="000000"/>
                          </a:solidFill>
                          <a:effectLst/>
                          <a:latin typeface="Calibri" panose="020F0502020204030204" pitchFamily="34" charset="0"/>
                        </a:rPr>
                        <a:t>126</a:t>
                      </a:r>
                    </a:p>
                  </a:txBody>
                  <a:tcPr marL="6350" marR="6350" marT="6350" marB="0" anchor="ctr"/>
                </a:tc>
                <a:tc>
                  <a:txBody>
                    <a:bodyPr/>
                    <a:lstStyle/>
                    <a:p>
                      <a:pPr algn="r" fontAlgn="b"/>
                      <a:r>
                        <a:rPr lang="en-ZA" sz="1600" b="0" i="0" u="none" strike="noStrike" dirty="0">
                          <a:solidFill>
                            <a:srgbClr val="000000"/>
                          </a:solidFill>
                          <a:effectLst/>
                          <a:latin typeface="Calibri" panose="020F0502020204030204" pitchFamily="34" charset="0"/>
                        </a:rPr>
                        <a:t>R18 368 776,87</a:t>
                      </a:r>
                    </a:p>
                  </a:txBody>
                  <a:tcPr marL="6350" marR="6350" marT="635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7573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AE33-C6F1-4983-91FC-80C1FAFEE1B0}"/>
              </a:ext>
            </a:extLst>
          </p:cNvPr>
          <p:cNvSpPr>
            <a:spLocks noGrp="1"/>
          </p:cNvSpPr>
          <p:nvPr>
            <p:ph type="title"/>
          </p:nvPr>
        </p:nvSpPr>
        <p:spPr/>
        <p:txBody>
          <a:bodyPr/>
          <a:lstStyle/>
          <a:p>
            <a:r>
              <a:rPr lang="en-ZA" sz="2000" dirty="0"/>
              <a:t>Achievement vs Weighted Performance</a:t>
            </a:r>
          </a:p>
        </p:txBody>
      </p:sp>
      <p:sp>
        <p:nvSpPr>
          <p:cNvPr id="4" name="Slide Number Placeholder 3">
            <a:extLst>
              <a:ext uri="{FF2B5EF4-FFF2-40B4-BE49-F238E27FC236}">
                <a16:creationId xmlns:a16="http://schemas.microsoft.com/office/drawing/2014/main" id="{43C104A2-EA93-4E09-AD8A-3E8A2CF43FA1}"/>
              </a:ext>
            </a:extLst>
          </p:cNvPr>
          <p:cNvSpPr>
            <a:spLocks noGrp="1"/>
          </p:cNvSpPr>
          <p:nvPr>
            <p:ph type="sldNum" sz="quarter" idx="12"/>
          </p:nvPr>
        </p:nvSpPr>
        <p:spPr/>
        <p:txBody>
          <a:bodyPr/>
          <a:lstStyle/>
          <a:p>
            <a:pPr>
              <a:defRPr/>
            </a:pPr>
            <a:fld id="{9E56CAB2-3D05-49B8-85A2-5FF6912E2710}" type="slidenum">
              <a:rPr lang="en-US" altLang="en-US" sz="1200" smtClean="0">
                <a:latin typeface="Arial" panose="020B0604020202020204" pitchFamily="34" charset="0"/>
                <a:cs typeface="Arial" panose="020B0604020202020204" pitchFamily="34" charset="0"/>
              </a:rPr>
              <a:pPr>
                <a:defRPr/>
              </a:pPr>
              <a:t>8</a:t>
            </a:fld>
            <a:endParaRPr lang="en-US" altLang="en-US" sz="1200" dirty="0">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E6D166F8-BA46-44D2-B41D-9C29E160E5B1}"/>
              </a:ext>
            </a:extLst>
          </p:cNvPr>
          <p:cNvGraphicFramePr>
            <a:graphicFrameLocks noGrp="1"/>
          </p:cNvGraphicFramePr>
          <p:nvPr>
            <p:ph idx="1"/>
            <p:extLst>
              <p:ext uri="{D42A27DB-BD31-4B8C-83A1-F6EECF244321}">
                <p14:modId xmlns:p14="http://schemas.microsoft.com/office/powerpoint/2010/main" val="2722778213"/>
              </p:ext>
            </p:extLst>
          </p:nvPr>
        </p:nvGraphicFramePr>
        <p:xfrm>
          <a:off x="747132" y="1412875"/>
          <a:ext cx="8273043" cy="511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10161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180" y="869070"/>
            <a:ext cx="8013659" cy="427001"/>
          </a:xfrm>
        </p:spPr>
        <p:txBody>
          <a:bodyPr>
            <a:normAutofit/>
          </a:bodyPr>
          <a:lstStyle/>
          <a:p>
            <a:r>
              <a:rPr lang="en-ZA" sz="2000" b="1" dirty="0"/>
              <a:t>TOWNSHIP ECONOMY REVITILISATION SPENT AS AT 31 MARCH </a:t>
            </a:r>
            <a:r>
              <a:rPr lang="en-US" sz="2000" b="1" dirty="0"/>
              <a:t>2021</a:t>
            </a:r>
            <a:endParaRPr lang="en-ZA" sz="2000" dirty="0"/>
          </a:p>
        </p:txBody>
      </p:sp>
      <p:sp>
        <p:nvSpPr>
          <p:cNvPr id="3" name="Slide Number Placeholder 2"/>
          <p:cNvSpPr>
            <a:spLocks noGrp="1"/>
          </p:cNvSpPr>
          <p:nvPr>
            <p:ph type="sldNum" sz="quarter" idx="12"/>
          </p:nvPr>
        </p:nvSpPr>
        <p:spPr>
          <a:xfrm>
            <a:off x="8697434" y="6591300"/>
            <a:ext cx="446566" cy="26669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3862CD-2CE4-D846-9F15-15300DCE1BB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2410077568"/>
              </p:ext>
            </p:extLst>
          </p:nvPr>
        </p:nvGraphicFramePr>
        <p:xfrm>
          <a:off x="1046786" y="1496062"/>
          <a:ext cx="7547541" cy="1389670"/>
        </p:xfrm>
        <a:graphic>
          <a:graphicData uri="http://schemas.openxmlformats.org/drawingml/2006/table">
            <a:tbl>
              <a:tblPr/>
              <a:tblGrid>
                <a:gridCol w="1603281">
                  <a:extLst>
                    <a:ext uri="{9D8B030D-6E8A-4147-A177-3AD203B41FA5}">
                      <a16:colId xmlns:a16="http://schemas.microsoft.com/office/drawing/2014/main" val="20000"/>
                    </a:ext>
                  </a:extLst>
                </a:gridCol>
                <a:gridCol w="1473200">
                  <a:extLst>
                    <a:ext uri="{9D8B030D-6E8A-4147-A177-3AD203B41FA5}">
                      <a16:colId xmlns:a16="http://schemas.microsoft.com/office/drawing/2014/main" val="20001"/>
                    </a:ext>
                  </a:extLst>
                </a:gridCol>
                <a:gridCol w="1293520">
                  <a:extLst>
                    <a:ext uri="{9D8B030D-6E8A-4147-A177-3AD203B41FA5}">
                      <a16:colId xmlns:a16="http://schemas.microsoft.com/office/drawing/2014/main" val="20002"/>
                    </a:ext>
                  </a:extLst>
                </a:gridCol>
                <a:gridCol w="1257300">
                  <a:extLst>
                    <a:ext uri="{9D8B030D-6E8A-4147-A177-3AD203B41FA5}">
                      <a16:colId xmlns:a16="http://schemas.microsoft.com/office/drawing/2014/main" val="1021761180"/>
                    </a:ext>
                  </a:extLst>
                </a:gridCol>
                <a:gridCol w="1108710">
                  <a:extLst>
                    <a:ext uri="{9D8B030D-6E8A-4147-A177-3AD203B41FA5}">
                      <a16:colId xmlns:a16="http://schemas.microsoft.com/office/drawing/2014/main" val="20003"/>
                    </a:ext>
                  </a:extLst>
                </a:gridCol>
                <a:gridCol w="811530">
                  <a:extLst>
                    <a:ext uri="{9D8B030D-6E8A-4147-A177-3AD203B41FA5}">
                      <a16:colId xmlns:a16="http://schemas.microsoft.com/office/drawing/2014/main" val="20004"/>
                    </a:ext>
                  </a:extLst>
                </a:gridCol>
              </a:tblGrid>
              <a:tr h="675861">
                <a:tc>
                  <a:txBody>
                    <a:bodyPr/>
                    <a:lstStyle/>
                    <a:p>
                      <a:pPr algn="l" fontAlgn="b"/>
                      <a:r>
                        <a:rPr lang="en-ZA" sz="1600" b="1" i="0" u="none" strike="noStrike" kern="1200" dirty="0">
                          <a:solidFill>
                            <a:schemeClr val="tx1"/>
                          </a:solidFill>
                          <a:effectLst/>
                          <a:latin typeface="Calibri"/>
                          <a:ea typeface="+mn-ea"/>
                          <a:cs typeface="+mn-cs"/>
                        </a:rPr>
                        <a:t>DEPARTMENT 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kern="1200" dirty="0">
                          <a:solidFill>
                            <a:schemeClr val="tx1"/>
                          </a:solidFill>
                          <a:effectLst/>
                          <a:latin typeface="Calibri"/>
                          <a:ea typeface="+mn-ea"/>
                          <a:cs typeface="+mn-cs"/>
                        </a:rPr>
                        <a:t>TOWNSHIP SPEND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kern="1200" dirty="0">
                          <a:solidFill>
                            <a:schemeClr val="tx1"/>
                          </a:solidFill>
                          <a:effectLst/>
                          <a:latin typeface="Calibri"/>
                          <a:ea typeface="+mn-ea"/>
                          <a:cs typeface="+mn-cs"/>
                        </a:rPr>
                        <a:t>NON TOWNSHIP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kern="1200" dirty="0">
                          <a:solidFill>
                            <a:schemeClr val="tx1"/>
                          </a:solidFill>
                          <a:effectLst/>
                          <a:latin typeface="Calibri"/>
                          <a:ea typeface="+mn-ea"/>
                          <a:cs typeface="+mn-cs"/>
                        </a:rPr>
                        <a:t>Unclassified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kern="1200" dirty="0">
                          <a:solidFill>
                            <a:schemeClr val="tx1"/>
                          </a:solidFill>
                          <a:effectLst/>
                          <a:latin typeface="Calibri"/>
                          <a:ea typeface="+mn-ea"/>
                          <a:cs typeface="+mn-cs"/>
                        </a:rPr>
                        <a:t>TOTAL GPG SPEND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ZA" sz="1600" b="1" i="0" u="none" strike="noStrike" kern="1200" dirty="0">
                          <a:solidFill>
                            <a:schemeClr val="tx1"/>
                          </a:solidFill>
                          <a:effectLst/>
                          <a:latin typeface="Calibri"/>
                          <a:ea typeface="+mn-ea"/>
                          <a:cs typeface="+mn-cs"/>
                        </a:rPr>
                        <a:t>% TOWNSHIP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48625">
                <a:tc>
                  <a:txBody>
                    <a:bodyPr/>
                    <a:lstStyle/>
                    <a:p>
                      <a:pPr algn="l" fontAlgn="b"/>
                      <a:r>
                        <a:rPr lang="en-ZA" sz="1600" b="0" i="0" u="none" strike="noStrike" dirty="0">
                          <a:solidFill>
                            <a:schemeClr val="tx1"/>
                          </a:solidFill>
                          <a:effectLst/>
                          <a:latin typeface="Calibri"/>
                        </a:rPr>
                        <a:t>Vote 6:  Social Development</a:t>
                      </a:r>
                    </a:p>
                  </a:txBody>
                  <a:tcPr marL="9525" marR="9525" marT="9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R278 062 790,38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R288 569 912,09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R257 804 151,43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R824 437 853,78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ZA" sz="1600" b="0" i="0" u="none" strike="noStrike" dirty="0">
                          <a:solidFill>
                            <a:srgbClr val="000000"/>
                          </a:solidFill>
                          <a:effectLst/>
                          <a:latin typeface="Calibri" panose="020F0502020204030204" pitchFamily="34" charset="0"/>
                        </a:rPr>
                        <a:t>36.55%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8"/>
          <p:cNvSpPr txBox="1"/>
          <p:nvPr/>
        </p:nvSpPr>
        <p:spPr>
          <a:xfrm>
            <a:off x="1007180" y="3224323"/>
            <a:ext cx="7873932" cy="830997"/>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alibri"/>
                <a:ea typeface="+mn-ea"/>
                <a:cs typeface="+mn-cs"/>
                <a:sym typeface="Arial" charset="0"/>
              </a:rPr>
              <a:t>PROGRESS ON IMPLEMENTATION OF TOWNSHIP ECONOMIC REVITALISATION STRATEGY</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sym typeface="Arial" charset="0"/>
              </a:rPr>
              <a:t>Provincial annual target				 : 40.00%	</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sym typeface="Arial" charset="0"/>
              </a:rPr>
              <a:t>Achievement as at  28 February 2021		 : 36.55%</a:t>
            </a:r>
          </a:p>
        </p:txBody>
      </p:sp>
    </p:spTree>
    <p:extLst>
      <p:ext uri="{BB962C8B-B14F-4D97-AF65-F5344CB8AC3E}">
        <p14:creationId xmlns:p14="http://schemas.microsoft.com/office/powerpoint/2010/main" val="238033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nchor="t">
            <a:normAutofit/>
          </a:bodyPr>
          <a:lstStyle/>
          <a:p>
            <a:endParaRPr lang="en-ZA" sz="2500" dirty="0"/>
          </a:p>
          <a:p>
            <a:r>
              <a:rPr lang="en-ZA" sz="2500" dirty="0"/>
              <a:t>It is recommended that the Portfolio Committee note the 2020/21 FY report as presented.</a:t>
            </a:r>
          </a:p>
        </p:txBody>
      </p:sp>
      <p:sp>
        <p:nvSpPr>
          <p:cNvPr id="2" name="Title 1"/>
          <p:cNvSpPr>
            <a:spLocks noGrp="1"/>
          </p:cNvSpPr>
          <p:nvPr>
            <p:ph type="title"/>
          </p:nvPr>
        </p:nvSpPr>
        <p:spPr>
          <a:xfrm>
            <a:off x="1125538" y="935038"/>
            <a:ext cx="8018462" cy="342900"/>
          </a:xfrm>
        </p:spPr>
        <p:txBody>
          <a:bodyPr/>
          <a:lstStyle/>
          <a:p>
            <a:r>
              <a:rPr lang="en-ZA" b="1" dirty="0"/>
              <a:t>Recommendation</a:t>
            </a:r>
          </a:p>
        </p:txBody>
      </p:sp>
      <p:sp>
        <p:nvSpPr>
          <p:cNvPr id="4" name="TextBox 3"/>
          <p:cNvSpPr txBox="1">
            <a:spLocks noChangeArrowheads="1"/>
          </p:cNvSpPr>
          <p:nvPr/>
        </p:nvSpPr>
        <p:spPr bwMode="auto">
          <a:xfrm>
            <a:off x="8270878" y="6350003"/>
            <a:ext cx="58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fld id="{A12FA546-F599-4C47-A5DE-72B03429A154}" type="slidenum">
              <a:rPr lang="en-ZA" altLang="en-US" sz="1200">
                <a:latin typeface="Arial" panose="020B0604020202020204" pitchFamily="34" charset="0"/>
                <a:cs typeface="Arial" panose="020B0604020202020204" pitchFamily="34" charset="0"/>
              </a:rPr>
              <a:pPr/>
              <a:t>81</a:t>
            </a:fld>
            <a:endParaRPr lang="en-Z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085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7FBACDE-54A2-45C9-8B83-8A8B77BB6B7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4321" y="1497143"/>
            <a:ext cx="7315199" cy="5023578"/>
          </a:xfrm>
          <a:prstGeom prst="rect">
            <a:avLst/>
          </a:prstGeom>
        </p:spPr>
      </p:pic>
    </p:spTree>
    <p:extLst>
      <p:ext uri="{BB962C8B-B14F-4D97-AF65-F5344CB8AC3E}">
        <p14:creationId xmlns:p14="http://schemas.microsoft.com/office/powerpoint/2010/main" val="378010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5ECF1-26F0-42E9-BBE9-7FAF5C5BA0CC}"/>
              </a:ext>
            </a:extLst>
          </p:cNvPr>
          <p:cNvSpPr>
            <a:spLocks noGrp="1"/>
          </p:cNvSpPr>
          <p:nvPr>
            <p:ph type="title"/>
          </p:nvPr>
        </p:nvSpPr>
        <p:spPr/>
        <p:txBody>
          <a:bodyPr>
            <a:noAutofit/>
          </a:bodyPr>
          <a:lstStyle/>
          <a:p>
            <a:pPr>
              <a:defRPr/>
            </a:pPr>
            <a:r>
              <a:rPr lang="en-ZA" altLang="en-US" sz="2300" dirty="0"/>
              <a:t>Non-Financial Vs Financial Comparison</a:t>
            </a:r>
            <a:endParaRPr lang="en-ZA" sz="2300" b="1" dirty="0"/>
          </a:p>
        </p:txBody>
      </p:sp>
      <p:sp>
        <p:nvSpPr>
          <p:cNvPr id="3" name="Slide Number Placeholder 2">
            <a:extLst>
              <a:ext uri="{FF2B5EF4-FFF2-40B4-BE49-F238E27FC236}">
                <a16:creationId xmlns:a16="http://schemas.microsoft.com/office/drawing/2014/main" id="{F6C03437-2E37-4209-A304-6C16AA049DD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8C0C00-10FE-43A7-AAFB-FF4866CF53A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BA1CC1-2F66-4872-A490-F476EEBB688D}"/>
              </a:ext>
            </a:extLst>
          </p:cNvPr>
          <p:cNvSpPr txBox="1"/>
          <p:nvPr/>
        </p:nvSpPr>
        <p:spPr>
          <a:xfrm>
            <a:off x="657922" y="6379285"/>
            <a:ext cx="6892119" cy="246221"/>
          </a:xfrm>
          <a:prstGeom prst="rect">
            <a:avLst/>
          </a:prstGeom>
          <a:noFill/>
        </p:spPr>
        <p:txBody>
          <a:bodyPr wrap="square" rtlCol="0">
            <a:spAutoFit/>
          </a:bodyPr>
          <a:lstStyle/>
          <a:p>
            <a:r>
              <a:rPr lang="en-ZA" sz="1000" dirty="0"/>
              <a:t>Weighted YTD Non-Financial performance against YTD financial expenditure</a:t>
            </a:r>
          </a:p>
        </p:txBody>
      </p:sp>
      <p:graphicFrame>
        <p:nvGraphicFramePr>
          <p:cNvPr id="8" name="Content Placeholder 7">
            <a:extLst>
              <a:ext uri="{FF2B5EF4-FFF2-40B4-BE49-F238E27FC236}">
                <a16:creationId xmlns:a16="http://schemas.microsoft.com/office/drawing/2014/main" id="{091909AE-A470-4CEA-AD4C-001F6ECA72E7}"/>
              </a:ext>
            </a:extLst>
          </p:cNvPr>
          <p:cNvGraphicFramePr>
            <a:graphicFrameLocks noGrp="1"/>
          </p:cNvGraphicFramePr>
          <p:nvPr>
            <p:ph idx="1"/>
            <p:extLst>
              <p:ext uri="{D42A27DB-BD31-4B8C-83A1-F6EECF244321}">
                <p14:modId xmlns:p14="http://schemas.microsoft.com/office/powerpoint/2010/main" val="1695989604"/>
              </p:ext>
            </p:extLst>
          </p:nvPr>
        </p:nvGraphicFramePr>
        <p:xfrm>
          <a:off x="1006475" y="1412875"/>
          <a:ext cx="8013700" cy="4876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4917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PG PowerPoint Template 2019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GPG PowerPoint Template 2019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 GPG 2019</Template>
  <TotalTime>29360</TotalTime>
  <Words>9452</Words>
  <Application>Microsoft Office PowerPoint</Application>
  <PresentationFormat>On-screen Show (4:3)</PresentationFormat>
  <Paragraphs>1410</Paragraphs>
  <Slides>82</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82</vt:i4>
      </vt:variant>
    </vt:vector>
  </HeadingPairs>
  <TitlesOfParts>
    <vt:vector size="92" baseType="lpstr">
      <vt:lpstr>Arial</vt:lpstr>
      <vt:lpstr>Calibri</vt:lpstr>
      <vt:lpstr>Courier New</vt:lpstr>
      <vt:lpstr>Symbol</vt:lpstr>
      <vt:lpstr>Wingdings</vt:lpstr>
      <vt:lpstr>Office Theme</vt:lpstr>
      <vt:lpstr>GPG PowerPoint Template 2019_3</vt:lpstr>
      <vt:lpstr>2_GPG PowerPoint Template 2019_3</vt:lpstr>
      <vt:lpstr>1_Office Theme</vt:lpstr>
      <vt:lpstr>2_Office Theme</vt:lpstr>
      <vt:lpstr>  GAUTENG DEPARTMENT OF SOCIAL DEVELOPMENT   2020/21 FY PERFORMANCE MONITORING REPORT: ANALYSIS OF PERFORMANCE   </vt:lpstr>
      <vt:lpstr>Table Of Contents</vt:lpstr>
      <vt:lpstr>Purpose</vt:lpstr>
      <vt:lpstr> Non-financial performance report  Technical analysis per programme/sub-programme </vt:lpstr>
      <vt:lpstr>Rating Categories  </vt:lpstr>
      <vt:lpstr>Overview Of Non-Financial Performance</vt:lpstr>
      <vt:lpstr>Year On Year Comparison</vt:lpstr>
      <vt:lpstr>Achievement vs Weighted Performance</vt:lpstr>
      <vt:lpstr>Non-Financial Vs Financial Comparison</vt:lpstr>
      <vt:lpstr>Provincial Priorities</vt:lpstr>
      <vt:lpstr>National Priorities</vt:lpstr>
      <vt:lpstr>Departmental Achievement of National and Provincial Strategic Priorities</vt:lpstr>
      <vt:lpstr>   1. Programme Performance</vt:lpstr>
      <vt:lpstr>Overview Of Non-Financial Performance: Prog 2</vt:lpstr>
      <vt:lpstr>Care and Service to Older Persons </vt:lpstr>
      <vt:lpstr>Care and Service to Older Persons </vt:lpstr>
      <vt:lpstr>Services to Persons with Disabilities</vt:lpstr>
      <vt:lpstr>Services to Persons with Disabilities</vt:lpstr>
      <vt:lpstr>HIV And AIDS &amp; EPWP</vt:lpstr>
      <vt:lpstr>HIV And AIDS &amp; EPWP</vt:lpstr>
      <vt:lpstr>Overview Of Non-Financial Performance: Prog 3</vt:lpstr>
      <vt:lpstr>Care And Support To Families </vt:lpstr>
      <vt:lpstr>Care and Support to Families </vt:lpstr>
      <vt:lpstr>Child Care And Protection</vt:lpstr>
      <vt:lpstr>Child Care And Protection</vt:lpstr>
      <vt:lpstr>Overview Of Non-Financial Performance: Prog 4</vt:lpstr>
      <vt:lpstr>Crime Prevention and Support </vt:lpstr>
      <vt:lpstr>Crime Prevention and Support </vt:lpstr>
      <vt:lpstr> Victim Empowerment</vt:lpstr>
      <vt:lpstr> Victim Empowerment</vt:lpstr>
      <vt:lpstr>Substance Abuse Prevention and Rehabilitation</vt:lpstr>
      <vt:lpstr>Substance Abuse Prevention and Rehabilitation</vt:lpstr>
      <vt:lpstr>Overview Of Non-Financial Performance: Prog 5</vt:lpstr>
      <vt:lpstr>Poverty Alleviation And Sustainable Livelihoods</vt:lpstr>
      <vt:lpstr>Poverty Alleviation And Sustainable Livelihoods</vt:lpstr>
      <vt:lpstr>Youth Development</vt:lpstr>
      <vt:lpstr>Women Development </vt:lpstr>
      <vt:lpstr>Projects Completed During The Financial Year </vt:lpstr>
      <vt:lpstr>Projects Still Under Construction From Previous Years </vt:lpstr>
      <vt:lpstr>Human Resource Capacity</vt:lpstr>
      <vt:lpstr>   2. Governance/ Administration </vt:lpstr>
      <vt:lpstr>Resolution Management </vt:lpstr>
      <vt:lpstr>Governance/ Administration</vt:lpstr>
      <vt:lpstr>   3. Areas of Significant Deviation from Planned Performance </vt:lpstr>
      <vt:lpstr> Indicators Showing Performance Below 80%</vt:lpstr>
      <vt:lpstr> Indicators Showing Performance Below 80%</vt:lpstr>
      <vt:lpstr> Indicators Showing Performance Below 75%</vt:lpstr>
      <vt:lpstr> Indicators Showing Performance Below 75%</vt:lpstr>
      <vt:lpstr> Indicators Showing Performance Below 75%</vt:lpstr>
      <vt:lpstr> Indicators Showing Performance Below 75%</vt:lpstr>
      <vt:lpstr> Indicators Showing Performance Below 75%</vt:lpstr>
      <vt:lpstr> Indicators Showing Performance Below 50%</vt:lpstr>
      <vt:lpstr> Indicators Showing Performance Below 50%</vt:lpstr>
      <vt:lpstr> Indicators Showing Performance Below 50%</vt:lpstr>
      <vt:lpstr> Indicators Showing Performance Below 50%</vt:lpstr>
      <vt:lpstr> Indicators Showing Performance Below 25%</vt:lpstr>
      <vt:lpstr> Indicators Showing Performance Below 25%</vt:lpstr>
      <vt:lpstr> Indicators Showing Performance Below 25%</vt:lpstr>
      <vt:lpstr>   4. Monitoring Of NPOs  </vt:lpstr>
      <vt:lpstr>Monitoring Of NPOs</vt:lpstr>
      <vt:lpstr>   5. Extraordinary Issues   </vt:lpstr>
      <vt:lpstr>PowerPoint Presentation</vt:lpstr>
      <vt:lpstr>Key Success Stories</vt:lpstr>
      <vt:lpstr>Key Success Stories</vt:lpstr>
      <vt:lpstr>Key Success Stories</vt:lpstr>
      <vt:lpstr>   Financial Report   </vt:lpstr>
      <vt:lpstr>DEPARTMENTAL EXPENDITURE AS AT 31 MARCH 2021: PER PROGRAMME</vt:lpstr>
      <vt:lpstr>REASONS FOR DEVIATION - SUMMARY PER PROGRAMME</vt:lpstr>
      <vt:lpstr>REASONS FOR DEVIATION - SUMMARY PER PROGRAMME</vt:lpstr>
      <vt:lpstr>REASONS FOR DEVIATION - SUMMARY PER PROGRAMME</vt:lpstr>
      <vt:lpstr>DEPARTMENTAL EXPENDITURE AS AT 31 MARCH 2021: ECONOMIC CLASSIFICATION</vt:lpstr>
      <vt:lpstr>REASONS FOR DEVIATION - SUMMARY PER ECONOMIC CLASSIFICATION</vt:lpstr>
      <vt:lpstr>REASONS FOR DEVIATION - SUMMARY PER ECONOMIC CLASSIFICATION</vt:lpstr>
      <vt:lpstr>REASONS FOR DEVIATION - SUMMARY PER ECONOMIC CLASSIFICATION</vt:lpstr>
      <vt:lpstr>CONDITIONAL GRANT AS AT 31 MARCH 2021</vt:lpstr>
      <vt:lpstr>REASONS FOR DEVIATION - CONDITIONAL GRANTS</vt:lpstr>
      <vt:lpstr>PAYMENT OF INVOICES WITHIN 15 DAYS </vt:lpstr>
      <vt:lpstr>PAYMENT OF INVOICES WITHIN 30 DAYS </vt:lpstr>
      <vt:lpstr>PREFERENTIAL PROCUREMENT  SPENT  AS AT 31 MARCH 2021</vt:lpstr>
      <vt:lpstr>TOWNSHIP ECONOMY REVITILISATION SPENT AS AT 31 MARCH 2021</vt:lpstr>
      <vt:lpstr>Recommendation</vt:lpstr>
      <vt:lpstr>PowerPoint Presentation</vt:lpstr>
    </vt:vector>
  </TitlesOfParts>
  <Company>Office of the Premier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Philadelphia Mabaso</cp:lastModifiedBy>
  <cp:revision>1294</cp:revision>
  <cp:lastPrinted>2017-12-11T10:17:11Z</cp:lastPrinted>
  <dcterms:created xsi:type="dcterms:W3CDTF">2014-10-09T09:11:33Z</dcterms:created>
  <dcterms:modified xsi:type="dcterms:W3CDTF">2021-11-04T14:14:46Z</dcterms:modified>
</cp:coreProperties>
</file>