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226" r:id="rId1"/>
    <p:sldMasterId id="2147484238" r:id="rId2"/>
    <p:sldMasterId id="2147484250" r:id="rId3"/>
    <p:sldMasterId id="2147484262" r:id="rId4"/>
  </p:sldMasterIdLst>
  <p:notesMasterIdLst>
    <p:notesMasterId r:id="rId30"/>
  </p:notesMasterIdLst>
  <p:handoutMasterIdLst>
    <p:handoutMasterId r:id="rId31"/>
  </p:handoutMasterIdLst>
  <p:sldIdLst>
    <p:sldId id="256" r:id="rId5"/>
    <p:sldId id="258" r:id="rId6"/>
    <p:sldId id="1421" r:id="rId7"/>
    <p:sldId id="1399" r:id="rId8"/>
    <p:sldId id="1400" r:id="rId9"/>
    <p:sldId id="1401" r:id="rId10"/>
    <p:sldId id="1402" r:id="rId11"/>
    <p:sldId id="1403" r:id="rId12"/>
    <p:sldId id="1404" r:id="rId13"/>
    <p:sldId id="1405" r:id="rId14"/>
    <p:sldId id="1406" r:id="rId15"/>
    <p:sldId id="569" r:id="rId16"/>
    <p:sldId id="573" r:id="rId17"/>
    <p:sldId id="577" r:id="rId18"/>
    <p:sldId id="581" r:id="rId19"/>
    <p:sldId id="585" r:id="rId20"/>
    <p:sldId id="668" r:id="rId21"/>
    <p:sldId id="766" r:id="rId22"/>
    <p:sldId id="767" r:id="rId23"/>
    <p:sldId id="775" r:id="rId24"/>
    <p:sldId id="785" r:id="rId25"/>
    <p:sldId id="786" r:id="rId26"/>
    <p:sldId id="787" r:id="rId27"/>
    <p:sldId id="788" r:id="rId28"/>
    <p:sldId id="789" r:id="rId29"/>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3910" autoAdjust="0"/>
  </p:normalViewPr>
  <p:slideViewPr>
    <p:cSldViewPr snapToGrid="0" snapToObjects="1">
      <p:cViewPr varScale="1">
        <p:scale>
          <a:sx n="68" d="100"/>
          <a:sy n="68" d="100"/>
        </p:scale>
        <p:origin x="1386" y="66"/>
      </p:cViewPr>
      <p:guideLst>
        <p:guide orient="horz" pos="2160"/>
        <p:guide pos="2880"/>
      </p:guideLst>
    </p:cSldViewPr>
  </p:slideViewPr>
  <p:outlineViewPr>
    <p:cViewPr>
      <p:scale>
        <a:sx n="33" d="100"/>
        <a:sy n="33" d="100"/>
      </p:scale>
      <p:origin x="0" y="3036"/>
    </p:cViewPr>
  </p:outlineViewPr>
  <p:notesTextViewPr>
    <p:cViewPr>
      <p:scale>
        <a:sx n="100" d="100"/>
        <a:sy n="100" d="100"/>
      </p:scale>
      <p:origin x="0" y="0"/>
    </p:cViewPr>
  </p:notesTextViewPr>
  <p:sorterViewPr>
    <p:cViewPr>
      <p:scale>
        <a:sx n="110" d="100"/>
        <a:sy n="110" d="100"/>
      </p:scale>
      <p:origin x="0" y="-29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3001"/>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ZA" dirty="0"/>
          </a:p>
        </p:txBody>
      </p:sp>
      <p:sp>
        <p:nvSpPr>
          <p:cNvPr id="3" name="Date Placeholder 2"/>
          <p:cNvSpPr>
            <a:spLocks noGrp="1"/>
          </p:cNvSpPr>
          <p:nvPr>
            <p:ph type="dt" sz="quarter" idx="1"/>
          </p:nvPr>
        </p:nvSpPr>
        <p:spPr>
          <a:xfrm>
            <a:off x="3849899" y="0"/>
            <a:ext cx="2946189" cy="49300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43B0EBF-4BE1-41DA-B5B5-E857823F230A}" type="datetimeFigureOut">
              <a:rPr lang="en-ZA"/>
              <a:pPr>
                <a:defRPr/>
              </a:pPr>
              <a:t>2021/11/04</a:t>
            </a:fld>
            <a:endParaRPr lang="en-ZA" dirty="0"/>
          </a:p>
        </p:txBody>
      </p:sp>
      <p:sp>
        <p:nvSpPr>
          <p:cNvPr id="4" name="Footer Placeholder 3"/>
          <p:cNvSpPr>
            <a:spLocks noGrp="1"/>
          </p:cNvSpPr>
          <p:nvPr>
            <p:ph type="ftr" sz="quarter" idx="2"/>
          </p:nvPr>
        </p:nvSpPr>
        <p:spPr>
          <a:xfrm>
            <a:off x="1" y="9378083"/>
            <a:ext cx="2946189" cy="493001"/>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ZA" dirty="0"/>
          </a:p>
        </p:txBody>
      </p:sp>
      <p:sp>
        <p:nvSpPr>
          <p:cNvPr id="5" name="Slide Number Placeholder 4"/>
          <p:cNvSpPr>
            <a:spLocks noGrp="1"/>
          </p:cNvSpPr>
          <p:nvPr>
            <p:ph type="sldNum" sz="quarter" idx="3"/>
          </p:nvPr>
        </p:nvSpPr>
        <p:spPr>
          <a:xfrm>
            <a:off x="3849899" y="9378083"/>
            <a:ext cx="2946189" cy="49300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9D3077B-9552-4129-A5DF-6FB1A637DABF}" type="slidenum">
              <a:rPr lang="en-ZA"/>
              <a:pPr>
                <a:defRPr/>
              </a:pPr>
              <a:t>‹#›</a:t>
            </a:fld>
            <a:endParaRPr lang="en-ZA" dirty="0"/>
          </a:p>
        </p:txBody>
      </p:sp>
    </p:spTree>
    <p:extLst>
      <p:ext uri="{BB962C8B-B14F-4D97-AF65-F5344CB8AC3E}">
        <p14:creationId xmlns:p14="http://schemas.microsoft.com/office/powerpoint/2010/main" val="3945146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3001"/>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49899" y="0"/>
            <a:ext cx="2946189" cy="49300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A9D5DA0-98AB-45E3-9B42-46EE4B69F94A}" type="datetimeFigureOut">
              <a:rPr lang="en-US"/>
              <a:pPr>
                <a:defRPr/>
              </a:pPr>
              <a:t>04-Nov-21</a:t>
            </a:fld>
            <a:endParaRPr lang="en-US" dirty="0"/>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79768" y="4689831"/>
            <a:ext cx="5438140" cy="44417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378083"/>
            <a:ext cx="2946189" cy="493001"/>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49899" y="9378083"/>
            <a:ext cx="2946189" cy="49300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EC57948-A865-470F-AFC8-ECAC0F0D199D}" type="slidenum">
              <a:rPr lang="en-US"/>
              <a:pPr>
                <a:defRPr/>
              </a:pPr>
              <a:t>‹#›</a:t>
            </a:fld>
            <a:endParaRPr lang="en-US" dirty="0"/>
          </a:p>
        </p:txBody>
      </p:sp>
    </p:spTree>
    <p:extLst>
      <p:ext uri="{BB962C8B-B14F-4D97-AF65-F5344CB8AC3E}">
        <p14:creationId xmlns:p14="http://schemas.microsoft.com/office/powerpoint/2010/main" val="2128244946"/>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D4AD0610-2CDA-4687-A3BE-ED694655D68E}"/>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269C7D72-A5AA-4E92-80F1-2F7CF607572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dirty="0">
              <a:latin typeface="Arial" panose="020B0604020202020204" pitchFamily="34" charset="0"/>
            </a:endParaRPr>
          </a:p>
        </p:txBody>
      </p:sp>
      <p:sp>
        <p:nvSpPr>
          <p:cNvPr id="73732" name="Slide Number Placeholder 3">
            <a:extLst>
              <a:ext uri="{FF2B5EF4-FFF2-40B4-BE49-F238E27FC236}">
                <a16:creationId xmlns:a16="http://schemas.microsoft.com/office/drawing/2014/main" id="{8A87CA8D-0239-48FD-9A3C-2CC07063557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marL="0" marR="0" lvl="0" indent="0" algn="r" defTabSz="457200" rtl="0" eaLnBrk="0" fontAlgn="auto" latinLnBrk="0" hangingPunct="0">
              <a:lnSpc>
                <a:spcPct val="100000"/>
              </a:lnSpc>
              <a:spcBef>
                <a:spcPct val="0"/>
              </a:spcBef>
              <a:spcAft>
                <a:spcPts val="0"/>
              </a:spcAft>
              <a:buClrTx/>
              <a:buSzTx/>
              <a:buFontTx/>
              <a:buNone/>
              <a:tabLst/>
              <a:defRPr/>
            </a:pPr>
            <a:fld id="{F9DA1EFE-160C-4C7D-9951-572F60DEDC6F}"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57200" rtl="0" eaLnBrk="0" fontAlgn="auto" latinLnBrk="0" hangingPunct="0">
                <a:lnSpc>
                  <a:spcPct val="100000"/>
                </a:lnSpc>
                <a:spcBef>
                  <a:spcPct val="0"/>
                </a:spcBef>
                <a:spcAft>
                  <a:spcPts val="0"/>
                </a:spcAft>
                <a:buClrTx/>
                <a:buSzTx/>
                <a:buFontTx/>
                <a:buNone/>
                <a:tabLst/>
                <a:defRPr/>
              </a:pPr>
              <a:t>14</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865E270A-33A2-403C-972B-B748ACA9695D}" type="datetime1">
              <a:rPr lang="en-US" smtClean="0"/>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AB499368-D08F-411F-9F7E-CE0504B40BE3}" type="slidenum">
              <a:rPr lang="en-US" smtClean="0"/>
              <a:pPr>
                <a:defRPr/>
              </a:pPr>
              <a:t>‹#›</a:t>
            </a:fld>
            <a:endParaRPr lang="en-US" dirty="0"/>
          </a:p>
        </p:txBody>
      </p:sp>
    </p:spTree>
    <p:extLst>
      <p:ext uri="{BB962C8B-B14F-4D97-AF65-F5344CB8AC3E}">
        <p14:creationId xmlns:p14="http://schemas.microsoft.com/office/powerpoint/2010/main" val="11474871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07180" y="924791"/>
            <a:ext cx="8013659" cy="33431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31A8AB5E-6CE9-4FA1-B7B6-BEFF973FF874}" type="datetime1">
              <a:rPr lang="en-US" smtClean="0"/>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DA74A044-4D59-453E-9F42-9E363002EF4B}" type="slidenum">
              <a:rPr lang="en-US" smtClean="0"/>
              <a:pPr>
                <a:defRPr/>
              </a:pPr>
              <a:t>‹#›</a:t>
            </a:fld>
            <a:endParaRPr lang="en-US" dirty="0"/>
          </a:p>
        </p:txBody>
      </p:sp>
    </p:spTree>
    <p:extLst>
      <p:ext uri="{BB962C8B-B14F-4D97-AF65-F5344CB8AC3E}">
        <p14:creationId xmlns:p14="http://schemas.microsoft.com/office/powerpoint/2010/main" val="17145864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13164"/>
            <a:ext cx="2057400" cy="47129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66354" y="1413164"/>
            <a:ext cx="5510645" cy="47129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99F5ACE5-3289-46E4-BC07-25C1BB57C62D}" type="datetime1">
              <a:rPr lang="en-US" smtClean="0"/>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F68C9E18-B17A-4D17-8CE8-D78512B2E900}" type="slidenum">
              <a:rPr lang="en-US" smtClean="0"/>
              <a:pPr>
                <a:defRPr/>
              </a:pPr>
              <a:t>‹#›</a:t>
            </a:fld>
            <a:endParaRPr lang="en-US" dirty="0"/>
          </a:p>
        </p:txBody>
      </p:sp>
      <p:sp>
        <p:nvSpPr>
          <p:cNvPr id="7" name="Title 1">
            <a:extLst>
              <a:ext uri="{FF2B5EF4-FFF2-40B4-BE49-F238E27FC236}">
                <a16:creationId xmlns:a16="http://schemas.microsoft.com/office/drawing/2014/main" id="{225ACE83-0F60-CC47-802A-4D891EAD32D2}"/>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0171234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216B992B-0F7B-4A7D-B8CB-1DD4AD502193}"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58200" y="6356354"/>
            <a:ext cx="569686" cy="365125"/>
          </a:xfrm>
          <a:prstGeom prst="rect">
            <a:avLst/>
          </a:prstGeom>
        </p:spPr>
        <p:txBody>
          <a:bodyPr/>
          <a:lstStyle>
            <a:lvl1pPr>
              <a:defRPr sz="1500">
                <a:latin typeface="Arial" panose="020B0604020202020204" pitchFamily="34" charset="0"/>
                <a:cs typeface="Arial" panose="020B0604020202020204" pitchFamily="34" charset="0"/>
              </a:defRPr>
            </a:lvl1pPr>
          </a:lstStyle>
          <a:p>
            <a:fld id="{093862CD-2CE4-D846-9F15-15300DCE1BBC}" type="slidenum">
              <a:rPr lang="en-US" smtClean="0"/>
              <a:pPr/>
              <a:t>‹#›</a:t>
            </a:fld>
            <a:endParaRPr lang="en-US" dirty="0"/>
          </a:p>
        </p:txBody>
      </p:sp>
    </p:spTree>
    <p:extLst>
      <p:ext uri="{BB962C8B-B14F-4D97-AF65-F5344CB8AC3E}">
        <p14:creationId xmlns:p14="http://schemas.microsoft.com/office/powerpoint/2010/main" val="3610014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7182" y="935186"/>
            <a:ext cx="8013659" cy="325577"/>
          </a:xfrm>
        </p:spPr>
        <p:txBody>
          <a:bodyPr/>
          <a:lstStyle/>
          <a:p>
            <a:r>
              <a:rPr lang="en-US" dirty="0"/>
              <a:t>Click to edit Master title style</a:t>
            </a:r>
          </a:p>
        </p:txBody>
      </p:sp>
      <p:sp>
        <p:nvSpPr>
          <p:cNvPr id="3" name="Content Placeholder 2"/>
          <p:cNvSpPr>
            <a:spLocks noGrp="1"/>
          </p:cNvSpPr>
          <p:nvPr>
            <p:ph idx="1"/>
          </p:nvPr>
        </p:nvSpPr>
        <p:spPr>
          <a:xfrm>
            <a:off x="1007182" y="1412384"/>
            <a:ext cx="8013659" cy="51208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538916"/>
            <a:ext cx="2133600" cy="365125"/>
          </a:xfrm>
          <a:prstGeom prst="rect">
            <a:avLst/>
          </a:prstGeom>
        </p:spPr>
        <p:txBody>
          <a:bodyPr/>
          <a:lstStyle>
            <a:lvl1pPr>
              <a:defRPr sz="1400"/>
            </a:lvl1pPr>
          </a:lstStyle>
          <a:p>
            <a:fld id="{7F346608-2C98-4E48-A231-E2D002C23709}" type="datetime1">
              <a:rPr lang="en-US" smtClean="0"/>
              <a:t>04-Nov-21</a:t>
            </a:fld>
            <a:endParaRPr lang="en-US" dirty="0"/>
          </a:p>
        </p:txBody>
      </p:sp>
      <p:sp>
        <p:nvSpPr>
          <p:cNvPr id="5" name="Footer Placeholder 4"/>
          <p:cNvSpPr>
            <a:spLocks noGrp="1"/>
          </p:cNvSpPr>
          <p:nvPr>
            <p:ph type="ftr" sz="quarter" idx="11"/>
          </p:nvPr>
        </p:nvSpPr>
        <p:spPr>
          <a:xfrm>
            <a:off x="3514163" y="6533220"/>
            <a:ext cx="2895600" cy="365125"/>
          </a:xfrm>
          <a:prstGeom prst="rect">
            <a:avLst/>
          </a:prstGeom>
        </p:spPr>
        <p:txBody>
          <a:bodyPr/>
          <a:lstStyle>
            <a:lvl1pPr algn="ctr">
              <a:defRPr sz="1400"/>
            </a:lvl1pPr>
          </a:lstStyle>
          <a:p>
            <a:endParaRPr lang="en-US" dirty="0"/>
          </a:p>
        </p:txBody>
      </p:sp>
      <p:sp>
        <p:nvSpPr>
          <p:cNvPr id="6" name="Slide Number Placeholder 5"/>
          <p:cNvSpPr>
            <a:spLocks noGrp="1"/>
          </p:cNvSpPr>
          <p:nvPr>
            <p:ph type="sldNum" sz="quarter" idx="12"/>
          </p:nvPr>
        </p:nvSpPr>
        <p:spPr>
          <a:xfrm>
            <a:off x="8646459" y="6546667"/>
            <a:ext cx="455062" cy="365125"/>
          </a:xfrm>
          <a:prstGeom prst="rect">
            <a:avLst/>
          </a:prstGeom>
        </p:spPr>
        <p:txBody>
          <a:bodyPr/>
          <a:lstStyle>
            <a:lvl1pPr>
              <a:defRPr sz="1400"/>
            </a:lvl1pPr>
          </a:lstStyle>
          <a:p>
            <a:fld id="{093862CD-2CE4-D846-9F15-15300DCE1BBC}" type="slidenum">
              <a:rPr lang="en-US" smtClean="0"/>
              <a:pPr/>
              <a:t>‹#›</a:t>
            </a:fld>
            <a:endParaRPr lang="en-US" dirty="0"/>
          </a:p>
        </p:txBody>
      </p:sp>
    </p:spTree>
    <p:extLst>
      <p:ext uri="{BB962C8B-B14F-4D97-AF65-F5344CB8AC3E}">
        <p14:creationId xmlns:p14="http://schemas.microsoft.com/office/powerpoint/2010/main" val="3069830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7136" y="353406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87136" y="1701010"/>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F959D1A4-C802-4610-A615-E48FA1C4A669}"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7" name="Title 1">
            <a:extLst>
              <a:ext uri="{FF2B5EF4-FFF2-40B4-BE49-F238E27FC236}">
                <a16:creationId xmlns:a16="http://schemas.microsoft.com/office/drawing/2014/main" id="{B63C3B79-85AB-484C-B635-28E848BDA4E5}"/>
              </a:ext>
            </a:extLst>
          </p:cNvPr>
          <p:cNvSpPr txBox="1">
            <a:spLocks/>
          </p:cNvSpPr>
          <p:nvPr userDrawn="1"/>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562443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7182" y="914762"/>
            <a:ext cx="8013659" cy="365125"/>
          </a:xfrm>
        </p:spPr>
        <p:txBody>
          <a:bodyPr/>
          <a:lstStyle/>
          <a:p>
            <a:r>
              <a:rPr lang="en-US" dirty="0"/>
              <a:t>Click to edit Master title style</a:t>
            </a:r>
          </a:p>
        </p:txBody>
      </p:sp>
      <p:sp>
        <p:nvSpPr>
          <p:cNvPr id="3" name="Content Placeholder 2"/>
          <p:cNvSpPr>
            <a:spLocks noGrp="1"/>
          </p:cNvSpPr>
          <p:nvPr>
            <p:ph sz="half" idx="1"/>
          </p:nvPr>
        </p:nvSpPr>
        <p:spPr>
          <a:xfrm>
            <a:off x="1007181" y="1600203"/>
            <a:ext cx="3834985"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98069" y="1600203"/>
            <a:ext cx="392277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fld id="{89EE255D-AE13-4819-B064-BAB071C5EAAA}"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Tree>
    <p:extLst>
      <p:ext uri="{BB962C8B-B14F-4D97-AF65-F5344CB8AC3E}">
        <p14:creationId xmlns:p14="http://schemas.microsoft.com/office/powerpoint/2010/main" val="109979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07182" y="924794"/>
            <a:ext cx="8013659" cy="36512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7180" y="1724891"/>
            <a:ext cx="3866157" cy="449984"/>
          </a:xfrm>
        </p:spPr>
        <p:txBody>
          <a:bodyPr anchor="b">
            <a:norm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07180" y="2174875"/>
            <a:ext cx="38661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29200" y="1724893"/>
            <a:ext cx="3983124" cy="449985"/>
          </a:xfrm>
        </p:spPr>
        <p:txBody>
          <a:bodyPr anchor="b">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29200" y="2174875"/>
            <a:ext cx="39831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4"/>
            <a:ext cx="2133600" cy="365125"/>
          </a:xfrm>
          <a:prstGeom prst="rect">
            <a:avLst/>
          </a:prstGeom>
        </p:spPr>
        <p:txBody>
          <a:bodyPr/>
          <a:lstStyle/>
          <a:p>
            <a:fld id="{2E46D47B-1A03-4257-936E-2BD03B0F4BEC}" type="datetime1">
              <a:rPr lang="en-US" smtClean="0"/>
              <a:t>04-Nov-21</a:t>
            </a:fld>
            <a:endParaRPr lang="en-US" dirty="0"/>
          </a:p>
        </p:txBody>
      </p:sp>
      <p:sp>
        <p:nvSpPr>
          <p:cNvPr id="8" name="Footer Placeholder 7"/>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Tree>
    <p:extLst>
      <p:ext uri="{BB962C8B-B14F-4D97-AF65-F5344CB8AC3E}">
        <p14:creationId xmlns:p14="http://schemas.microsoft.com/office/powerpoint/2010/main" val="30567804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07182" y="925153"/>
            <a:ext cx="8013659" cy="365125"/>
          </a:xfrm>
        </p:spPr>
        <p:txBody>
          <a:bodyPr/>
          <a:lstStyle/>
          <a:p>
            <a:r>
              <a:rPr lang="en-US" dirty="0"/>
              <a:t>Click to edit Master title style</a:t>
            </a:r>
          </a:p>
        </p:txBody>
      </p:sp>
      <p:sp>
        <p:nvSpPr>
          <p:cNvPr id="3" name="Date Placeholder 2"/>
          <p:cNvSpPr>
            <a:spLocks noGrp="1"/>
          </p:cNvSpPr>
          <p:nvPr>
            <p:ph type="dt" sz="half" idx="10"/>
          </p:nvPr>
        </p:nvSpPr>
        <p:spPr>
          <a:xfrm>
            <a:off x="457200" y="6356354"/>
            <a:ext cx="2133600" cy="365125"/>
          </a:xfrm>
          <a:prstGeom prst="rect">
            <a:avLst/>
          </a:prstGeom>
        </p:spPr>
        <p:txBody>
          <a:bodyPr/>
          <a:lstStyle/>
          <a:p>
            <a:fld id="{1F46E959-C987-48BC-96AC-2BCABAE340DB}" type="datetime1">
              <a:rPr lang="en-US" smtClean="0"/>
              <a:t>04-Nov-21</a:t>
            </a:fld>
            <a:endParaRPr lang="en-US" dirty="0"/>
          </a:p>
        </p:txBody>
      </p:sp>
      <p:sp>
        <p:nvSpPr>
          <p:cNvPr id="4" name="Footer Placeholder 3"/>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Tree>
    <p:extLst>
      <p:ext uri="{BB962C8B-B14F-4D97-AF65-F5344CB8AC3E}">
        <p14:creationId xmlns:p14="http://schemas.microsoft.com/office/powerpoint/2010/main" val="358932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4"/>
            <a:ext cx="2133600" cy="365125"/>
          </a:xfrm>
          <a:prstGeom prst="rect">
            <a:avLst/>
          </a:prstGeom>
        </p:spPr>
        <p:txBody>
          <a:bodyPr/>
          <a:lstStyle/>
          <a:p>
            <a:fld id="{3EE76656-A6B4-49EC-8829-FE7E1678AA8C}" type="datetime1">
              <a:rPr lang="en-US" smtClean="0"/>
              <a:t>04-Nov-21</a:t>
            </a:fld>
            <a:endParaRPr lang="en-US" dirty="0"/>
          </a:p>
        </p:txBody>
      </p:sp>
      <p:sp>
        <p:nvSpPr>
          <p:cNvPr id="3" name="Footer Placeholder 2"/>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5" name="Title 1">
            <a:extLst>
              <a:ext uri="{FF2B5EF4-FFF2-40B4-BE49-F238E27FC236}">
                <a16:creationId xmlns:a16="http://schemas.microsoft.com/office/drawing/2014/main" id="{45CE6F17-BA95-494B-91A3-DCBD76065520}"/>
              </a:ext>
            </a:extLst>
          </p:cNvPr>
          <p:cNvSpPr>
            <a:spLocks noGrp="1"/>
          </p:cNvSpPr>
          <p:nvPr>
            <p:ph type="title"/>
          </p:nvPr>
        </p:nvSpPr>
        <p:spPr>
          <a:xfrm>
            <a:off x="1007182" y="935186"/>
            <a:ext cx="8013659" cy="325577"/>
          </a:xfrm>
        </p:spPr>
        <p:txBody>
          <a:bodyPr/>
          <a:lstStyle/>
          <a:p>
            <a:r>
              <a:rPr lang="en-US" dirty="0"/>
              <a:t>Click to edit Master title style</a:t>
            </a:r>
          </a:p>
        </p:txBody>
      </p:sp>
    </p:spTree>
    <p:extLst>
      <p:ext uri="{BB962C8B-B14F-4D97-AF65-F5344CB8AC3E}">
        <p14:creationId xmlns:p14="http://schemas.microsoft.com/office/powerpoint/2010/main" val="14446456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6357" y="1435104"/>
            <a:ext cx="3699163" cy="365125"/>
          </a:xfrm>
        </p:spPr>
        <p:txBody>
          <a:bodyPr anchor="b"/>
          <a:lstStyle>
            <a:lvl1pPr algn="l">
              <a:defRPr sz="2000" b="1">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748649" y="1435103"/>
            <a:ext cx="4260268" cy="4691063"/>
          </a:xfrm>
        </p:spPr>
        <p:txBody>
          <a:bodyPr/>
          <a:lstStyle>
            <a:lvl1pPr>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66355" y="1800226"/>
            <a:ext cx="3699162" cy="4325938"/>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fld id="{4100D0B8-B897-4EF8-8E9C-7AF1C2F26297}"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8" name="Title 1">
            <a:extLst>
              <a:ext uri="{FF2B5EF4-FFF2-40B4-BE49-F238E27FC236}">
                <a16:creationId xmlns:a16="http://schemas.microsoft.com/office/drawing/2014/main" id="{FDB4AA36-669E-864D-BF7E-6DED31BC9FB0}"/>
              </a:ext>
            </a:extLst>
          </p:cNvPr>
          <p:cNvSpPr txBox="1">
            <a:spLocks/>
          </p:cNvSpPr>
          <p:nvPr userDrawn="1"/>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812052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7180" y="935182"/>
            <a:ext cx="8013659" cy="325577"/>
          </a:xfrm>
        </p:spPr>
        <p:txBody>
          <a:bodyPr/>
          <a:lstStyle/>
          <a:p>
            <a:r>
              <a:rPr lang="en-US"/>
              <a:t>Click to edit Master title style</a:t>
            </a:r>
            <a:endParaRPr lang="en-US" dirty="0"/>
          </a:p>
        </p:txBody>
      </p:sp>
      <p:sp>
        <p:nvSpPr>
          <p:cNvPr id="3" name="Content Placeholder 2"/>
          <p:cNvSpPr>
            <a:spLocks noGrp="1"/>
          </p:cNvSpPr>
          <p:nvPr>
            <p:ph idx="1"/>
          </p:nvPr>
        </p:nvSpPr>
        <p:spPr>
          <a:xfrm>
            <a:off x="1007180" y="1412384"/>
            <a:ext cx="8013659" cy="51208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0" y="6538912"/>
            <a:ext cx="2133600" cy="365125"/>
          </a:xfrm>
          <a:prstGeom prst="rect">
            <a:avLst/>
          </a:prstGeom>
        </p:spPr>
        <p:txBody>
          <a:bodyPr/>
          <a:lstStyle>
            <a:lvl1pPr>
              <a:defRPr sz="1400"/>
            </a:lvl1pPr>
          </a:lstStyle>
          <a:p>
            <a:pPr>
              <a:defRPr/>
            </a:pPr>
            <a:fld id="{96CE9A5D-F23B-42FF-A275-D7F783B62BF0}" type="datetime1">
              <a:rPr lang="en-US" smtClean="0"/>
              <a:t>04-Nov-21</a:t>
            </a:fld>
            <a:endParaRPr lang="en-US" dirty="0"/>
          </a:p>
        </p:txBody>
      </p:sp>
      <p:sp>
        <p:nvSpPr>
          <p:cNvPr id="5" name="Footer Placeholder 4"/>
          <p:cNvSpPr>
            <a:spLocks noGrp="1"/>
          </p:cNvSpPr>
          <p:nvPr>
            <p:ph type="ftr" sz="quarter" idx="11"/>
          </p:nvPr>
        </p:nvSpPr>
        <p:spPr>
          <a:xfrm>
            <a:off x="3514163" y="6533216"/>
            <a:ext cx="2895600" cy="365125"/>
          </a:xfrm>
          <a:prstGeom prst="rect">
            <a:avLst/>
          </a:prstGeom>
        </p:spPr>
        <p:txBody>
          <a:bodyPr/>
          <a:lstStyle>
            <a:lvl1pPr algn="ctr">
              <a:defRPr sz="1400"/>
            </a:lvl1pPr>
          </a:lstStyle>
          <a:p>
            <a:pPr>
              <a:defRPr/>
            </a:pPr>
            <a:endParaRPr lang="en-US" dirty="0"/>
          </a:p>
        </p:txBody>
      </p:sp>
      <p:sp>
        <p:nvSpPr>
          <p:cNvPr id="6" name="Slide Number Placeholder 5"/>
          <p:cNvSpPr>
            <a:spLocks noGrp="1"/>
          </p:cNvSpPr>
          <p:nvPr>
            <p:ph type="sldNum" sz="quarter" idx="12"/>
          </p:nvPr>
        </p:nvSpPr>
        <p:spPr>
          <a:xfrm>
            <a:off x="8646459" y="6546663"/>
            <a:ext cx="455062" cy="365125"/>
          </a:xfrm>
          <a:prstGeom prst="rect">
            <a:avLst/>
          </a:prstGeom>
        </p:spPr>
        <p:txBody>
          <a:bodyPr/>
          <a:lstStyle>
            <a:lvl1pPr>
              <a:defRPr sz="1400"/>
            </a:lvl1pPr>
          </a:lstStyle>
          <a:p>
            <a:pPr>
              <a:defRPr/>
            </a:pPr>
            <a:fld id="{1ADFBEA8-27AE-43B8-9080-CDB1FD3FDF85}" type="slidenum">
              <a:rPr lang="en-US" smtClean="0"/>
              <a:pPr>
                <a:defRPr/>
              </a:pPr>
              <a:t>‹#›</a:t>
            </a:fld>
            <a:endParaRPr lang="en-US" dirty="0"/>
          </a:p>
        </p:txBody>
      </p:sp>
    </p:spTree>
    <p:extLst>
      <p:ext uri="{BB962C8B-B14F-4D97-AF65-F5344CB8AC3E}">
        <p14:creationId xmlns:p14="http://schemas.microsoft.com/office/powerpoint/2010/main" val="35010088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137" y="4800600"/>
            <a:ext cx="803217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137" y="1350821"/>
            <a:ext cx="8032173" cy="337675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987137" y="5367338"/>
            <a:ext cx="8032173"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fld id="{E585A2A9-6049-4D45-AA17-0D2C643F8CA4}"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8" name="Title 1">
            <a:extLst>
              <a:ext uri="{FF2B5EF4-FFF2-40B4-BE49-F238E27FC236}">
                <a16:creationId xmlns:a16="http://schemas.microsoft.com/office/drawing/2014/main" id="{D7581F9D-C64A-BB4C-8033-7795EA41917D}"/>
              </a:ext>
            </a:extLst>
          </p:cNvPr>
          <p:cNvSpPr txBox="1">
            <a:spLocks/>
          </p:cNvSpPr>
          <p:nvPr userDrawn="1"/>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28371458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07182" y="924791"/>
            <a:ext cx="8013659" cy="33431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1677C263-BE98-482A-AFCF-2FEA6BC89D90}"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Tree>
    <p:extLst>
      <p:ext uri="{BB962C8B-B14F-4D97-AF65-F5344CB8AC3E}">
        <p14:creationId xmlns:p14="http://schemas.microsoft.com/office/powerpoint/2010/main" val="25792964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13164"/>
            <a:ext cx="2057400" cy="47129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66356" y="1413164"/>
            <a:ext cx="5510645" cy="471299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fld id="{2E20A18A-ACF7-428A-A26C-C4B354637A68}"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7" name="Title 1">
            <a:extLst>
              <a:ext uri="{FF2B5EF4-FFF2-40B4-BE49-F238E27FC236}">
                <a16:creationId xmlns:a16="http://schemas.microsoft.com/office/drawing/2014/main" id="{225ACE83-0F60-CC47-802A-4D891EAD32D2}"/>
              </a:ext>
            </a:extLst>
          </p:cNvPr>
          <p:cNvSpPr txBox="1">
            <a:spLocks/>
          </p:cNvSpPr>
          <p:nvPr userDrawn="1"/>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529535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pPr>
              <a:defRPr/>
            </a:pPr>
            <a:fld id="{07D8DDD9-13A4-4480-9828-D1791CDBA47D}"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8287656" y="6356354"/>
            <a:ext cx="609601" cy="365125"/>
          </a:xfrm>
          <a:prstGeom prst="rect">
            <a:avLst/>
          </a:prstGeom>
        </p:spPr>
        <p:txBody>
          <a:bodyPr/>
          <a:lstStyle>
            <a:lvl1pPr>
              <a:defRPr sz="1500">
                <a:latin typeface="Arial" panose="020B0604020202020204" pitchFamily="34" charset="0"/>
                <a:cs typeface="Arial" panose="020B0604020202020204" pitchFamily="34" charset="0"/>
              </a:defRPr>
            </a:lvl1pPr>
          </a:lstStyle>
          <a:p>
            <a:pPr>
              <a:defRPr/>
            </a:pPr>
            <a:fld id="{AB499368-D08F-411F-9F7E-CE0504B40BE3}" type="slidenum">
              <a:rPr lang="en-US" smtClean="0"/>
              <a:pPr>
                <a:defRPr/>
              </a:pPr>
              <a:t>‹#›</a:t>
            </a:fld>
            <a:endParaRPr lang="en-US" dirty="0"/>
          </a:p>
        </p:txBody>
      </p:sp>
    </p:spTree>
    <p:extLst>
      <p:ext uri="{BB962C8B-B14F-4D97-AF65-F5344CB8AC3E}">
        <p14:creationId xmlns:p14="http://schemas.microsoft.com/office/powerpoint/2010/main" val="24815675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7182" y="1412384"/>
            <a:ext cx="8013659" cy="51208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0" y="6538912"/>
            <a:ext cx="2133600" cy="365125"/>
          </a:xfrm>
          <a:prstGeom prst="rect">
            <a:avLst/>
          </a:prstGeom>
        </p:spPr>
        <p:txBody>
          <a:bodyPr/>
          <a:lstStyle>
            <a:lvl1pPr>
              <a:defRPr sz="1400"/>
            </a:lvl1pPr>
          </a:lstStyle>
          <a:p>
            <a:pPr>
              <a:defRPr/>
            </a:pPr>
            <a:fld id="{8FA9834A-BCC3-4DAD-9006-25765E58D297}" type="datetime1">
              <a:rPr lang="en-US" smtClean="0"/>
              <a:t>04-Nov-21</a:t>
            </a:fld>
            <a:endParaRPr lang="en-US" dirty="0"/>
          </a:p>
        </p:txBody>
      </p:sp>
      <p:sp>
        <p:nvSpPr>
          <p:cNvPr id="5" name="Footer Placeholder 4"/>
          <p:cNvSpPr>
            <a:spLocks noGrp="1"/>
          </p:cNvSpPr>
          <p:nvPr>
            <p:ph type="ftr" sz="quarter" idx="11"/>
          </p:nvPr>
        </p:nvSpPr>
        <p:spPr>
          <a:xfrm>
            <a:off x="3514163" y="6533216"/>
            <a:ext cx="2895600" cy="365125"/>
          </a:xfrm>
          <a:prstGeom prst="rect">
            <a:avLst/>
          </a:prstGeom>
        </p:spPr>
        <p:txBody>
          <a:bodyPr/>
          <a:lstStyle>
            <a:lvl1pPr algn="ctr">
              <a:defRPr sz="1400"/>
            </a:lvl1pPr>
          </a:lstStyle>
          <a:p>
            <a:pPr>
              <a:defRPr/>
            </a:pPr>
            <a:endParaRPr lang="en-US" dirty="0"/>
          </a:p>
        </p:txBody>
      </p:sp>
      <p:sp>
        <p:nvSpPr>
          <p:cNvPr id="6" name="Slide Number Placeholder 5"/>
          <p:cNvSpPr>
            <a:spLocks noGrp="1"/>
          </p:cNvSpPr>
          <p:nvPr>
            <p:ph type="sldNum" sz="quarter" idx="12"/>
          </p:nvPr>
        </p:nvSpPr>
        <p:spPr>
          <a:xfrm>
            <a:off x="8646459" y="6546663"/>
            <a:ext cx="455062" cy="365125"/>
          </a:xfrm>
          <a:prstGeom prst="rect">
            <a:avLst/>
          </a:prstGeom>
        </p:spPr>
        <p:txBody>
          <a:bodyPr/>
          <a:lstStyle>
            <a:lvl1pPr>
              <a:defRPr sz="1500">
                <a:latin typeface="Arial" panose="020B0604020202020204" pitchFamily="34" charset="0"/>
                <a:cs typeface="Arial" panose="020B0604020202020204" pitchFamily="34" charset="0"/>
              </a:defRPr>
            </a:lvl1pPr>
          </a:lstStyle>
          <a:p>
            <a:pPr>
              <a:defRPr/>
            </a:pPr>
            <a:fld id="{1ADFBEA8-27AE-43B8-9080-CDB1FD3FDF85}" type="slidenum">
              <a:rPr lang="en-US" smtClean="0"/>
              <a:pPr>
                <a:defRPr/>
              </a:pPr>
              <a:t>‹#›</a:t>
            </a:fld>
            <a:endParaRPr lang="en-US" dirty="0"/>
          </a:p>
        </p:txBody>
      </p:sp>
    </p:spTree>
    <p:extLst>
      <p:ext uri="{BB962C8B-B14F-4D97-AF65-F5344CB8AC3E}">
        <p14:creationId xmlns:p14="http://schemas.microsoft.com/office/powerpoint/2010/main" val="30193432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7136" y="353406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87136" y="1701010"/>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pPr>
              <a:defRPr/>
            </a:pPr>
            <a:fld id="{16B4E80A-77BD-4EEC-BC93-25896AADBFD8}"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pPr>
              <a:defRPr/>
            </a:pPr>
            <a:fld id="{49B71DE8-D3F0-4FD0-A657-C92286C03E5C}" type="slidenum">
              <a:rPr lang="en-US" smtClean="0"/>
              <a:pPr>
                <a:defRPr/>
              </a:pPr>
              <a:t>‹#›</a:t>
            </a:fld>
            <a:endParaRPr lang="en-US" dirty="0"/>
          </a:p>
        </p:txBody>
      </p:sp>
    </p:spTree>
    <p:extLst>
      <p:ext uri="{BB962C8B-B14F-4D97-AF65-F5344CB8AC3E}">
        <p14:creationId xmlns:p14="http://schemas.microsoft.com/office/powerpoint/2010/main" val="40222518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7182" y="914762"/>
            <a:ext cx="8013659" cy="36512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07181" y="1600203"/>
            <a:ext cx="3834985"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8069" y="1600203"/>
            <a:ext cx="392277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pPr>
              <a:defRPr/>
            </a:pPr>
            <a:fld id="{6B7B0BF5-5798-4CF5-A266-ADB5EA70BC80}"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pPr>
              <a:defRPr/>
            </a:pPr>
            <a:fld id="{2F9D28EC-1BFF-44D0-B477-9311156C5C9D}" type="slidenum">
              <a:rPr lang="en-US" smtClean="0"/>
              <a:pPr>
                <a:defRPr/>
              </a:pPr>
              <a:t>‹#›</a:t>
            </a:fld>
            <a:endParaRPr lang="en-US" dirty="0"/>
          </a:p>
        </p:txBody>
      </p:sp>
    </p:spTree>
    <p:extLst>
      <p:ext uri="{BB962C8B-B14F-4D97-AF65-F5344CB8AC3E}">
        <p14:creationId xmlns:p14="http://schemas.microsoft.com/office/powerpoint/2010/main" val="42323161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07182" y="924794"/>
            <a:ext cx="8013659" cy="36512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7180" y="1724891"/>
            <a:ext cx="3866157" cy="449984"/>
          </a:xfrm>
        </p:spPr>
        <p:txBody>
          <a:bodyPr anchor="b">
            <a:norm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1007180" y="2174875"/>
            <a:ext cx="38661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1724893"/>
            <a:ext cx="3983124" cy="449985"/>
          </a:xfrm>
        </p:spPr>
        <p:txBody>
          <a:bodyPr anchor="b">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5029200" y="2174875"/>
            <a:ext cx="39831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4"/>
            <a:ext cx="2133600" cy="365125"/>
          </a:xfrm>
          <a:prstGeom prst="rect">
            <a:avLst/>
          </a:prstGeom>
        </p:spPr>
        <p:txBody>
          <a:bodyPr/>
          <a:lstStyle/>
          <a:p>
            <a:pPr>
              <a:defRPr/>
            </a:pPr>
            <a:fld id="{2A5BE4ED-7D32-4DF9-A8A0-2D517343291B}" type="datetime1">
              <a:rPr lang="en-US" smtClean="0"/>
              <a:t>04-Nov-21</a:t>
            </a:fld>
            <a:endParaRPr lang="en-US" dirty="0"/>
          </a:p>
        </p:txBody>
      </p:sp>
      <p:sp>
        <p:nvSpPr>
          <p:cNvPr id="8" name="Footer Placeholder 7"/>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9" name="Slide Number Placeholder 8"/>
          <p:cNvSpPr>
            <a:spLocks noGrp="1"/>
          </p:cNvSpPr>
          <p:nvPr>
            <p:ph type="sldNum" sz="quarter" idx="12"/>
          </p:nvPr>
        </p:nvSpPr>
        <p:spPr>
          <a:xfrm>
            <a:off x="6553200" y="6356354"/>
            <a:ext cx="2133600" cy="365125"/>
          </a:xfrm>
          <a:prstGeom prst="rect">
            <a:avLst/>
          </a:prstGeom>
        </p:spPr>
        <p:txBody>
          <a:bodyPr/>
          <a:lstStyle/>
          <a:p>
            <a:pPr>
              <a:defRPr/>
            </a:pPr>
            <a:fld id="{6CD4F2D7-42D2-470E-AC86-C0E7FC51275D}" type="slidenum">
              <a:rPr lang="en-US" smtClean="0"/>
              <a:pPr>
                <a:defRPr/>
              </a:pPr>
              <a:t>‹#›</a:t>
            </a:fld>
            <a:endParaRPr lang="en-US" dirty="0"/>
          </a:p>
        </p:txBody>
      </p:sp>
    </p:spTree>
    <p:extLst>
      <p:ext uri="{BB962C8B-B14F-4D97-AF65-F5344CB8AC3E}">
        <p14:creationId xmlns:p14="http://schemas.microsoft.com/office/powerpoint/2010/main" val="17592392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07182" y="925153"/>
            <a:ext cx="8013659" cy="365125"/>
          </a:xfrm>
        </p:spPr>
        <p:txBody>
          <a:bodyPr/>
          <a:lstStyle/>
          <a:p>
            <a:r>
              <a:rPr lang="en-US"/>
              <a:t>Click to edit Master title style</a:t>
            </a:r>
            <a:endParaRPr lang="en-US" dirty="0"/>
          </a:p>
        </p:txBody>
      </p:sp>
      <p:sp>
        <p:nvSpPr>
          <p:cNvPr id="3" name="Date Placeholder 2"/>
          <p:cNvSpPr>
            <a:spLocks noGrp="1"/>
          </p:cNvSpPr>
          <p:nvPr>
            <p:ph type="dt" sz="half" idx="10"/>
          </p:nvPr>
        </p:nvSpPr>
        <p:spPr>
          <a:xfrm>
            <a:off x="457200" y="6356354"/>
            <a:ext cx="2133600" cy="365125"/>
          </a:xfrm>
          <a:prstGeom prst="rect">
            <a:avLst/>
          </a:prstGeom>
        </p:spPr>
        <p:txBody>
          <a:bodyPr/>
          <a:lstStyle/>
          <a:p>
            <a:pPr>
              <a:defRPr/>
            </a:pPr>
            <a:fld id="{CDE11D81-1D2F-42FD-9296-81648952F4FE}" type="datetime1">
              <a:rPr lang="en-US" smtClean="0"/>
              <a:t>04-Nov-21</a:t>
            </a:fld>
            <a:endParaRPr lang="en-US" dirty="0"/>
          </a:p>
        </p:txBody>
      </p:sp>
      <p:sp>
        <p:nvSpPr>
          <p:cNvPr id="4" name="Footer Placeholder 3"/>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5" name="Slide Number Placeholder 4"/>
          <p:cNvSpPr>
            <a:spLocks noGrp="1"/>
          </p:cNvSpPr>
          <p:nvPr>
            <p:ph type="sldNum" sz="quarter" idx="12"/>
          </p:nvPr>
        </p:nvSpPr>
        <p:spPr>
          <a:xfrm>
            <a:off x="6553200" y="6356354"/>
            <a:ext cx="2133600" cy="365125"/>
          </a:xfrm>
          <a:prstGeom prst="rect">
            <a:avLst/>
          </a:prstGeom>
        </p:spPr>
        <p:txBody>
          <a:bodyPr/>
          <a:lstStyle/>
          <a:p>
            <a:pPr>
              <a:defRPr/>
            </a:pPr>
            <a:fld id="{659CCC7C-4370-4410-9263-0DDB44BCD74D}" type="slidenum">
              <a:rPr lang="en-US" smtClean="0"/>
              <a:pPr>
                <a:defRPr/>
              </a:pPr>
              <a:t>‹#›</a:t>
            </a:fld>
            <a:endParaRPr lang="en-US" dirty="0"/>
          </a:p>
        </p:txBody>
      </p:sp>
    </p:spTree>
    <p:extLst>
      <p:ext uri="{BB962C8B-B14F-4D97-AF65-F5344CB8AC3E}">
        <p14:creationId xmlns:p14="http://schemas.microsoft.com/office/powerpoint/2010/main" val="7183530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4"/>
            <a:ext cx="2133600" cy="365125"/>
          </a:xfrm>
          <a:prstGeom prst="rect">
            <a:avLst/>
          </a:prstGeom>
        </p:spPr>
        <p:txBody>
          <a:bodyPr/>
          <a:lstStyle/>
          <a:p>
            <a:fld id="{CC9A72E3-F5EA-4B76-9BC5-0FAA51CF5601}" type="datetime1">
              <a:rPr lang="en-US" smtClean="0"/>
              <a:t>04-Nov-21</a:t>
            </a:fld>
            <a:endParaRPr lang="en-US" dirty="0"/>
          </a:p>
        </p:txBody>
      </p:sp>
      <p:sp>
        <p:nvSpPr>
          <p:cNvPr id="3" name="Footer Placeholder 2"/>
          <p:cNvSpPr>
            <a:spLocks noGrp="1"/>
          </p:cNvSpPr>
          <p:nvPr>
            <p:ph type="ftr" sz="quarter" idx="11"/>
          </p:nvPr>
        </p:nvSpPr>
        <p:spPr>
          <a:xfrm>
            <a:off x="3124200" y="6356354"/>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4"/>
            <a:ext cx="2133600" cy="365125"/>
          </a:xfrm>
          <a:prstGeom prst="rect">
            <a:avLst/>
          </a:prstGeom>
        </p:spPr>
        <p:txBody>
          <a:bodyPr/>
          <a:lstStyle/>
          <a:p>
            <a:fld id="{093862CD-2CE4-D846-9F15-15300DCE1BBC}" type="slidenum">
              <a:rPr lang="en-US" smtClean="0"/>
              <a:t>‹#›</a:t>
            </a:fld>
            <a:endParaRPr lang="en-US" dirty="0"/>
          </a:p>
        </p:txBody>
      </p:sp>
      <p:sp>
        <p:nvSpPr>
          <p:cNvPr id="5" name="Title 1">
            <a:extLst>
              <a:ext uri="{FF2B5EF4-FFF2-40B4-BE49-F238E27FC236}">
                <a16:creationId xmlns:a16="http://schemas.microsoft.com/office/drawing/2014/main" id="{45CE6F17-BA95-494B-91A3-DCBD76065520}"/>
              </a:ext>
            </a:extLst>
          </p:cNvPr>
          <p:cNvSpPr>
            <a:spLocks noGrp="1"/>
          </p:cNvSpPr>
          <p:nvPr>
            <p:ph type="title"/>
          </p:nvPr>
        </p:nvSpPr>
        <p:spPr>
          <a:xfrm>
            <a:off x="1007182" y="935186"/>
            <a:ext cx="8013659" cy="325577"/>
          </a:xfrm>
        </p:spPr>
        <p:txBody>
          <a:bodyPr/>
          <a:lstStyle/>
          <a:p>
            <a:r>
              <a:rPr lang="en-US"/>
              <a:t>Click to edit Master title style</a:t>
            </a:r>
            <a:endParaRPr lang="en-US" dirty="0"/>
          </a:p>
        </p:txBody>
      </p:sp>
    </p:spTree>
    <p:extLst>
      <p:ext uri="{BB962C8B-B14F-4D97-AF65-F5344CB8AC3E}">
        <p14:creationId xmlns:p14="http://schemas.microsoft.com/office/powerpoint/2010/main" val="20333759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7136" y="353406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87136" y="170100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C194FB43-7ED8-43D7-8561-D95F6D8C2C90}" type="datetime1">
              <a:rPr lang="en-US" smtClean="0"/>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49B71DE8-D3F0-4FD0-A657-C92286C03E5C}" type="slidenum">
              <a:rPr lang="en-US" smtClean="0"/>
              <a:pPr>
                <a:defRPr/>
              </a:pPr>
              <a:t>‹#›</a:t>
            </a:fld>
            <a:endParaRPr lang="en-US" dirty="0"/>
          </a:p>
        </p:txBody>
      </p:sp>
      <p:sp>
        <p:nvSpPr>
          <p:cNvPr id="7" name="Title 1">
            <a:extLst>
              <a:ext uri="{FF2B5EF4-FFF2-40B4-BE49-F238E27FC236}">
                <a16:creationId xmlns:a16="http://schemas.microsoft.com/office/drawing/2014/main" id="{B63C3B79-85AB-484C-B635-28E848BDA4E5}"/>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8147242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6357" y="1435104"/>
            <a:ext cx="3699163" cy="365125"/>
          </a:xfrm>
        </p:spPr>
        <p:txBody>
          <a:bodyPr anchor="b"/>
          <a:lstStyle>
            <a:lvl1pPr algn="l">
              <a:defRPr sz="2000" b="1">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4748649" y="1435103"/>
            <a:ext cx="4260268" cy="4691063"/>
          </a:xfrm>
        </p:spPr>
        <p:txBody>
          <a:bodyPr/>
          <a:lstStyle>
            <a:lvl1pPr>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66355" y="1800226"/>
            <a:ext cx="3699162" cy="4325938"/>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pPr>
              <a:defRPr/>
            </a:pPr>
            <a:fld id="{8724EA23-2793-4A66-8A16-4C40E8E64574}"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pPr>
              <a:defRPr/>
            </a:pPr>
            <a:fld id="{F18314D6-A1A9-48AA-A7F7-0DE8FEA2FC26}" type="slidenum">
              <a:rPr lang="en-US" smtClean="0"/>
              <a:pPr>
                <a:defRPr/>
              </a:pPr>
              <a:t>‹#›</a:t>
            </a:fld>
            <a:endParaRPr lang="en-US" dirty="0"/>
          </a:p>
        </p:txBody>
      </p:sp>
      <p:sp>
        <p:nvSpPr>
          <p:cNvPr id="8" name="Title 1">
            <a:extLst>
              <a:ext uri="{FF2B5EF4-FFF2-40B4-BE49-F238E27FC236}">
                <a16:creationId xmlns:a16="http://schemas.microsoft.com/office/drawing/2014/main" id="{FDB4AA36-669E-864D-BF7E-6DED31BC9FB0}"/>
              </a:ext>
            </a:extLst>
          </p:cNvPr>
          <p:cNvSpPr txBox="1">
            <a:spLocks/>
          </p:cNvSpPr>
          <p:nvPr/>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28202267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137" y="4800600"/>
            <a:ext cx="803217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137" y="1350821"/>
            <a:ext cx="8032173" cy="337675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987137" y="5367338"/>
            <a:ext cx="8032173"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457200" y="6356354"/>
            <a:ext cx="2133600" cy="365125"/>
          </a:xfrm>
          <a:prstGeom prst="rect">
            <a:avLst/>
          </a:prstGeom>
        </p:spPr>
        <p:txBody>
          <a:bodyPr/>
          <a:lstStyle/>
          <a:p>
            <a:pPr>
              <a:defRPr/>
            </a:pPr>
            <a:fld id="{F4704F08-FDDD-4E02-B36D-A471948A061D}" type="datetime1">
              <a:rPr lang="en-US" smtClean="0"/>
              <a:t>04-Nov-21</a:t>
            </a:fld>
            <a:endParaRPr lang="en-US" dirty="0"/>
          </a:p>
        </p:txBody>
      </p:sp>
      <p:sp>
        <p:nvSpPr>
          <p:cNvPr id="6" name="Footer Placeholder 5"/>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4"/>
            <a:ext cx="2133600" cy="365125"/>
          </a:xfrm>
          <a:prstGeom prst="rect">
            <a:avLst/>
          </a:prstGeom>
        </p:spPr>
        <p:txBody>
          <a:bodyPr/>
          <a:lstStyle/>
          <a:p>
            <a:pPr>
              <a:defRPr/>
            </a:pPr>
            <a:fld id="{08A0A7D0-1C8C-4910-9B83-1390EF15979A}" type="slidenum">
              <a:rPr lang="en-US" smtClean="0"/>
              <a:pPr>
                <a:defRPr/>
              </a:pPr>
              <a:t>‹#›</a:t>
            </a:fld>
            <a:endParaRPr lang="en-US" dirty="0"/>
          </a:p>
        </p:txBody>
      </p:sp>
      <p:sp>
        <p:nvSpPr>
          <p:cNvPr id="8" name="Title 1">
            <a:extLst>
              <a:ext uri="{FF2B5EF4-FFF2-40B4-BE49-F238E27FC236}">
                <a16:creationId xmlns:a16="http://schemas.microsoft.com/office/drawing/2014/main" id="{D7581F9D-C64A-BB4C-8033-7795EA41917D}"/>
              </a:ext>
            </a:extLst>
          </p:cNvPr>
          <p:cNvSpPr txBox="1">
            <a:spLocks/>
          </p:cNvSpPr>
          <p:nvPr/>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15245800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07182" y="924791"/>
            <a:ext cx="8013659" cy="33431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4"/>
            <a:ext cx="2133600" cy="365125"/>
          </a:xfrm>
          <a:prstGeom prst="rect">
            <a:avLst/>
          </a:prstGeom>
        </p:spPr>
        <p:txBody>
          <a:bodyPr/>
          <a:lstStyle/>
          <a:p>
            <a:pPr>
              <a:defRPr/>
            </a:pPr>
            <a:fld id="{2953F19D-6862-4074-8694-A4DF5D19D92A}"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pPr>
              <a:defRPr/>
            </a:pPr>
            <a:fld id="{DA74A044-4D59-453E-9F42-9E363002EF4B}" type="slidenum">
              <a:rPr lang="en-US" smtClean="0"/>
              <a:pPr>
                <a:defRPr/>
              </a:pPr>
              <a:t>‹#›</a:t>
            </a:fld>
            <a:endParaRPr lang="en-US" dirty="0"/>
          </a:p>
        </p:txBody>
      </p:sp>
    </p:spTree>
    <p:extLst>
      <p:ext uri="{BB962C8B-B14F-4D97-AF65-F5344CB8AC3E}">
        <p14:creationId xmlns:p14="http://schemas.microsoft.com/office/powerpoint/2010/main" val="3308191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13164"/>
            <a:ext cx="2057400" cy="47129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66356" y="1413164"/>
            <a:ext cx="5510645" cy="47129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356354"/>
            <a:ext cx="2133600" cy="365125"/>
          </a:xfrm>
          <a:prstGeom prst="rect">
            <a:avLst/>
          </a:prstGeom>
        </p:spPr>
        <p:txBody>
          <a:bodyPr/>
          <a:lstStyle/>
          <a:p>
            <a:pPr>
              <a:defRPr/>
            </a:pPr>
            <a:fld id="{E0D97E56-FA57-4235-B529-D806B82E10C1}" type="datetime1">
              <a:rPr lang="en-US" smtClean="0"/>
              <a:t>04-Nov-21</a:t>
            </a:fld>
            <a:endParaRPr lang="en-US" dirty="0"/>
          </a:p>
        </p:txBody>
      </p:sp>
      <p:sp>
        <p:nvSpPr>
          <p:cNvPr id="5" name="Footer Placeholder 4"/>
          <p:cNvSpPr>
            <a:spLocks noGrp="1"/>
          </p:cNvSpPr>
          <p:nvPr>
            <p:ph type="ftr" sz="quarter" idx="11"/>
          </p:nvPr>
        </p:nvSpPr>
        <p:spPr>
          <a:xfrm>
            <a:off x="3124200" y="6356354"/>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pPr>
              <a:defRPr/>
            </a:pPr>
            <a:fld id="{F68C9E18-B17A-4D17-8CE8-D78512B2E900}" type="slidenum">
              <a:rPr lang="en-US" smtClean="0"/>
              <a:pPr>
                <a:defRPr/>
              </a:pPr>
              <a:t>‹#›</a:t>
            </a:fld>
            <a:endParaRPr lang="en-US" dirty="0"/>
          </a:p>
        </p:txBody>
      </p:sp>
      <p:sp>
        <p:nvSpPr>
          <p:cNvPr id="7" name="Title 1">
            <a:extLst>
              <a:ext uri="{FF2B5EF4-FFF2-40B4-BE49-F238E27FC236}">
                <a16:creationId xmlns:a16="http://schemas.microsoft.com/office/drawing/2014/main" id="{225ACE83-0F60-CC47-802A-4D891EAD32D2}"/>
              </a:ext>
            </a:extLst>
          </p:cNvPr>
          <p:cNvSpPr txBox="1">
            <a:spLocks/>
          </p:cNvSpPr>
          <p:nvPr/>
        </p:nvSpPr>
        <p:spPr>
          <a:xfrm>
            <a:off x="1007182" y="935186"/>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sz="2500" dirty="0"/>
              <a:t>Click to edit Master title style</a:t>
            </a:r>
          </a:p>
        </p:txBody>
      </p:sp>
    </p:spTree>
    <p:extLst>
      <p:ext uri="{BB962C8B-B14F-4D97-AF65-F5344CB8AC3E}">
        <p14:creationId xmlns:p14="http://schemas.microsoft.com/office/powerpoint/2010/main" val="26417149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6802837E-D7F1-4EEB-B533-AE4308998DC7}" type="datetime1">
              <a:rPr lang="en-US" smtClean="0"/>
              <a:pPr>
                <a:defRPr/>
              </a:pPr>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03ED1F4E-9DED-4788-8393-AB03EE79DE9F}" type="slidenum">
              <a:rPr lang="en-US" altLang="en-US" smtClean="0"/>
              <a:pPr>
                <a:defRPr/>
              </a:pPr>
              <a:t>‹#›</a:t>
            </a:fld>
            <a:endParaRPr lang="en-US" altLang="en-US" dirty="0"/>
          </a:p>
        </p:txBody>
      </p:sp>
    </p:spTree>
    <p:extLst>
      <p:ext uri="{BB962C8B-B14F-4D97-AF65-F5344CB8AC3E}">
        <p14:creationId xmlns:p14="http://schemas.microsoft.com/office/powerpoint/2010/main" val="790203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7180" y="935182"/>
            <a:ext cx="8013659" cy="325577"/>
          </a:xfrm>
        </p:spPr>
        <p:txBody>
          <a:bodyPr/>
          <a:lstStyle/>
          <a:p>
            <a:r>
              <a:rPr lang="en-US"/>
              <a:t>Click to edit Master title style</a:t>
            </a:r>
            <a:endParaRPr lang="en-US" dirty="0"/>
          </a:p>
        </p:txBody>
      </p:sp>
      <p:sp>
        <p:nvSpPr>
          <p:cNvPr id="3" name="Content Placeholder 2"/>
          <p:cNvSpPr>
            <a:spLocks noGrp="1"/>
          </p:cNvSpPr>
          <p:nvPr>
            <p:ph idx="1"/>
          </p:nvPr>
        </p:nvSpPr>
        <p:spPr>
          <a:xfrm>
            <a:off x="1007180" y="1412384"/>
            <a:ext cx="8013659" cy="51208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0" y="6538912"/>
            <a:ext cx="2133600" cy="365125"/>
          </a:xfrm>
          <a:prstGeom prst="rect">
            <a:avLst/>
          </a:prstGeom>
        </p:spPr>
        <p:txBody>
          <a:bodyPr/>
          <a:lstStyle>
            <a:lvl1pPr>
              <a:defRPr sz="1400"/>
            </a:lvl1pPr>
          </a:lstStyle>
          <a:p>
            <a:pPr>
              <a:defRPr/>
            </a:pPr>
            <a:fld id="{7C111EC0-3A08-4054-AA37-DD5F6BBF0FE3}" type="datetime1">
              <a:rPr lang="en-US" smtClean="0"/>
              <a:pPr>
                <a:defRPr/>
              </a:pPr>
              <a:t>04-Nov-21</a:t>
            </a:fld>
            <a:endParaRPr lang="en-US" dirty="0"/>
          </a:p>
        </p:txBody>
      </p:sp>
      <p:sp>
        <p:nvSpPr>
          <p:cNvPr id="5" name="Footer Placeholder 4"/>
          <p:cNvSpPr>
            <a:spLocks noGrp="1"/>
          </p:cNvSpPr>
          <p:nvPr>
            <p:ph type="ftr" sz="quarter" idx="11"/>
          </p:nvPr>
        </p:nvSpPr>
        <p:spPr>
          <a:xfrm>
            <a:off x="3514163" y="6533216"/>
            <a:ext cx="2895600" cy="365125"/>
          </a:xfrm>
          <a:prstGeom prst="rect">
            <a:avLst/>
          </a:prstGeom>
        </p:spPr>
        <p:txBody>
          <a:bodyPr/>
          <a:lstStyle>
            <a:lvl1pPr algn="ctr">
              <a:defRPr sz="1400"/>
            </a:lvl1pPr>
          </a:lstStyle>
          <a:p>
            <a:pPr>
              <a:defRPr/>
            </a:pPr>
            <a:endParaRPr lang="en-US" dirty="0"/>
          </a:p>
        </p:txBody>
      </p:sp>
      <p:sp>
        <p:nvSpPr>
          <p:cNvPr id="6" name="Slide Number Placeholder 5"/>
          <p:cNvSpPr>
            <a:spLocks noGrp="1"/>
          </p:cNvSpPr>
          <p:nvPr>
            <p:ph type="sldNum" sz="quarter" idx="12"/>
          </p:nvPr>
        </p:nvSpPr>
        <p:spPr>
          <a:xfrm>
            <a:off x="8646459" y="6546663"/>
            <a:ext cx="455062" cy="365125"/>
          </a:xfrm>
          <a:prstGeom prst="rect">
            <a:avLst/>
          </a:prstGeom>
        </p:spPr>
        <p:txBody>
          <a:bodyPr/>
          <a:lstStyle>
            <a:lvl1pPr>
              <a:defRPr sz="1400"/>
            </a:lvl1pPr>
          </a:lstStyle>
          <a:p>
            <a:pPr>
              <a:defRPr/>
            </a:pPr>
            <a:fld id="{DEC8A3BB-2473-44CE-BC8F-B63DD5799BEE}" type="slidenum">
              <a:rPr lang="en-US" altLang="en-US" smtClean="0"/>
              <a:pPr>
                <a:defRPr/>
              </a:pPr>
              <a:t>‹#›</a:t>
            </a:fld>
            <a:endParaRPr lang="en-US" altLang="en-US" dirty="0"/>
          </a:p>
        </p:txBody>
      </p:sp>
    </p:spTree>
    <p:extLst>
      <p:ext uri="{BB962C8B-B14F-4D97-AF65-F5344CB8AC3E}">
        <p14:creationId xmlns:p14="http://schemas.microsoft.com/office/powerpoint/2010/main" val="29666761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7136" y="353406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87136" y="170100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820C6BB3-664D-40DA-BEC6-5F53F9A112FA}" type="datetime1">
              <a:rPr lang="en-US" smtClean="0"/>
              <a:pPr>
                <a:defRPr/>
              </a:pPr>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7EE1C640-41C7-4EB2-A994-82ABB010C028}" type="slidenum">
              <a:rPr lang="en-US" altLang="en-US" smtClean="0"/>
              <a:pPr>
                <a:defRPr/>
              </a:pPr>
              <a:t>‹#›</a:t>
            </a:fld>
            <a:endParaRPr lang="en-US" altLang="en-US" dirty="0"/>
          </a:p>
        </p:txBody>
      </p:sp>
      <p:sp>
        <p:nvSpPr>
          <p:cNvPr id="7" name="Title 1">
            <a:extLst>
              <a:ext uri="{FF2B5EF4-FFF2-40B4-BE49-F238E27FC236}">
                <a16:creationId xmlns:a16="http://schemas.microsoft.com/office/drawing/2014/main" id="{B63C3B79-85AB-484C-B635-28E848BDA4E5}"/>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3933527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7180" y="914758"/>
            <a:ext cx="8013659" cy="36512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07179" y="1600199"/>
            <a:ext cx="3834985"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8069" y="1600199"/>
            <a:ext cx="392277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01796284-4FB9-45A2-99EE-A0C051E2DFA9}" type="datetime1">
              <a:rPr lang="en-US" smtClean="0"/>
              <a:pPr>
                <a:defRPr/>
              </a:pPr>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CE781F59-3E22-456A-BAC2-60ED1271F188}" type="slidenum">
              <a:rPr lang="en-US" altLang="en-US" smtClean="0"/>
              <a:pPr>
                <a:defRPr/>
              </a:pPr>
              <a:t>‹#›</a:t>
            </a:fld>
            <a:endParaRPr lang="en-US" altLang="en-US" dirty="0"/>
          </a:p>
        </p:txBody>
      </p:sp>
    </p:spTree>
    <p:extLst>
      <p:ext uri="{BB962C8B-B14F-4D97-AF65-F5344CB8AC3E}">
        <p14:creationId xmlns:p14="http://schemas.microsoft.com/office/powerpoint/2010/main" val="7342422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07180" y="924790"/>
            <a:ext cx="8013659" cy="36512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7179" y="1724891"/>
            <a:ext cx="3866157" cy="44998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7179" y="2174875"/>
            <a:ext cx="38661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1724889"/>
            <a:ext cx="3983124" cy="44998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29200" y="2174875"/>
            <a:ext cx="39831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pPr>
              <a:defRPr/>
            </a:pPr>
            <a:fld id="{E8E0E236-69CE-40B9-80F3-21DAD2E3E96E}" type="datetime1">
              <a:rPr lang="en-US" smtClean="0"/>
              <a:pPr>
                <a:defRPr/>
              </a:pPr>
              <a:t>04-Nov-21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pPr>
              <a:defRPr/>
            </a:pPr>
            <a:fld id="{75136FFC-8496-4BB9-9A98-C80CA8A22FBB}" type="slidenum">
              <a:rPr lang="en-US" altLang="en-US" smtClean="0"/>
              <a:pPr>
                <a:defRPr/>
              </a:pPr>
              <a:t>‹#›</a:t>
            </a:fld>
            <a:endParaRPr lang="en-US" altLang="en-US" dirty="0"/>
          </a:p>
        </p:txBody>
      </p:sp>
    </p:spTree>
    <p:extLst>
      <p:ext uri="{BB962C8B-B14F-4D97-AF65-F5344CB8AC3E}">
        <p14:creationId xmlns:p14="http://schemas.microsoft.com/office/powerpoint/2010/main" val="39329397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07180" y="925149"/>
            <a:ext cx="8013659" cy="365125"/>
          </a:xfrm>
        </p:spPr>
        <p:txBody>
          <a:bodyPr/>
          <a:lstStyle/>
          <a:p>
            <a:r>
              <a:rPr lang="en-US"/>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pPr>
              <a:defRPr/>
            </a:pPr>
            <a:fld id="{FC077DE8-66FE-4890-BD53-B03E27ED5B11}" type="datetime1">
              <a:rPr lang="en-US" smtClean="0"/>
              <a:pPr>
                <a:defRPr/>
              </a:pPr>
              <a:t>04-Nov-21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pPr>
              <a:defRPr/>
            </a:pPr>
            <a:fld id="{CFFFF4E2-F9A1-40EF-9739-2EC513AB48BC}" type="slidenum">
              <a:rPr lang="en-US" altLang="en-US" smtClean="0"/>
              <a:pPr>
                <a:defRPr/>
              </a:pPr>
              <a:t>‹#›</a:t>
            </a:fld>
            <a:endParaRPr lang="en-US" altLang="en-US" dirty="0"/>
          </a:p>
        </p:txBody>
      </p:sp>
    </p:spTree>
    <p:extLst>
      <p:ext uri="{BB962C8B-B14F-4D97-AF65-F5344CB8AC3E}">
        <p14:creationId xmlns:p14="http://schemas.microsoft.com/office/powerpoint/2010/main" val="28475703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7180" y="914758"/>
            <a:ext cx="8013659" cy="36512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07179" y="1600199"/>
            <a:ext cx="3834985"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8069" y="1600199"/>
            <a:ext cx="392277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6A9C4571-5EE3-4025-9024-D1EF8A2BC33F}" type="datetime1">
              <a:rPr lang="en-US" smtClean="0"/>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2F9D28EC-1BFF-44D0-B477-9311156C5C9D}" type="slidenum">
              <a:rPr lang="en-US" smtClean="0"/>
              <a:pPr>
                <a:defRPr/>
              </a:pPr>
              <a:t>‹#›</a:t>
            </a:fld>
            <a:endParaRPr lang="en-US" dirty="0"/>
          </a:p>
        </p:txBody>
      </p:sp>
    </p:spTree>
    <p:extLst>
      <p:ext uri="{BB962C8B-B14F-4D97-AF65-F5344CB8AC3E}">
        <p14:creationId xmlns:p14="http://schemas.microsoft.com/office/powerpoint/2010/main" val="34812255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4EF6776-A4B7-1C4D-B1F9-2B9029E89AE3}" type="datetimeFigureOut">
              <a:rPr lang="en-US" smtClean="0"/>
              <a:t>04-Nov-21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93862CD-2CE4-D846-9F15-15300DCE1BBC}" type="slidenum">
              <a:rPr lang="en-US" smtClean="0"/>
              <a:t>‹#›</a:t>
            </a:fld>
            <a:endParaRPr lang="en-US" dirty="0"/>
          </a:p>
        </p:txBody>
      </p:sp>
      <p:sp>
        <p:nvSpPr>
          <p:cNvPr id="5" name="Title 1">
            <a:extLst>
              <a:ext uri="{FF2B5EF4-FFF2-40B4-BE49-F238E27FC236}">
                <a16:creationId xmlns:a16="http://schemas.microsoft.com/office/drawing/2014/main" id="{45CE6F17-BA95-494B-91A3-DCBD76065520}"/>
              </a:ext>
            </a:extLst>
          </p:cNvPr>
          <p:cNvSpPr>
            <a:spLocks noGrp="1"/>
          </p:cNvSpPr>
          <p:nvPr>
            <p:ph type="title"/>
          </p:nvPr>
        </p:nvSpPr>
        <p:spPr>
          <a:xfrm>
            <a:off x="1007180" y="935182"/>
            <a:ext cx="8013659" cy="325577"/>
          </a:xfrm>
        </p:spPr>
        <p:txBody>
          <a:bodyPr/>
          <a:lstStyle/>
          <a:p>
            <a:r>
              <a:rPr lang="en-US"/>
              <a:t>Click to edit Master title style</a:t>
            </a:r>
            <a:endParaRPr lang="en-US" dirty="0"/>
          </a:p>
        </p:txBody>
      </p:sp>
    </p:spTree>
    <p:extLst>
      <p:ext uri="{BB962C8B-B14F-4D97-AF65-F5344CB8AC3E}">
        <p14:creationId xmlns:p14="http://schemas.microsoft.com/office/powerpoint/2010/main" val="4921041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6355" y="1435100"/>
            <a:ext cx="3699163" cy="365125"/>
          </a:xfrm>
        </p:spPr>
        <p:txBody>
          <a:bodyPr anchor="b"/>
          <a:lstStyle>
            <a:lvl1pPr algn="l">
              <a:defRPr sz="2000" b="1">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4748649" y="1435100"/>
            <a:ext cx="4260268" cy="4691063"/>
          </a:xfrm>
        </p:spPr>
        <p:txBody>
          <a:bodyPr/>
          <a:lstStyle>
            <a:lvl1pPr>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66355" y="1800226"/>
            <a:ext cx="3699162" cy="43259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0FEC337B-0DF7-4680-A857-345AE0BB8D63}" type="datetime1">
              <a:rPr lang="en-US" smtClean="0"/>
              <a:pPr>
                <a:defRPr/>
              </a:pPr>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08B4FDEE-9ED7-4481-9907-BC1832E2CA08}" type="slidenum">
              <a:rPr lang="en-US" altLang="en-US" smtClean="0"/>
              <a:pPr>
                <a:defRPr/>
              </a:pPr>
              <a:t>‹#›</a:t>
            </a:fld>
            <a:endParaRPr lang="en-US" altLang="en-US" dirty="0"/>
          </a:p>
        </p:txBody>
      </p:sp>
      <p:sp>
        <p:nvSpPr>
          <p:cNvPr id="8" name="Title 1">
            <a:extLst>
              <a:ext uri="{FF2B5EF4-FFF2-40B4-BE49-F238E27FC236}">
                <a16:creationId xmlns:a16="http://schemas.microsoft.com/office/drawing/2014/main" id="{FDB4AA36-669E-864D-BF7E-6DED31BC9FB0}"/>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719603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135" y="4800600"/>
            <a:ext cx="803217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135" y="1350817"/>
            <a:ext cx="8032173" cy="337675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87135" y="5367338"/>
            <a:ext cx="803217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EA88B524-976B-4B5A-A4EF-494ECC617F94}" type="datetime1">
              <a:rPr lang="en-US" smtClean="0"/>
              <a:pPr>
                <a:defRPr/>
              </a:pPr>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00036AF9-0DEF-4A3F-A159-3E0B9A6CB0B7}" type="slidenum">
              <a:rPr lang="en-US" altLang="en-US" smtClean="0"/>
              <a:pPr>
                <a:defRPr/>
              </a:pPr>
              <a:t>‹#›</a:t>
            </a:fld>
            <a:endParaRPr lang="en-US" altLang="en-US" dirty="0"/>
          </a:p>
        </p:txBody>
      </p:sp>
      <p:sp>
        <p:nvSpPr>
          <p:cNvPr id="8" name="Title 1">
            <a:extLst>
              <a:ext uri="{FF2B5EF4-FFF2-40B4-BE49-F238E27FC236}">
                <a16:creationId xmlns:a16="http://schemas.microsoft.com/office/drawing/2014/main" id="{D7581F9D-C64A-BB4C-8033-7795EA41917D}"/>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7737761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07180" y="924791"/>
            <a:ext cx="8013659" cy="33431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CC010472-FF73-4046-9903-EAB099D0900E}" type="datetime1">
              <a:rPr lang="en-US" smtClean="0"/>
              <a:pPr>
                <a:defRPr/>
              </a:pPr>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51F0897F-E61E-42B4-8203-CB381CB75989}" type="slidenum">
              <a:rPr lang="en-US" altLang="en-US" smtClean="0"/>
              <a:pPr>
                <a:defRPr/>
              </a:pPr>
              <a:t>‹#›</a:t>
            </a:fld>
            <a:endParaRPr lang="en-US" altLang="en-US" dirty="0"/>
          </a:p>
        </p:txBody>
      </p:sp>
    </p:spTree>
    <p:extLst>
      <p:ext uri="{BB962C8B-B14F-4D97-AF65-F5344CB8AC3E}">
        <p14:creationId xmlns:p14="http://schemas.microsoft.com/office/powerpoint/2010/main" val="39422102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13164"/>
            <a:ext cx="2057400" cy="47129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66354" y="1413164"/>
            <a:ext cx="5510645" cy="4712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fld id="{C838AB00-4CA5-41BD-8360-56989FEF9D84}" type="datetime1">
              <a:rPr lang="en-US" smtClean="0"/>
              <a:pPr>
                <a:defRPr/>
              </a:pPr>
              <a:t>04-Nov-21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fld id="{287AA50B-8F9C-4734-A349-718A35382F6C}" type="slidenum">
              <a:rPr lang="en-US" altLang="en-US" smtClean="0"/>
              <a:pPr>
                <a:defRPr/>
              </a:pPr>
              <a:t>‹#›</a:t>
            </a:fld>
            <a:endParaRPr lang="en-US" altLang="en-US" dirty="0"/>
          </a:p>
        </p:txBody>
      </p:sp>
      <p:sp>
        <p:nvSpPr>
          <p:cNvPr id="7" name="Title 1">
            <a:extLst>
              <a:ext uri="{FF2B5EF4-FFF2-40B4-BE49-F238E27FC236}">
                <a16:creationId xmlns:a16="http://schemas.microsoft.com/office/drawing/2014/main" id="{225ACE83-0F60-CC47-802A-4D891EAD32D2}"/>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4800526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07180" y="924790"/>
            <a:ext cx="8013659" cy="36512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7179" y="1724891"/>
            <a:ext cx="3866157" cy="44998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07179" y="2174875"/>
            <a:ext cx="38661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1724889"/>
            <a:ext cx="3983124" cy="44998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29200" y="2174875"/>
            <a:ext cx="39831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pPr>
              <a:defRPr/>
            </a:pPr>
            <a:fld id="{502E65F4-327B-4BDA-A909-D7F277832753}" type="datetime1">
              <a:rPr lang="en-US" smtClean="0"/>
              <a:t>04-Nov-21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pPr>
              <a:defRPr/>
            </a:pPr>
            <a:fld id="{6CD4F2D7-42D2-470E-AC86-C0E7FC51275D}" type="slidenum">
              <a:rPr lang="en-US" smtClean="0"/>
              <a:pPr>
                <a:defRPr/>
              </a:pPr>
              <a:t>‹#›</a:t>
            </a:fld>
            <a:endParaRPr lang="en-US" dirty="0"/>
          </a:p>
        </p:txBody>
      </p:sp>
    </p:spTree>
    <p:extLst>
      <p:ext uri="{BB962C8B-B14F-4D97-AF65-F5344CB8AC3E}">
        <p14:creationId xmlns:p14="http://schemas.microsoft.com/office/powerpoint/2010/main" val="3932107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07180" y="925149"/>
            <a:ext cx="8013659" cy="365125"/>
          </a:xfrm>
        </p:spPr>
        <p:txBody>
          <a:bodyPr/>
          <a:lstStyle/>
          <a:p>
            <a:r>
              <a:rPr lang="en-US"/>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pPr>
              <a:defRPr/>
            </a:pPr>
            <a:fld id="{2F371039-BA87-46CF-B961-E31EED8B61FD}" type="datetime1">
              <a:rPr lang="en-US" smtClean="0"/>
              <a:t>04-Nov-21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pPr>
              <a:defRPr/>
            </a:pPr>
            <a:fld id="{659CCC7C-4370-4410-9263-0DDB44BCD74D}" type="slidenum">
              <a:rPr lang="en-US" smtClean="0"/>
              <a:pPr>
                <a:defRPr/>
              </a:pPr>
              <a:t>‹#›</a:t>
            </a:fld>
            <a:endParaRPr lang="en-US" dirty="0"/>
          </a:p>
        </p:txBody>
      </p:sp>
    </p:spTree>
    <p:extLst>
      <p:ext uri="{BB962C8B-B14F-4D97-AF65-F5344CB8AC3E}">
        <p14:creationId xmlns:p14="http://schemas.microsoft.com/office/powerpoint/2010/main" val="27125228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2CBC4F7-A61C-41C0-989E-8B84FB7044C5}" type="datetime1">
              <a:rPr lang="en-US" smtClean="0"/>
              <a:t>04-Nov-21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93862CD-2CE4-D846-9F15-15300DCE1BBC}" type="slidenum">
              <a:rPr lang="en-US" smtClean="0"/>
              <a:t>‹#›</a:t>
            </a:fld>
            <a:endParaRPr lang="en-US" dirty="0"/>
          </a:p>
        </p:txBody>
      </p:sp>
      <p:sp>
        <p:nvSpPr>
          <p:cNvPr id="5" name="Title 1">
            <a:extLst>
              <a:ext uri="{FF2B5EF4-FFF2-40B4-BE49-F238E27FC236}">
                <a16:creationId xmlns:a16="http://schemas.microsoft.com/office/drawing/2014/main" id="{45CE6F17-BA95-494B-91A3-DCBD76065520}"/>
              </a:ext>
            </a:extLst>
          </p:cNvPr>
          <p:cNvSpPr>
            <a:spLocks noGrp="1"/>
          </p:cNvSpPr>
          <p:nvPr>
            <p:ph type="title"/>
          </p:nvPr>
        </p:nvSpPr>
        <p:spPr>
          <a:xfrm>
            <a:off x="1007180" y="935182"/>
            <a:ext cx="8013659" cy="325577"/>
          </a:xfrm>
        </p:spPr>
        <p:txBody>
          <a:bodyPr/>
          <a:lstStyle/>
          <a:p>
            <a:r>
              <a:rPr lang="en-US"/>
              <a:t>Click to edit Master title style</a:t>
            </a:r>
            <a:endParaRPr lang="en-US" dirty="0"/>
          </a:p>
        </p:txBody>
      </p:sp>
    </p:spTree>
    <p:extLst>
      <p:ext uri="{BB962C8B-B14F-4D97-AF65-F5344CB8AC3E}">
        <p14:creationId xmlns:p14="http://schemas.microsoft.com/office/powerpoint/2010/main" val="4457839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6355" y="1435100"/>
            <a:ext cx="3699163" cy="365125"/>
          </a:xfrm>
        </p:spPr>
        <p:txBody>
          <a:bodyPr anchor="b"/>
          <a:lstStyle>
            <a:lvl1pPr algn="l">
              <a:defRPr sz="2000" b="1">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4748649" y="1435100"/>
            <a:ext cx="4260268" cy="4691063"/>
          </a:xfrm>
        </p:spPr>
        <p:txBody>
          <a:bodyPr/>
          <a:lstStyle>
            <a:lvl1pPr>
              <a:defRPr sz="30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66355" y="1800226"/>
            <a:ext cx="3699162" cy="43259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C7711EE5-B2FE-4D73-997C-0DB7369EF6EA}" type="datetime1">
              <a:rPr lang="en-US" smtClean="0"/>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F18314D6-A1A9-48AA-A7F7-0DE8FEA2FC26}" type="slidenum">
              <a:rPr lang="en-US" smtClean="0"/>
              <a:pPr>
                <a:defRPr/>
              </a:pPr>
              <a:t>‹#›</a:t>
            </a:fld>
            <a:endParaRPr lang="en-US" dirty="0"/>
          </a:p>
        </p:txBody>
      </p:sp>
      <p:sp>
        <p:nvSpPr>
          <p:cNvPr id="8" name="Title 1">
            <a:extLst>
              <a:ext uri="{FF2B5EF4-FFF2-40B4-BE49-F238E27FC236}">
                <a16:creationId xmlns:a16="http://schemas.microsoft.com/office/drawing/2014/main" id="{FDB4AA36-669E-864D-BF7E-6DED31BC9FB0}"/>
              </a:ext>
            </a:extLst>
          </p:cNvPr>
          <p:cNvSpPr txBox="1">
            <a:spLocks/>
          </p:cNvSpPr>
          <p:nvPr/>
        </p:nvSpPr>
        <p:spPr>
          <a:xfrm>
            <a:off x="1007180" y="935182"/>
            <a:ext cx="8013659" cy="32557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9637426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987135" y="1350817"/>
            <a:ext cx="8032173" cy="337675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a:t>
            </a:r>
            <a:r>
              <a:rPr lang="en-US" dirty="0" err="1"/>
              <a:t>pictureW</a:t>
            </a:r>
            <a:endParaRPr lang="en-US" dirty="0"/>
          </a:p>
        </p:txBody>
      </p:sp>
      <p:sp>
        <p:nvSpPr>
          <p:cNvPr id="4" name="Text Placeholder 3"/>
          <p:cNvSpPr>
            <a:spLocks noGrp="1"/>
          </p:cNvSpPr>
          <p:nvPr>
            <p:ph type="body" sz="half" idx="2"/>
          </p:nvPr>
        </p:nvSpPr>
        <p:spPr>
          <a:xfrm>
            <a:off x="987135" y="5367338"/>
            <a:ext cx="803217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pPr>
              <a:defRPr/>
            </a:pPr>
            <a:fld id="{CA2CBC06-727B-46F5-9F3A-D5AF00A13F1D}" type="datetime1">
              <a:rPr lang="en-US" smtClean="0"/>
              <a:t>04-Nov-21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pPr>
              <a:defRPr/>
            </a:pPr>
            <a:fld id="{08A0A7D0-1C8C-4910-9B83-1390EF15979A}" type="slidenum">
              <a:rPr lang="en-US" smtClean="0"/>
              <a:pPr>
                <a:defRPr/>
              </a:pPr>
              <a:t>‹#›</a:t>
            </a:fld>
            <a:endParaRPr lang="en-US" dirty="0"/>
          </a:p>
        </p:txBody>
      </p:sp>
      <p:sp>
        <p:nvSpPr>
          <p:cNvPr id="9" name="Title 8">
            <a:extLst>
              <a:ext uri="{FF2B5EF4-FFF2-40B4-BE49-F238E27FC236}">
                <a16:creationId xmlns:a16="http://schemas.microsoft.com/office/drawing/2014/main" id="{AF8A29FD-4B7F-4BF9-9C91-34A40B39599A}"/>
              </a:ext>
            </a:extLst>
          </p:cNvPr>
          <p:cNvSpPr>
            <a:spLocks noGrp="1"/>
          </p:cNvSpPr>
          <p:nvPr>
            <p:ph type="title" hasCustomPrompt="1"/>
          </p:nvPr>
        </p:nvSpPr>
        <p:spPr/>
        <p:txBody>
          <a:bodyPr/>
          <a:lstStyle>
            <a:lvl1pPr>
              <a:defRPr/>
            </a:lvl1pPr>
          </a:lstStyle>
          <a:p>
            <a:r>
              <a:rPr lang="en-US" dirty="0"/>
              <a:t>Overview Of Q2 Non Financial Performance</a:t>
            </a:r>
            <a:endParaRPr lang="en-ZA" dirty="0"/>
          </a:p>
        </p:txBody>
      </p:sp>
    </p:spTree>
    <p:extLst>
      <p:ext uri="{BB962C8B-B14F-4D97-AF65-F5344CB8AC3E}">
        <p14:creationId xmlns:p14="http://schemas.microsoft.com/office/powerpoint/2010/main" val="28104905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7180" y="955964"/>
            <a:ext cx="8013659" cy="303137"/>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7180" y="1412384"/>
            <a:ext cx="8013659" cy="525538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69654367"/>
      </p:ext>
    </p:extLst>
  </p:cSld>
  <p:clrMap bg1="lt1" tx1="dk1" bg2="lt2" tx2="dk2" accent1="accent1" accent2="accent2" accent3="accent3" accent4="accent4" accent5="accent5" accent6="accent6" hlink="hlink" folHlink="folHlink"/>
  <p:sldLayoutIdLst>
    <p:sldLayoutId id="2147484227" r:id="rId1"/>
    <p:sldLayoutId id="2147484228" r:id="rId2"/>
    <p:sldLayoutId id="2147484229" r:id="rId3"/>
    <p:sldLayoutId id="2147484230" r:id="rId4"/>
    <p:sldLayoutId id="2147484231" r:id="rId5"/>
    <p:sldLayoutId id="2147484232" r:id="rId6"/>
    <p:sldLayoutId id="2147484233" r:id="rId7"/>
    <p:sldLayoutId id="2147484234" r:id="rId8"/>
    <p:sldLayoutId id="2147484235" r:id="rId9"/>
    <p:sldLayoutId id="2147484236" r:id="rId10"/>
    <p:sldLayoutId id="2147484237"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hf hdr="0" ftr="0" dt="0"/>
  <p:txStyles>
    <p:title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7182" y="955968"/>
            <a:ext cx="8013659" cy="303137"/>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007182" y="1412384"/>
            <a:ext cx="8013659" cy="525538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05151674"/>
      </p:ext>
    </p:extLst>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Lst>
  <p:hf hdr="0" ftr="0" dt="0"/>
  <p:txStyles>
    <p:titleStyle>
      <a:lvl1pPr algn="l" defTabSz="457189" rtl="0" eaLnBrk="1" latinLnBrk="0" hangingPunct="1">
        <a:spcBef>
          <a:spcPct val="0"/>
        </a:spcBef>
        <a:buNone/>
        <a:defRPr sz="2000" b="1" kern="1200">
          <a:solidFill>
            <a:srgbClr val="FFFFFF"/>
          </a:solidFill>
          <a:latin typeface="Arial" panose="020B0604020202020204" pitchFamily="34" charset="0"/>
          <a:ea typeface="+mj-ea"/>
          <a:cs typeface="Arial" panose="020B0604020202020204" pitchFamily="34" charset="0"/>
        </a:defRPr>
      </a:lvl1pPr>
    </p:titleStyle>
    <p:bodyStyle>
      <a:lvl1pPr marL="342891" indent="-342891" algn="l" defTabSz="457189"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1pPr>
      <a:lvl2pPr marL="742932" indent="-285744" algn="l" defTabSz="457189"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457189"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457189"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457189"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7182" y="955968"/>
            <a:ext cx="8013659" cy="303137"/>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007182" y="1412384"/>
            <a:ext cx="8013659" cy="525538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63961851"/>
      </p:ext>
    </p:extLst>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 id="2147484255" r:id="rId5"/>
    <p:sldLayoutId id="2147484256" r:id="rId6"/>
    <p:sldLayoutId id="2147484257" r:id="rId7"/>
    <p:sldLayoutId id="2147484258" r:id="rId8"/>
    <p:sldLayoutId id="2147484259" r:id="rId9"/>
    <p:sldLayoutId id="2147484260" r:id="rId10"/>
    <p:sldLayoutId id="2147484261"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hf hdr="0" ftr="0" dt="0"/>
  <p:txStyles>
    <p:titleStyle>
      <a:lvl1pPr algn="l" defTabSz="457189" rtl="0" eaLnBrk="1" latinLnBrk="0" hangingPunct="1">
        <a:spcBef>
          <a:spcPct val="0"/>
        </a:spcBef>
        <a:buNone/>
        <a:defRPr sz="2000" b="1" kern="1200">
          <a:solidFill>
            <a:srgbClr val="FFFFFF"/>
          </a:solidFill>
          <a:latin typeface="Arial" panose="020B0604020202020204" pitchFamily="34" charset="0"/>
          <a:ea typeface="+mj-ea"/>
          <a:cs typeface="Arial" panose="020B0604020202020204" pitchFamily="34" charset="0"/>
        </a:defRPr>
      </a:lvl1pPr>
    </p:titleStyle>
    <p:bodyStyle>
      <a:lvl1pPr marL="342891" indent="-342891" algn="l" defTabSz="457189"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1pPr>
      <a:lvl2pPr marL="742932" indent="-285744" algn="l" defTabSz="457189"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457189"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457189"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457189"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7180" y="955964"/>
            <a:ext cx="8013659" cy="303137"/>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7180" y="1412384"/>
            <a:ext cx="8013659" cy="52553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7806518"/>
      </p:ext>
    </p:extLst>
  </p:cSld>
  <p:clrMap bg1="lt1" tx1="dk1" bg2="lt2" tx2="dk2" accent1="accent1" accent2="accent2" accent3="accent3" accent4="accent4" accent5="accent5" accent6="accent6" hlink="hlink" folHlink="folHlink"/>
  <p:sldLayoutIdLst>
    <p:sldLayoutId id="2147484263" r:id="rId1"/>
    <p:sldLayoutId id="2147484264" r:id="rId2"/>
    <p:sldLayoutId id="2147484265" r:id="rId3"/>
    <p:sldLayoutId id="2147484266" r:id="rId4"/>
    <p:sldLayoutId id="2147484267" r:id="rId5"/>
    <p:sldLayoutId id="2147484268" r:id="rId6"/>
    <p:sldLayoutId id="2147484269" r:id="rId7"/>
    <p:sldLayoutId id="2147484270" r:id="rId8"/>
    <p:sldLayoutId id="2147484271" r:id="rId9"/>
    <p:sldLayoutId id="2147484272" r:id="rId10"/>
    <p:sldLayoutId id="2147484273"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hf hdr="0" ftr="0" dt="0"/>
  <p:txStyles>
    <p:titleStyle>
      <a:lvl1pPr algn="l" defTabSz="457200" rtl="0" eaLnBrk="1" latinLnBrk="0" hangingPunct="1">
        <a:spcBef>
          <a:spcPct val="0"/>
        </a:spcBef>
        <a:buNone/>
        <a:defRPr sz="2500" b="1" kern="1200">
          <a:solidFill>
            <a:srgbClr val="FFFFFF"/>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12693" y="314794"/>
            <a:ext cx="7902670" cy="2970192"/>
          </a:xfrm>
        </p:spPr>
        <p:txBody>
          <a:bodyPr>
            <a:normAutofit fontScale="90000"/>
          </a:bodyPr>
          <a:lstStyle/>
          <a:p>
            <a:r>
              <a:rPr lang="en-ZA" sz="2600" dirty="0">
                <a:solidFill>
                  <a:schemeClr val="bg1"/>
                </a:solidFill>
              </a:rPr>
              <a:t>GAUTENG DEPARTMENT OF SOCIAL DEVELOPMENT</a:t>
            </a:r>
            <a:br>
              <a:rPr lang="en-ZA" sz="2800" dirty="0">
                <a:solidFill>
                  <a:schemeClr val="bg1"/>
                </a:solidFill>
              </a:rPr>
            </a:br>
            <a:br>
              <a:rPr lang="en-ZA" sz="2800" dirty="0">
                <a:solidFill>
                  <a:schemeClr val="bg1"/>
                </a:solidFill>
              </a:rPr>
            </a:br>
            <a:r>
              <a:rPr lang="en-ZA" sz="2200" dirty="0">
                <a:solidFill>
                  <a:schemeClr val="bg1">
                    <a:lumMod val="85000"/>
                  </a:schemeClr>
                </a:solidFill>
              </a:rPr>
              <a:t>2020/21 FY QUARTER PERFORMANCE MONITORING REPORT:</a:t>
            </a:r>
            <a:br>
              <a:rPr lang="en-ZA" sz="2200" dirty="0">
                <a:solidFill>
                  <a:schemeClr val="bg1">
                    <a:lumMod val="85000"/>
                  </a:schemeClr>
                </a:solidFill>
              </a:rPr>
            </a:br>
            <a:br>
              <a:rPr lang="en-ZA" sz="2200" dirty="0">
                <a:solidFill>
                  <a:schemeClr val="bg1">
                    <a:lumMod val="85000"/>
                  </a:schemeClr>
                </a:solidFill>
              </a:rPr>
            </a:br>
            <a:r>
              <a:rPr lang="en-ZA" sz="2200" dirty="0">
                <a:solidFill>
                  <a:schemeClr val="bg1">
                    <a:lumMod val="85000"/>
                  </a:schemeClr>
                </a:solidFill>
              </a:rPr>
              <a:t>ANALYSIS OF PERFORMANCE </a:t>
            </a:r>
            <a:br>
              <a:rPr lang="en-ZA" sz="2200" dirty="0">
                <a:solidFill>
                  <a:schemeClr val="bg1">
                    <a:lumMod val="50000"/>
                  </a:schemeClr>
                </a:solidFill>
              </a:rPr>
            </a:br>
            <a:br>
              <a:rPr lang="en-ZA" sz="2200" b="0" dirty="0">
                <a:solidFill>
                  <a:schemeClr val="bg1"/>
                </a:solidFill>
              </a:rPr>
            </a:br>
            <a:endParaRPr lang="en-US" sz="2200" b="0" dirty="0">
              <a:solidFill>
                <a:schemeClr val="bg1"/>
              </a:solidFill>
            </a:endParaRPr>
          </a:p>
        </p:txBody>
      </p:sp>
      <p:sp>
        <p:nvSpPr>
          <p:cNvPr id="3" name="Subtitle 2"/>
          <p:cNvSpPr>
            <a:spLocks noGrp="1"/>
          </p:cNvSpPr>
          <p:nvPr>
            <p:ph type="subTitle" idx="1"/>
          </p:nvPr>
        </p:nvSpPr>
        <p:spPr>
          <a:xfrm>
            <a:off x="712696" y="3429000"/>
            <a:ext cx="7772399" cy="1296144"/>
          </a:xfrm>
        </p:spPr>
        <p:txBody>
          <a:bodyPr>
            <a:normAutofit lnSpcReduction="10000"/>
          </a:bodyPr>
          <a:lstStyle/>
          <a:p>
            <a:pPr algn="l"/>
            <a:endParaRPr lang="en-ZA" sz="1800" dirty="0">
              <a:solidFill>
                <a:schemeClr val="bg1"/>
              </a:solidFill>
            </a:endParaRPr>
          </a:p>
          <a:p>
            <a:pPr algn="r"/>
            <a:r>
              <a:rPr lang="en-ZA" sz="1800" dirty="0">
                <a:solidFill>
                  <a:schemeClr val="bg1"/>
                </a:solidFill>
              </a:rPr>
              <a:t>SOCIAL DEVELOPMENT PORTFOLIO COMMITTEE</a:t>
            </a:r>
          </a:p>
          <a:p>
            <a:pPr algn="r"/>
            <a:r>
              <a:rPr lang="en-ZA" sz="1800" dirty="0">
                <a:solidFill>
                  <a:schemeClr val="bg1"/>
                </a:solidFill>
              </a:rPr>
              <a:t>12 November 2021</a:t>
            </a:r>
          </a:p>
          <a:p>
            <a:pPr algn="r"/>
            <a:r>
              <a:rPr lang="en-ZA" sz="1800" dirty="0">
                <a:solidFill>
                  <a:schemeClr val="bg1"/>
                </a:solidFill>
              </a:rPr>
              <a:t>ANNEXURE</a:t>
            </a:r>
          </a:p>
          <a:p>
            <a:pPr algn="l"/>
            <a:endParaRPr lang="en-US" sz="1800" dirty="0">
              <a:solidFill>
                <a:schemeClr val="bg1"/>
              </a:solidFill>
            </a:endParaRPr>
          </a:p>
        </p:txBody>
      </p:sp>
    </p:spTree>
    <p:extLst>
      <p:ext uri="{BB962C8B-B14F-4D97-AF65-F5344CB8AC3E}">
        <p14:creationId xmlns:p14="http://schemas.microsoft.com/office/powerpoint/2010/main" val="3466958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p:txBody>
          <a:bodyPr/>
          <a:lstStyle/>
          <a:p>
            <a:r>
              <a:rPr lang="en-ZA" altLang="en-US" sz="2000" b="1" dirty="0"/>
              <a:t>Desired Outcome: Youth Development</a:t>
            </a:r>
            <a:endParaRPr lang="en-ZA" altLang="en-US" dirty="0"/>
          </a:p>
        </p:txBody>
      </p:sp>
      <p:sp>
        <p:nvSpPr>
          <p:cNvPr id="6" name="Content Placeholder 2"/>
          <p:cNvSpPr>
            <a:spLocks noGrp="1"/>
          </p:cNvSpPr>
          <p:nvPr>
            <p:ph idx="1"/>
          </p:nvPr>
        </p:nvSpPr>
        <p:spPr/>
        <p:txBody>
          <a:bodyPr>
            <a:noAutofit/>
          </a:bodyPr>
          <a:lstStyle/>
          <a:p>
            <a:pPr lvl="0">
              <a:buFont typeface="Wingdings" panose="05000000000000000000" pitchFamily="2" charset="2"/>
              <a:buChar char="§"/>
            </a:pPr>
            <a:r>
              <a:rPr lang="en-ZA" sz="2000" dirty="0"/>
              <a:t>Youth with skills are able to penetrate the labour market, and those with entrepreneurship skills are able to start and sustain their small businesses and also absorb other youth. This happen especially in the townships. </a:t>
            </a:r>
          </a:p>
        </p:txBody>
      </p:sp>
      <p:sp>
        <p:nvSpPr>
          <p:cNvPr id="2" name="Slide Number Placeholder 1">
            <a:extLst>
              <a:ext uri="{FF2B5EF4-FFF2-40B4-BE49-F238E27FC236}">
                <a16:creationId xmlns:a16="http://schemas.microsoft.com/office/drawing/2014/main" id="{18F8FBD5-B385-4842-AAF1-4584F592CF75}"/>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10</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33866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1006475" y="864524"/>
            <a:ext cx="8013700" cy="423102"/>
          </a:xfrm>
        </p:spPr>
        <p:txBody>
          <a:bodyPr/>
          <a:lstStyle/>
          <a:p>
            <a:r>
              <a:rPr lang="en-ZA" altLang="en-US" sz="1800" b="1" dirty="0"/>
              <a:t>Desired Outcomes:  Women Empowerment</a:t>
            </a:r>
            <a:endParaRPr lang="en-ZA" altLang="en-US" sz="1800" dirty="0"/>
          </a:p>
        </p:txBody>
      </p:sp>
      <p:sp>
        <p:nvSpPr>
          <p:cNvPr id="2" name="Content Placeholder 1"/>
          <p:cNvSpPr>
            <a:spLocks noGrp="1"/>
          </p:cNvSpPr>
          <p:nvPr>
            <p:ph idx="1"/>
          </p:nvPr>
        </p:nvSpPr>
        <p:spPr/>
        <p:txBody>
          <a:bodyPr/>
          <a:lstStyle/>
          <a:p>
            <a:pPr algn="just">
              <a:buFont typeface="Wingdings" panose="05000000000000000000" pitchFamily="2" charset="2"/>
              <a:buChar char="§"/>
            </a:pPr>
            <a:r>
              <a:rPr lang="en-US" sz="2000" dirty="0"/>
              <a:t>In an effort  to  reduce  dependency on  social  grants,  the  department  is  empowering  women on  child  support  grants  to  become  members  of  cooperatives,  as  well  as  strengthening  access  to  skills  development.  </a:t>
            </a:r>
          </a:p>
          <a:p>
            <a:pPr algn="just">
              <a:buFont typeface="Wingdings" panose="05000000000000000000" pitchFamily="2" charset="2"/>
              <a:buChar char="§"/>
            </a:pPr>
            <a:endParaRPr lang="en-US" sz="2000" dirty="0"/>
          </a:p>
          <a:p>
            <a:pPr algn="just">
              <a:buFont typeface="Wingdings" panose="05000000000000000000" pitchFamily="2" charset="2"/>
              <a:buChar char="§"/>
            </a:pPr>
            <a:r>
              <a:rPr lang="en-US" sz="2000" dirty="0"/>
              <a:t>Victimized  women  are  linked  to  economic  opportunities  and  activities  through  cooperatives  and  NPOs where  they  participate  in  various  programmes  including  income  generating</a:t>
            </a:r>
            <a:endParaRPr lang="en-ZA" sz="2000" dirty="0"/>
          </a:p>
          <a:p>
            <a:pPr algn="just">
              <a:buFont typeface="Wingdings" panose="05000000000000000000" pitchFamily="2" charset="2"/>
              <a:buChar char="§"/>
            </a:pPr>
            <a:endParaRPr lang="en-ZA" sz="2000" dirty="0"/>
          </a:p>
        </p:txBody>
      </p:sp>
      <p:sp>
        <p:nvSpPr>
          <p:cNvPr id="3" name="Slide Number Placeholder 2">
            <a:extLst>
              <a:ext uri="{FF2B5EF4-FFF2-40B4-BE49-F238E27FC236}">
                <a16:creationId xmlns:a16="http://schemas.microsoft.com/office/drawing/2014/main" id="{E246F6FB-64C0-413E-8C25-69E25F975E18}"/>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11</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10728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pPr eaLnBrk="1" hangingPunct="1"/>
            <a:r>
              <a:rPr lang="en-US" altLang="en-US" sz="2300" b="1" dirty="0"/>
              <a:t>Overview Of Non-Financial Performance</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12</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F8A80EB4-6DEB-40AE-B922-22A529BAB4EC}"/>
              </a:ext>
            </a:extLst>
          </p:cNvPr>
          <p:cNvGraphicFramePr>
            <a:graphicFrameLocks noGrp="1"/>
          </p:cNvGraphicFramePr>
          <p:nvPr>
            <p:ph idx="1"/>
          </p:nvPr>
        </p:nvGraphicFramePr>
        <p:xfrm>
          <a:off x="251520" y="1412875"/>
          <a:ext cx="8769318" cy="5179666"/>
        </p:xfrm>
        <a:graphic>
          <a:graphicData uri="http://schemas.openxmlformats.org/drawingml/2006/table">
            <a:tbl>
              <a:tblPr/>
              <a:tblGrid>
                <a:gridCol w="722041">
                  <a:extLst>
                    <a:ext uri="{9D8B030D-6E8A-4147-A177-3AD203B41FA5}">
                      <a16:colId xmlns:a16="http://schemas.microsoft.com/office/drawing/2014/main" val="1454117833"/>
                    </a:ext>
                  </a:extLst>
                </a:gridCol>
                <a:gridCol w="2247647">
                  <a:extLst>
                    <a:ext uri="{9D8B030D-6E8A-4147-A177-3AD203B41FA5}">
                      <a16:colId xmlns:a16="http://schemas.microsoft.com/office/drawing/2014/main" val="1330346319"/>
                    </a:ext>
                  </a:extLst>
                </a:gridCol>
                <a:gridCol w="966605">
                  <a:extLst>
                    <a:ext uri="{9D8B030D-6E8A-4147-A177-3AD203B41FA5}">
                      <a16:colId xmlns:a16="http://schemas.microsoft.com/office/drawing/2014/main" val="1377992297"/>
                    </a:ext>
                  </a:extLst>
                </a:gridCol>
                <a:gridCol w="966605">
                  <a:extLst>
                    <a:ext uri="{9D8B030D-6E8A-4147-A177-3AD203B41FA5}">
                      <a16:colId xmlns:a16="http://schemas.microsoft.com/office/drawing/2014/main" val="2400491652"/>
                    </a:ext>
                  </a:extLst>
                </a:gridCol>
                <a:gridCol w="966605">
                  <a:extLst>
                    <a:ext uri="{9D8B030D-6E8A-4147-A177-3AD203B41FA5}">
                      <a16:colId xmlns:a16="http://schemas.microsoft.com/office/drawing/2014/main" val="3736432731"/>
                    </a:ext>
                  </a:extLst>
                </a:gridCol>
                <a:gridCol w="966605">
                  <a:extLst>
                    <a:ext uri="{9D8B030D-6E8A-4147-A177-3AD203B41FA5}">
                      <a16:colId xmlns:a16="http://schemas.microsoft.com/office/drawing/2014/main" val="3544793550"/>
                    </a:ext>
                  </a:extLst>
                </a:gridCol>
                <a:gridCol w="966605">
                  <a:extLst>
                    <a:ext uri="{9D8B030D-6E8A-4147-A177-3AD203B41FA5}">
                      <a16:colId xmlns:a16="http://schemas.microsoft.com/office/drawing/2014/main" val="2621220522"/>
                    </a:ext>
                  </a:extLst>
                </a:gridCol>
                <a:gridCol w="966605">
                  <a:extLst>
                    <a:ext uri="{9D8B030D-6E8A-4147-A177-3AD203B41FA5}">
                      <a16:colId xmlns:a16="http://schemas.microsoft.com/office/drawing/2014/main" val="3970033313"/>
                    </a:ext>
                  </a:extLst>
                </a:gridCol>
              </a:tblGrid>
              <a:tr h="461233">
                <a:tc>
                  <a:txBody>
                    <a:bodyPr/>
                    <a:lstStyle/>
                    <a:p>
                      <a:pPr algn="l" fontAlgn="t"/>
                      <a:r>
                        <a:rPr lang="en-ZA" sz="1000" b="1" i="0" u="none" strike="noStrike" dirty="0">
                          <a:solidFill>
                            <a:srgbClr val="000000"/>
                          </a:solidFill>
                          <a:effectLst/>
                          <a:latin typeface="Calibri" panose="020F0502020204030204" pitchFamily="34" charset="0"/>
                        </a:rPr>
                        <a:t>Total Number Of Indicators</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Achieved (100%  and greater)</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000" b="1" i="0" u="none" strike="noStrike" dirty="0">
                          <a:solidFill>
                            <a:srgbClr val="000000"/>
                          </a:solidFill>
                          <a:effectLst/>
                          <a:latin typeface="Calibri" panose="020F0502020204030204" pitchFamily="34" charset="0"/>
                        </a:rPr>
                        <a:t>Good Progress (greater that 75%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r>
                        <a:rPr lang="en-ZA" sz="1000" b="1" i="0" u="none" strike="noStrike" dirty="0">
                          <a:solidFill>
                            <a:srgbClr val="000000"/>
                          </a:solidFill>
                          <a:effectLst/>
                          <a:latin typeface="Calibri" panose="020F0502020204030204" pitchFamily="34" charset="0"/>
                        </a:rPr>
                        <a:t>Fair Progress (51% - 75%)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1000" b="1" i="0" u="none" strike="noStrike" dirty="0">
                          <a:solidFill>
                            <a:srgbClr val="000000"/>
                          </a:solidFill>
                          <a:effectLst/>
                          <a:latin typeface="Calibri" panose="020F0502020204030204" pitchFamily="34" charset="0"/>
                        </a:rPr>
                        <a:t>Poor Progress (26% - 50%)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1000" b="1" i="0" u="none" strike="noStrike" dirty="0">
                          <a:solidFill>
                            <a:srgbClr val="000000"/>
                          </a:solidFill>
                          <a:effectLst/>
                          <a:latin typeface="Calibri" panose="020F0502020204030204" pitchFamily="34" charset="0"/>
                        </a:rPr>
                        <a:t>Very Poor Progress (Less than 25%)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1000" b="1" i="0" u="none" strike="noStrike" dirty="0">
                          <a:solidFill>
                            <a:srgbClr val="000000"/>
                          </a:solidFill>
                          <a:effectLst/>
                          <a:latin typeface="Calibri" panose="020F0502020204030204" pitchFamily="34" charset="0"/>
                        </a:rPr>
                        <a:t>Not Targeted</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49181874"/>
                  </a:ext>
                </a:extLst>
              </a:tr>
              <a:tr h="307489">
                <a:tc>
                  <a:txBody>
                    <a:bodyPr/>
                    <a:lstStyle/>
                    <a:p>
                      <a:pPr algn="ctr" fontAlgn="t"/>
                      <a:r>
                        <a:rPr lang="en-ZA" sz="1000" b="1" i="0" u="none" strike="noStrike" dirty="0">
                          <a:solidFill>
                            <a:srgbClr val="000000"/>
                          </a:solidFill>
                          <a:effectLst/>
                          <a:latin typeface="Calibri" panose="020F0502020204030204" pitchFamily="34" charset="0"/>
                        </a:rPr>
                        <a:t>31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PROG 1: ADMINISTRATION</a:t>
                      </a:r>
                      <a:br>
                        <a:rPr lang="en-ZA" sz="1000" b="1" i="0" u="none" strike="noStrike" dirty="0">
                          <a:solidFill>
                            <a:srgbClr val="000000"/>
                          </a:solidFill>
                          <a:effectLst/>
                          <a:latin typeface="Calibri" panose="020F0502020204030204" pitchFamily="34" charset="0"/>
                        </a:rPr>
                      </a:br>
                      <a:endParaRPr lang="en-ZA"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2474338"/>
                  </a:ext>
                </a:extLst>
              </a:tr>
              <a:tr h="307489">
                <a:tc>
                  <a:txBody>
                    <a:bodyPr/>
                    <a:lstStyle/>
                    <a:p>
                      <a:pPr algn="ctr" fontAlgn="t"/>
                      <a:r>
                        <a:rPr lang="en-ZA" sz="1000" b="1"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ZA" sz="1000" b="1" i="0" u="none" strike="noStrike" dirty="0">
                          <a:solidFill>
                            <a:srgbClr val="000000"/>
                          </a:solidFill>
                          <a:effectLst/>
                          <a:latin typeface="Calibri" panose="020F0502020204030204" pitchFamily="34" charset="0"/>
                        </a:rPr>
                        <a:t>PROG 1: ADMINISTRATION</a:t>
                      </a:r>
                      <a:br>
                        <a:rPr lang="en-ZA" sz="1000" b="1" i="0" u="none" strike="noStrike" dirty="0">
                          <a:solidFill>
                            <a:srgbClr val="000000"/>
                          </a:solidFill>
                          <a:effectLst/>
                          <a:latin typeface="Calibri" panose="020F0502020204030204" pitchFamily="34" charset="0"/>
                        </a:rPr>
                      </a:br>
                      <a:endParaRPr lang="en-ZA"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000000"/>
                          </a:solidFill>
                          <a:effectLst/>
                          <a:latin typeface="Calibri" panose="020F0502020204030204" pitchFamily="34" charset="0"/>
                        </a:rPr>
                        <a:t>61%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29%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6%</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3%</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427979100"/>
                  </a:ext>
                </a:extLst>
              </a:tr>
              <a:tr h="222929">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7445354"/>
                  </a:ext>
                </a:extLst>
              </a:tr>
              <a:tr h="322863">
                <a:tc>
                  <a:txBody>
                    <a:bodyPr/>
                    <a:lstStyle/>
                    <a:p>
                      <a:pPr algn="ctr" fontAlgn="t"/>
                      <a:r>
                        <a:rPr lang="en-ZA" sz="1000" b="1" i="0" u="none" strike="noStrike" dirty="0">
                          <a:solidFill>
                            <a:srgbClr val="000000"/>
                          </a:solidFill>
                          <a:effectLst/>
                          <a:latin typeface="Calibri" panose="020F0502020204030204" pitchFamily="34" charset="0"/>
                        </a:rPr>
                        <a:t>25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1" i="0" u="none" strike="noStrike" dirty="0">
                          <a:solidFill>
                            <a:srgbClr val="000000"/>
                          </a:solidFill>
                          <a:effectLst/>
                          <a:latin typeface="Calibri" panose="020F0502020204030204" pitchFamily="34" charset="0"/>
                        </a:rPr>
                        <a:t>PROG 2: SOCIAL WELFARE SERVICES</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7</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3</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5820238"/>
                  </a:ext>
                </a:extLst>
              </a:tr>
              <a:tr h="307489">
                <a:tc>
                  <a:txBody>
                    <a:bodyPr/>
                    <a:lstStyle/>
                    <a:p>
                      <a:pPr algn="ctr" fontAlgn="t"/>
                      <a:r>
                        <a:rPr lang="en-ZA" sz="1000" b="0"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US" sz="1000" b="1" i="0" u="none" strike="noStrike" dirty="0">
                          <a:solidFill>
                            <a:srgbClr val="000000"/>
                          </a:solidFill>
                          <a:effectLst/>
                          <a:latin typeface="Calibri" panose="020F0502020204030204" pitchFamily="34" charset="0"/>
                        </a:rPr>
                        <a:t>PROG 2: SOCIAL WELFARE SERVICES</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000000"/>
                          </a:solidFill>
                          <a:effectLst/>
                          <a:latin typeface="Calibri" panose="020F0502020204030204" pitchFamily="34" charset="0"/>
                        </a:rPr>
                        <a:t>48%</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28%</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4%</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003948327"/>
                  </a:ext>
                </a:extLst>
              </a:tr>
              <a:tr h="176806">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0712960"/>
                  </a:ext>
                </a:extLst>
              </a:tr>
              <a:tr h="307489">
                <a:tc>
                  <a:txBody>
                    <a:bodyPr/>
                    <a:lstStyle/>
                    <a:p>
                      <a:pPr algn="ctr" fontAlgn="t"/>
                      <a:r>
                        <a:rPr lang="en-ZA" sz="1000" b="1" i="0" u="none" strike="noStrike" dirty="0">
                          <a:solidFill>
                            <a:srgbClr val="000000"/>
                          </a:solidFill>
                          <a:effectLst/>
                          <a:latin typeface="Calibri" panose="020F0502020204030204" pitchFamily="34" charset="0"/>
                        </a:rPr>
                        <a:t>27</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1" i="0" u="none" strike="noStrike" dirty="0">
                          <a:solidFill>
                            <a:srgbClr val="000000"/>
                          </a:solidFill>
                          <a:effectLst/>
                          <a:latin typeface="Calibri" panose="020F0502020204030204" pitchFamily="34" charset="0"/>
                        </a:rPr>
                        <a:t>PROG 3: CHILDREN AND FAMILIES</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4</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735738"/>
                  </a:ext>
                </a:extLst>
              </a:tr>
              <a:tr h="307489">
                <a:tc>
                  <a:txBody>
                    <a:bodyPr/>
                    <a:lstStyle/>
                    <a:p>
                      <a:pPr algn="ctr" fontAlgn="t"/>
                      <a:r>
                        <a:rPr lang="en-ZA" sz="1000" b="0"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US" sz="1000" b="1" i="0" u="none" strike="noStrike" dirty="0">
                          <a:solidFill>
                            <a:srgbClr val="000000"/>
                          </a:solidFill>
                          <a:effectLst/>
                          <a:latin typeface="Calibri" panose="020F0502020204030204" pitchFamily="34" charset="0"/>
                        </a:rPr>
                        <a:t>PROG 3: CHILDREN AND FAMILIES</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000000"/>
                          </a:solidFill>
                          <a:effectLst/>
                          <a:latin typeface="Calibri" panose="020F0502020204030204" pitchFamily="34" charset="0"/>
                        </a:rPr>
                        <a:t>30%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30%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7%</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92787812"/>
                  </a:ext>
                </a:extLst>
              </a:tr>
              <a:tr h="169119">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091814"/>
                  </a:ext>
                </a:extLst>
              </a:tr>
              <a:tr h="307489">
                <a:tc>
                  <a:txBody>
                    <a:bodyPr/>
                    <a:lstStyle/>
                    <a:p>
                      <a:pPr algn="ctr" fontAlgn="t"/>
                      <a:r>
                        <a:rPr lang="en-ZA" sz="1000" b="1" i="0" u="none" strike="noStrike" dirty="0">
                          <a:solidFill>
                            <a:srgbClr val="000000"/>
                          </a:solidFill>
                          <a:effectLst/>
                          <a:latin typeface="Calibri" panose="020F0502020204030204" pitchFamily="34" charset="0"/>
                        </a:rPr>
                        <a:t>35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PROG 4: RESTORATIVE SERVICES</a:t>
                      </a:r>
                      <a:br>
                        <a:rPr lang="en-ZA" sz="1000" b="1" i="0" u="none" strike="noStrike" dirty="0">
                          <a:solidFill>
                            <a:srgbClr val="000000"/>
                          </a:solidFill>
                          <a:effectLst/>
                          <a:latin typeface="Calibri" panose="020F0502020204030204" pitchFamily="34" charset="0"/>
                        </a:rPr>
                      </a:br>
                      <a:endParaRPr lang="en-ZA"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6</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8905288"/>
                  </a:ext>
                </a:extLst>
              </a:tr>
              <a:tr h="307489">
                <a:tc>
                  <a:txBody>
                    <a:bodyPr/>
                    <a:lstStyle/>
                    <a:p>
                      <a:pPr algn="ctr" fontAlgn="t"/>
                      <a:r>
                        <a:rPr lang="en-ZA" sz="1000" b="0"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ZA" sz="1000" b="1" i="0" u="none" strike="noStrike" dirty="0">
                          <a:solidFill>
                            <a:srgbClr val="000000"/>
                          </a:solidFill>
                          <a:effectLst/>
                          <a:latin typeface="Calibri" panose="020F0502020204030204" pitchFamily="34" charset="0"/>
                        </a:rPr>
                        <a:t>PROG 4: RESTORATIVE SERVICES</a:t>
                      </a:r>
                      <a:br>
                        <a:rPr lang="en-ZA" sz="1000" b="1" i="0" u="none" strike="noStrike" dirty="0">
                          <a:solidFill>
                            <a:srgbClr val="000000"/>
                          </a:solidFill>
                          <a:effectLst/>
                          <a:latin typeface="Calibri" panose="020F0502020204030204" pitchFamily="34" charset="0"/>
                        </a:rPr>
                      </a:br>
                      <a:endParaRPr lang="en-ZA"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000000"/>
                          </a:solidFill>
                          <a:effectLst/>
                          <a:latin typeface="Calibri" panose="020F0502020204030204" pitchFamily="34" charset="0"/>
                        </a:rPr>
                        <a:t>83%</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17%</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798396898"/>
                  </a:ext>
                </a:extLst>
              </a:tr>
              <a:tr h="184493">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ZA" sz="1000" b="0" i="0" u="none" strike="noStrike" dirty="0">
                        <a:solidFill>
                          <a:srgbClr val="000000"/>
                        </a:solidFill>
                        <a:effectLst/>
                        <a:latin typeface="Calibri" panose="020F0502020204030204" pitchFamily="34" charset="0"/>
                      </a:endParaRPr>
                    </a:p>
                  </a:txBody>
                  <a:tcPr marL="7687" marR="7687" marT="768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0386874"/>
                  </a:ext>
                </a:extLst>
              </a:tr>
              <a:tr h="307489">
                <a:tc>
                  <a:txBody>
                    <a:bodyPr/>
                    <a:lstStyle/>
                    <a:p>
                      <a:pPr algn="ctr" fontAlgn="t"/>
                      <a:r>
                        <a:rPr lang="en-ZA" sz="1000" b="1" i="0" u="none" strike="noStrike" dirty="0">
                          <a:solidFill>
                            <a:srgbClr val="000000"/>
                          </a:solidFill>
                          <a:effectLst/>
                          <a:latin typeface="Calibri" panose="020F0502020204030204" pitchFamily="34" charset="0"/>
                        </a:rPr>
                        <a:t>34</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000" b="1" i="0" u="none" strike="noStrike" dirty="0">
                          <a:solidFill>
                            <a:srgbClr val="000000"/>
                          </a:solidFill>
                          <a:effectLst/>
                          <a:latin typeface="Calibri" panose="020F0502020204030204" pitchFamily="34" charset="0"/>
                        </a:rPr>
                        <a:t>PROG 5: DEVELOPMENT AND RESEARCH</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4</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6687075"/>
                  </a:ext>
                </a:extLst>
              </a:tr>
              <a:tr h="307489">
                <a:tc>
                  <a:txBody>
                    <a:bodyPr/>
                    <a:lstStyle/>
                    <a:p>
                      <a:pPr algn="ctr" fontAlgn="t"/>
                      <a:r>
                        <a:rPr lang="en-ZA" sz="1000" b="0" i="0" u="none" strike="noStrike" dirty="0">
                          <a:solidFill>
                            <a:srgbClr val="000000"/>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US" sz="1000" b="1" i="0" u="none" strike="noStrike" dirty="0">
                          <a:solidFill>
                            <a:srgbClr val="000000"/>
                          </a:solidFill>
                          <a:effectLst/>
                          <a:latin typeface="Calibri" panose="020F0502020204030204" pitchFamily="34" charset="0"/>
                        </a:rPr>
                        <a:t>PROG 5: DEVELOPMENT AND RESEARCH</a:t>
                      </a:r>
                      <a:br>
                        <a:rPr lang="en-US" sz="1000" b="1" i="0" u="none" strike="noStrike" dirty="0">
                          <a:solidFill>
                            <a:srgbClr val="000000"/>
                          </a:solidFill>
                          <a:effectLst/>
                          <a:latin typeface="Calibri" panose="020F0502020204030204" pitchFamily="34" charset="0"/>
                        </a:rPr>
                      </a:br>
                      <a:endParaRPr lang="en-US" sz="1000" b="1" i="0" u="none" strike="noStrike" dirty="0">
                        <a:solidFill>
                          <a:srgbClr val="000000"/>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000000"/>
                          </a:solidFill>
                          <a:effectLst/>
                          <a:latin typeface="Calibri" panose="020F0502020204030204" pitchFamily="34" charset="0"/>
                        </a:rPr>
                        <a:t>65%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12%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3%</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6%</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529372336"/>
                  </a:ext>
                </a:extLst>
              </a:tr>
              <a:tr h="153744">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ZA" sz="1000" b="0" i="0" u="none" strike="noStrike" dirty="0">
                        <a:solidFill>
                          <a:srgbClr val="000000"/>
                        </a:solidFill>
                        <a:effectLst/>
                        <a:latin typeface="Calibri" panose="020F0502020204030204" pitchFamily="34" charset="0"/>
                      </a:endParaRPr>
                    </a:p>
                  </a:txBody>
                  <a:tcPr marL="7687" marR="7687" marT="768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0784015"/>
                  </a:ext>
                </a:extLst>
              </a:tr>
              <a:tr h="307489">
                <a:tc>
                  <a:txBody>
                    <a:bodyPr/>
                    <a:lstStyle/>
                    <a:p>
                      <a:pPr algn="ctr" fontAlgn="t"/>
                      <a:r>
                        <a:rPr lang="en-ZA" sz="1000" b="1" i="0" u="none" strike="noStrike" dirty="0">
                          <a:solidFill>
                            <a:srgbClr val="548235"/>
                          </a:solidFill>
                          <a:effectLst/>
                          <a:latin typeface="Calibri" panose="020F0502020204030204" pitchFamily="34" charset="0"/>
                        </a:rPr>
                        <a:t>152</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548235"/>
                          </a:solidFill>
                          <a:effectLst/>
                          <a:latin typeface="Calibri" panose="020F0502020204030204" pitchFamily="34" charset="0"/>
                        </a:rPr>
                        <a:t>OVERALL PERFORMANCE</a:t>
                      </a:r>
                      <a:br>
                        <a:rPr lang="en-ZA" sz="1000" b="1" i="0" u="none" strike="noStrike" dirty="0">
                          <a:solidFill>
                            <a:srgbClr val="548235"/>
                          </a:solidFill>
                          <a:effectLst/>
                          <a:latin typeface="Calibri" panose="020F0502020204030204" pitchFamily="34" charset="0"/>
                        </a:rPr>
                      </a:br>
                      <a:endParaRPr lang="en-ZA" sz="1000" b="1" i="0" u="none" strike="noStrike" dirty="0">
                        <a:solidFill>
                          <a:srgbClr val="548235"/>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90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31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16</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10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5</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548235"/>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3523307"/>
                  </a:ext>
                </a:extLst>
              </a:tr>
              <a:tr h="353612">
                <a:tc>
                  <a:txBody>
                    <a:bodyPr/>
                    <a:lstStyle/>
                    <a:p>
                      <a:pPr algn="ctr" fontAlgn="t"/>
                      <a:r>
                        <a:rPr lang="en-ZA" sz="1000" b="0" i="0" u="none" strike="noStrike" dirty="0">
                          <a:solidFill>
                            <a:srgbClr val="548235"/>
                          </a:solidFill>
                          <a:effectLst/>
                          <a:latin typeface="Calibri" panose="020F0502020204030204" pitchFamily="34" charset="0"/>
                        </a:rPr>
                        <a:t> </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t"/>
                      <a:r>
                        <a:rPr lang="en-ZA" sz="1000" b="1" i="0" u="none" strike="noStrike" dirty="0">
                          <a:solidFill>
                            <a:srgbClr val="548235"/>
                          </a:solidFill>
                          <a:effectLst/>
                          <a:latin typeface="Calibri" panose="020F0502020204030204" pitchFamily="34" charset="0"/>
                        </a:rPr>
                        <a:t>OVERALL PERFORMANCE</a:t>
                      </a:r>
                      <a:br>
                        <a:rPr lang="en-ZA" sz="1000" b="1" i="0" u="none" strike="noStrike" dirty="0">
                          <a:solidFill>
                            <a:srgbClr val="548235"/>
                          </a:solidFill>
                          <a:effectLst/>
                          <a:latin typeface="Calibri" panose="020F0502020204030204" pitchFamily="34" charset="0"/>
                        </a:rPr>
                      </a:br>
                      <a:endParaRPr lang="en-ZA" sz="1000" b="1" i="0" u="none" strike="noStrike" dirty="0">
                        <a:solidFill>
                          <a:srgbClr val="548235"/>
                        </a:solidFill>
                        <a:effectLst/>
                        <a:latin typeface="Calibri" panose="020F0502020204030204" pitchFamily="34" charset="0"/>
                      </a:endParaRP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n-ZA" sz="1000" b="1" i="0" u="none" strike="noStrike" dirty="0">
                          <a:solidFill>
                            <a:srgbClr val="548235"/>
                          </a:solidFill>
                          <a:effectLst/>
                          <a:latin typeface="Calibri" panose="020F0502020204030204" pitchFamily="34" charset="0"/>
                        </a:rPr>
                        <a:t>59%</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548235"/>
                          </a:solidFill>
                          <a:effectLst/>
                          <a:latin typeface="Calibri" panose="020F0502020204030204" pitchFamily="34" charset="0"/>
                        </a:rPr>
                        <a:t>20%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548235"/>
                          </a:solidFill>
                          <a:effectLst/>
                          <a:latin typeface="Calibri" panose="020F0502020204030204" pitchFamily="34" charset="0"/>
                        </a:rPr>
                        <a:t>11%</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548235"/>
                          </a:solidFill>
                          <a:effectLst/>
                          <a:latin typeface="Calibri" panose="020F0502020204030204" pitchFamily="34" charset="0"/>
                        </a:rPr>
                        <a:t>7%</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548235"/>
                          </a:solidFill>
                          <a:effectLst/>
                          <a:latin typeface="Calibri" panose="020F0502020204030204" pitchFamily="34" charset="0"/>
                        </a:rPr>
                        <a:t>3%</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n-ZA" sz="1000" b="1" i="0" u="none" strike="noStrike" dirty="0">
                          <a:solidFill>
                            <a:srgbClr val="548235"/>
                          </a:solidFill>
                          <a:effectLst/>
                          <a:latin typeface="Calibri" panose="020F0502020204030204" pitchFamily="34" charset="0"/>
                        </a:rPr>
                        <a:t>0%</a:t>
                      </a:r>
                    </a:p>
                  </a:txBody>
                  <a:tcPr marL="7687" marR="7687" marT="768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6309443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a16="http://schemas.microsoft.com/office/drawing/2014/main" id="{3B975843-9001-4F5B-BD9E-93780D66AD8F}"/>
              </a:ext>
            </a:extLst>
          </p:cNvPr>
          <p:cNvSpPr>
            <a:spLocks noGrp="1"/>
          </p:cNvSpPr>
          <p:nvPr>
            <p:ph type="title"/>
          </p:nvPr>
        </p:nvSpPr>
        <p:spPr/>
        <p:txBody>
          <a:bodyPr/>
          <a:lstStyle/>
          <a:p>
            <a:pPr eaLnBrk="1" hangingPunct="1"/>
            <a:r>
              <a:rPr lang="en-US" altLang="en-US" sz="2300" b="1" dirty="0"/>
              <a:t>Overview Of Non-Financial Performance: Prog 1</a:t>
            </a:r>
            <a:endParaRPr lang="en-ZA" altLang="en-US" sz="2300" dirty="0"/>
          </a:p>
        </p:txBody>
      </p:sp>
      <p:sp>
        <p:nvSpPr>
          <p:cNvPr id="71683" name="Slide Number Placeholder 3">
            <a:extLst>
              <a:ext uri="{FF2B5EF4-FFF2-40B4-BE49-F238E27FC236}">
                <a16:creationId xmlns:a16="http://schemas.microsoft.com/office/drawing/2014/main" id="{0654D4B9-70F9-4562-8B0F-48AA0F4D97D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BBD8D5A3-FBF1-4858-A918-369619354E89}"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13</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71684" name="TextBox 4">
            <a:extLst>
              <a:ext uri="{FF2B5EF4-FFF2-40B4-BE49-F238E27FC236}">
                <a16:creationId xmlns:a16="http://schemas.microsoft.com/office/drawing/2014/main" id="{E92EC43F-D004-4785-8AC6-D142EF3FF476}"/>
              </a:ext>
            </a:extLst>
          </p:cNvPr>
          <p:cNvSpPr txBox="1">
            <a:spLocks noChangeArrowheads="1"/>
          </p:cNvSpPr>
          <p:nvPr/>
        </p:nvSpPr>
        <p:spPr bwMode="auto">
          <a:xfrm>
            <a:off x="8532813" y="6381750"/>
            <a:ext cx="43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ZA"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ZA"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EA9FCAF8-70CD-48F7-B199-332BA0ECA350}"/>
              </a:ext>
            </a:extLst>
          </p:cNvPr>
          <p:cNvGraphicFramePr>
            <a:graphicFrameLocks noGrp="1"/>
          </p:cNvGraphicFramePr>
          <p:nvPr>
            <p:ph idx="1"/>
          </p:nvPr>
        </p:nvGraphicFramePr>
        <p:xfrm>
          <a:off x="827585" y="1412875"/>
          <a:ext cx="8193253" cy="5119687"/>
        </p:xfrm>
        <a:graphic>
          <a:graphicData uri="http://schemas.openxmlformats.org/drawingml/2006/table">
            <a:tbl>
              <a:tblPr/>
              <a:tblGrid>
                <a:gridCol w="2288419">
                  <a:extLst>
                    <a:ext uri="{9D8B030D-6E8A-4147-A177-3AD203B41FA5}">
                      <a16:colId xmlns:a16="http://schemas.microsoft.com/office/drawing/2014/main" val="1372335406"/>
                    </a:ext>
                  </a:extLst>
                </a:gridCol>
                <a:gridCol w="984139">
                  <a:extLst>
                    <a:ext uri="{9D8B030D-6E8A-4147-A177-3AD203B41FA5}">
                      <a16:colId xmlns:a16="http://schemas.microsoft.com/office/drawing/2014/main" val="4043771398"/>
                    </a:ext>
                  </a:extLst>
                </a:gridCol>
                <a:gridCol w="984139">
                  <a:extLst>
                    <a:ext uri="{9D8B030D-6E8A-4147-A177-3AD203B41FA5}">
                      <a16:colId xmlns:a16="http://schemas.microsoft.com/office/drawing/2014/main" val="2064484568"/>
                    </a:ext>
                  </a:extLst>
                </a:gridCol>
                <a:gridCol w="984139">
                  <a:extLst>
                    <a:ext uri="{9D8B030D-6E8A-4147-A177-3AD203B41FA5}">
                      <a16:colId xmlns:a16="http://schemas.microsoft.com/office/drawing/2014/main" val="161821432"/>
                    </a:ext>
                  </a:extLst>
                </a:gridCol>
                <a:gridCol w="984139">
                  <a:extLst>
                    <a:ext uri="{9D8B030D-6E8A-4147-A177-3AD203B41FA5}">
                      <a16:colId xmlns:a16="http://schemas.microsoft.com/office/drawing/2014/main" val="2918296234"/>
                    </a:ext>
                  </a:extLst>
                </a:gridCol>
                <a:gridCol w="984139">
                  <a:extLst>
                    <a:ext uri="{9D8B030D-6E8A-4147-A177-3AD203B41FA5}">
                      <a16:colId xmlns:a16="http://schemas.microsoft.com/office/drawing/2014/main" val="2613785903"/>
                    </a:ext>
                  </a:extLst>
                </a:gridCol>
                <a:gridCol w="984139">
                  <a:extLst>
                    <a:ext uri="{9D8B030D-6E8A-4147-A177-3AD203B41FA5}">
                      <a16:colId xmlns:a16="http://schemas.microsoft.com/office/drawing/2014/main" val="2799086042"/>
                    </a:ext>
                  </a:extLst>
                </a:gridCol>
              </a:tblGrid>
              <a:tr h="433627">
                <a:tc>
                  <a:txBody>
                    <a:bodyPr/>
                    <a:lstStyle/>
                    <a:p>
                      <a:pPr algn="l" fontAlgn="ctr"/>
                      <a:r>
                        <a:rPr lang="en-ZA" sz="800" b="1" i="0" u="none" strike="noStrike" dirty="0">
                          <a:solidFill>
                            <a:srgbClr val="000000"/>
                          </a:solidFill>
                          <a:effectLst/>
                          <a:latin typeface="Calibri" panose="020F0502020204030204" pitchFamily="34" charset="0"/>
                        </a:rPr>
                        <a:t>PROGRAMME 1: ADMINISTRATION</a:t>
                      </a:r>
                    </a:p>
                  </a:txBody>
                  <a:tcPr marL="7227" marR="7227" marT="72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800" b="1" i="0" u="none" strike="noStrike" dirty="0">
                          <a:solidFill>
                            <a:srgbClr val="000000"/>
                          </a:solidFill>
                          <a:effectLst/>
                          <a:latin typeface="Calibri" panose="020F0502020204030204" pitchFamily="34" charset="0"/>
                        </a:rPr>
                        <a:t>Achieved (100%  and greater)</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800" b="1" i="0" u="none" strike="noStrike" dirty="0">
                          <a:solidFill>
                            <a:srgbClr val="000000"/>
                          </a:solidFill>
                          <a:effectLst/>
                          <a:latin typeface="Calibri" panose="020F0502020204030204" pitchFamily="34" charset="0"/>
                        </a:rPr>
                        <a:t>Good Progress (greater that 75%</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t"/>
                      <a:r>
                        <a:rPr lang="en-ZA" sz="900" b="1" i="0" u="none" strike="noStrike" dirty="0">
                          <a:solidFill>
                            <a:srgbClr val="000000"/>
                          </a:solidFill>
                          <a:effectLst/>
                          <a:latin typeface="Calibri" panose="020F0502020204030204" pitchFamily="34" charset="0"/>
                        </a:rPr>
                        <a:t>Fair Progress (51% - 75%)</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800" b="1" i="0" u="none" strike="noStrike" dirty="0">
                          <a:solidFill>
                            <a:srgbClr val="000000"/>
                          </a:solidFill>
                          <a:effectLst/>
                          <a:latin typeface="Calibri" panose="020F0502020204030204" pitchFamily="34" charset="0"/>
                        </a:rPr>
                        <a:t>Poor Progress (26% - 50%)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800" b="1" i="0" u="none" strike="noStrike" dirty="0">
                          <a:solidFill>
                            <a:srgbClr val="000000"/>
                          </a:solidFill>
                          <a:effectLst/>
                          <a:latin typeface="Calibri" panose="020F0502020204030204" pitchFamily="34" charset="0"/>
                        </a:rPr>
                        <a:t>Very Poor Progress (Less than 25%)</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800" b="1" i="0" u="none" strike="noStrike" dirty="0">
                          <a:solidFill>
                            <a:srgbClr val="000000"/>
                          </a:solidFill>
                          <a:effectLst/>
                          <a:latin typeface="Calibri" panose="020F0502020204030204" pitchFamily="34" charset="0"/>
                        </a:rPr>
                        <a:t>Not Targeted</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20075998"/>
                  </a:ext>
                </a:extLst>
              </a:tr>
              <a:tr h="260176">
                <a:tc>
                  <a:txBody>
                    <a:bodyPr/>
                    <a:lstStyle/>
                    <a:p>
                      <a:pPr algn="l" fontAlgn="t"/>
                      <a:r>
                        <a:rPr lang="en-ZA" sz="800" b="0" i="0" u="none" strike="noStrike" dirty="0">
                          <a:solidFill>
                            <a:srgbClr val="000000"/>
                          </a:solidFill>
                          <a:effectLst/>
                          <a:latin typeface="Calibri" panose="020F0502020204030204" pitchFamily="34" charset="0"/>
                        </a:rPr>
                        <a:t>1.2.1  Human Resources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3</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1068554"/>
                  </a:ext>
                </a:extLst>
              </a:tr>
              <a:tr h="260176">
                <a:tc>
                  <a:txBody>
                    <a:bodyPr/>
                    <a:lstStyle/>
                    <a:p>
                      <a:pPr algn="l" fontAlgn="t"/>
                      <a:r>
                        <a:rPr lang="en-ZA" sz="800" b="0" i="0" u="none" strike="noStrike" dirty="0">
                          <a:solidFill>
                            <a:srgbClr val="000000"/>
                          </a:solidFill>
                          <a:effectLst/>
                          <a:latin typeface="Calibri" panose="020F0502020204030204" pitchFamily="34" charset="0"/>
                        </a:rPr>
                        <a:t>1.2.1  Human Resources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43%</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46212844"/>
                  </a:ext>
                </a:extLst>
              </a:tr>
              <a:tr h="260176">
                <a:tc>
                  <a:txBody>
                    <a:bodyPr/>
                    <a:lstStyle/>
                    <a:p>
                      <a:pPr algn="l" fontAlgn="t"/>
                      <a:r>
                        <a:rPr lang="en-ZA" sz="800" b="0" i="0" u="none" strike="noStrike" dirty="0">
                          <a:solidFill>
                            <a:srgbClr val="000000"/>
                          </a:solidFill>
                          <a:effectLst/>
                          <a:latin typeface="Calibri" panose="020F0502020204030204" pitchFamily="34" charset="0"/>
                        </a:rPr>
                        <a:t>1.2.2 Facilities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3</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3957118"/>
                  </a:ext>
                </a:extLst>
              </a:tr>
              <a:tr h="260176">
                <a:tc>
                  <a:txBody>
                    <a:bodyPr/>
                    <a:lstStyle/>
                    <a:p>
                      <a:pPr algn="l" fontAlgn="t"/>
                      <a:r>
                        <a:rPr lang="en-ZA" sz="800" b="0" i="0" u="none" strike="noStrike" dirty="0">
                          <a:solidFill>
                            <a:srgbClr val="000000"/>
                          </a:solidFill>
                          <a:effectLst/>
                          <a:latin typeface="Calibri" panose="020F0502020204030204" pitchFamily="34" charset="0"/>
                        </a:rPr>
                        <a:t>1.2.2 Facilities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33%</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17%</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199526560"/>
                  </a:ext>
                </a:extLst>
              </a:tr>
              <a:tr h="260176">
                <a:tc>
                  <a:txBody>
                    <a:bodyPr/>
                    <a:lstStyle/>
                    <a:p>
                      <a:pPr algn="l" fontAlgn="t"/>
                      <a:r>
                        <a:rPr lang="en-US" sz="800" b="0" i="0" u="none" strike="noStrike" dirty="0">
                          <a:solidFill>
                            <a:srgbClr val="000000"/>
                          </a:solidFill>
                          <a:effectLst/>
                          <a:latin typeface="Calibri" panose="020F0502020204030204" pitchFamily="34" charset="0"/>
                        </a:rPr>
                        <a:t>1.2.3 Gender Youth &amp; Disability Main</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9110384"/>
                  </a:ext>
                </a:extLst>
              </a:tr>
              <a:tr h="260176">
                <a:tc>
                  <a:txBody>
                    <a:bodyPr/>
                    <a:lstStyle/>
                    <a:p>
                      <a:pPr algn="l" fontAlgn="t"/>
                      <a:r>
                        <a:rPr lang="en-US" sz="800" b="0" i="0" u="none" strike="noStrike" dirty="0">
                          <a:solidFill>
                            <a:srgbClr val="000000"/>
                          </a:solidFill>
                          <a:effectLst/>
                          <a:latin typeface="Calibri" panose="020F0502020204030204" pitchFamily="34" charset="0"/>
                        </a:rPr>
                        <a:t>1.2.3 Gender Youth &amp; Disability Main</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343703245"/>
                  </a:ext>
                </a:extLst>
              </a:tr>
              <a:tr h="261622">
                <a:tc>
                  <a:txBody>
                    <a:bodyPr/>
                    <a:lstStyle/>
                    <a:p>
                      <a:pPr algn="l" fontAlgn="t"/>
                      <a:r>
                        <a:rPr lang="en-ZA" sz="800" b="0" i="0" u="none" strike="noStrike" dirty="0">
                          <a:solidFill>
                            <a:srgbClr val="000000"/>
                          </a:solidFill>
                          <a:effectLst/>
                          <a:latin typeface="Calibri" panose="020F0502020204030204" pitchFamily="34" charset="0"/>
                        </a:rPr>
                        <a:t>1.2.4 Fraud Prevention &amp; Risk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9059940"/>
                  </a:ext>
                </a:extLst>
              </a:tr>
              <a:tr h="261622">
                <a:tc>
                  <a:txBody>
                    <a:bodyPr/>
                    <a:lstStyle/>
                    <a:p>
                      <a:pPr algn="l" fontAlgn="t"/>
                      <a:r>
                        <a:rPr lang="en-ZA" sz="800" b="0" i="0" u="none" strike="noStrike" dirty="0">
                          <a:solidFill>
                            <a:srgbClr val="000000"/>
                          </a:solidFill>
                          <a:effectLst/>
                          <a:latin typeface="Calibri" panose="020F0502020204030204" pitchFamily="34" charset="0"/>
                        </a:rPr>
                        <a:t>1.2.4 Fraud Prevention &amp; Risk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949993884"/>
                  </a:ext>
                </a:extLst>
              </a:tr>
              <a:tr h="260176">
                <a:tc>
                  <a:txBody>
                    <a:bodyPr/>
                    <a:lstStyle/>
                    <a:p>
                      <a:pPr algn="l" fontAlgn="t"/>
                      <a:r>
                        <a:rPr lang="en-ZA" sz="800" b="0" i="0" u="none" strike="noStrike" dirty="0">
                          <a:solidFill>
                            <a:srgbClr val="000000"/>
                          </a:solidFill>
                          <a:effectLst/>
                          <a:latin typeface="Calibri" panose="020F0502020204030204" pitchFamily="34" charset="0"/>
                        </a:rPr>
                        <a:t>1.2.5 Supply Chain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5</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350557"/>
                  </a:ext>
                </a:extLst>
              </a:tr>
              <a:tr h="260176">
                <a:tc>
                  <a:txBody>
                    <a:bodyPr/>
                    <a:lstStyle/>
                    <a:p>
                      <a:pPr algn="l" fontAlgn="t"/>
                      <a:r>
                        <a:rPr lang="en-ZA" sz="800" b="0" i="0" u="none" strike="noStrike" dirty="0">
                          <a:solidFill>
                            <a:srgbClr val="000000"/>
                          </a:solidFill>
                          <a:effectLst/>
                          <a:latin typeface="Calibri" panose="020F0502020204030204" pitchFamily="34" charset="0"/>
                        </a:rPr>
                        <a:t>1.2.5 Supply Chain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71%</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749686912"/>
                  </a:ext>
                </a:extLst>
              </a:tr>
              <a:tr h="260176">
                <a:tc>
                  <a:txBody>
                    <a:bodyPr/>
                    <a:lstStyle/>
                    <a:p>
                      <a:pPr algn="l" fontAlgn="t"/>
                      <a:r>
                        <a:rPr lang="en-ZA" sz="800" b="0" i="0" u="none" strike="noStrike" dirty="0">
                          <a:solidFill>
                            <a:srgbClr val="000000"/>
                          </a:solidFill>
                          <a:effectLst/>
                          <a:latin typeface="Calibri" panose="020F0502020204030204" pitchFamily="34" charset="0"/>
                        </a:rPr>
                        <a:t>1.2.6 Financial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7102968"/>
                  </a:ext>
                </a:extLst>
              </a:tr>
              <a:tr h="260176">
                <a:tc>
                  <a:txBody>
                    <a:bodyPr/>
                    <a:lstStyle/>
                    <a:p>
                      <a:pPr algn="l" fontAlgn="t"/>
                      <a:r>
                        <a:rPr lang="en-ZA" sz="800" b="0" i="0" u="none" strike="noStrike" dirty="0">
                          <a:solidFill>
                            <a:srgbClr val="000000"/>
                          </a:solidFill>
                          <a:effectLst/>
                          <a:latin typeface="Calibri" panose="020F0502020204030204" pitchFamily="34" charset="0"/>
                        </a:rPr>
                        <a:t>1.2.6 Financial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46263216"/>
                  </a:ext>
                </a:extLst>
              </a:tr>
              <a:tr h="260176">
                <a:tc>
                  <a:txBody>
                    <a:bodyPr/>
                    <a:lstStyle/>
                    <a:p>
                      <a:pPr algn="l" fontAlgn="t"/>
                      <a:r>
                        <a:rPr lang="en-ZA" sz="800" b="0" i="0" u="none" strike="noStrike" dirty="0">
                          <a:solidFill>
                            <a:srgbClr val="000000"/>
                          </a:solidFill>
                          <a:effectLst/>
                          <a:latin typeface="Calibri" panose="020F0502020204030204" pitchFamily="34" charset="0"/>
                        </a:rPr>
                        <a:t>1.2.7 Strategic Planning, Monitoring &amp; Eval</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220418"/>
                  </a:ext>
                </a:extLst>
              </a:tr>
              <a:tr h="260176">
                <a:tc>
                  <a:txBody>
                    <a:bodyPr/>
                    <a:lstStyle/>
                    <a:p>
                      <a:pPr algn="l" fontAlgn="t"/>
                      <a:r>
                        <a:rPr lang="en-ZA" sz="800" b="0" i="0" u="none" strike="noStrike" dirty="0">
                          <a:solidFill>
                            <a:srgbClr val="000000"/>
                          </a:solidFill>
                          <a:effectLst/>
                          <a:latin typeface="Calibri" panose="020F0502020204030204" pitchFamily="34" charset="0"/>
                        </a:rPr>
                        <a:t>1.2.7 Strategic Planning, Monitoring &amp; Eval</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29305349"/>
                  </a:ext>
                </a:extLst>
              </a:tr>
              <a:tr h="260176">
                <a:tc>
                  <a:txBody>
                    <a:bodyPr/>
                    <a:lstStyle/>
                    <a:p>
                      <a:pPr algn="l" fontAlgn="t"/>
                      <a:r>
                        <a:rPr lang="en-ZA" sz="800" b="0" i="0" u="none" strike="noStrike" dirty="0">
                          <a:solidFill>
                            <a:srgbClr val="000000"/>
                          </a:solidFill>
                          <a:effectLst/>
                          <a:latin typeface="Calibri" panose="020F0502020204030204" pitchFamily="34" charset="0"/>
                        </a:rPr>
                        <a:t>1.3 District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543790"/>
                  </a:ext>
                </a:extLst>
              </a:tr>
              <a:tr h="260176">
                <a:tc>
                  <a:txBody>
                    <a:bodyPr/>
                    <a:lstStyle/>
                    <a:p>
                      <a:pPr algn="l" fontAlgn="t"/>
                      <a:r>
                        <a:rPr lang="en-ZA" sz="800" b="0" i="0" u="none" strike="noStrike" dirty="0">
                          <a:solidFill>
                            <a:srgbClr val="000000"/>
                          </a:solidFill>
                          <a:effectLst/>
                          <a:latin typeface="Calibri" panose="020F0502020204030204" pitchFamily="34" charset="0"/>
                        </a:rPr>
                        <a:t>1.3 District Management</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216611635"/>
                  </a:ext>
                </a:extLst>
              </a:tr>
              <a:tr h="260176">
                <a:tc>
                  <a:txBody>
                    <a:bodyPr/>
                    <a:lstStyle/>
                    <a:p>
                      <a:pPr algn="l" fontAlgn="t"/>
                      <a:r>
                        <a:rPr lang="en-ZA" sz="800" b="1" i="0" u="none" strike="noStrike" dirty="0">
                          <a:solidFill>
                            <a:srgbClr val="000000"/>
                          </a:solidFill>
                          <a:effectLst/>
                          <a:latin typeface="Calibri" panose="020F0502020204030204" pitchFamily="34" charset="0"/>
                        </a:rPr>
                        <a:t>Total Indicators</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19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2</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1</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9444382"/>
                  </a:ext>
                </a:extLst>
              </a:tr>
              <a:tr h="260176">
                <a:tc>
                  <a:txBody>
                    <a:bodyPr/>
                    <a:lstStyle/>
                    <a:p>
                      <a:pPr algn="l" fontAlgn="t"/>
                      <a:r>
                        <a:rPr lang="en-ZA" sz="800" b="1" i="0" u="none" strike="noStrike" dirty="0">
                          <a:solidFill>
                            <a:srgbClr val="000000"/>
                          </a:solidFill>
                          <a:effectLst/>
                          <a:latin typeface="Calibri" panose="020F0502020204030204" pitchFamily="34" charset="0"/>
                        </a:rPr>
                        <a:t>% Indicators</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61%</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29%</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7227" marR="7227" marT="722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617389268"/>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a:extLst>
              <a:ext uri="{FF2B5EF4-FFF2-40B4-BE49-F238E27FC236}">
                <a16:creationId xmlns:a16="http://schemas.microsoft.com/office/drawing/2014/main" id="{7C8F44D0-EF09-4450-A765-342C194BAA20}"/>
              </a:ext>
            </a:extLst>
          </p:cNvPr>
          <p:cNvSpPr>
            <a:spLocks noGrp="1"/>
          </p:cNvSpPr>
          <p:nvPr>
            <p:ph type="title"/>
          </p:nvPr>
        </p:nvSpPr>
        <p:spPr/>
        <p:txBody>
          <a:bodyPr/>
          <a:lstStyle/>
          <a:p>
            <a:pPr eaLnBrk="1" hangingPunct="1"/>
            <a:r>
              <a:rPr lang="en-US" altLang="en-US" sz="2300" b="1" dirty="0"/>
              <a:t>Overview Of Non-Financial Performance: Prog 2</a:t>
            </a:r>
            <a:endParaRPr lang="en-ZA" altLang="en-US" sz="2300" dirty="0"/>
          </a:p>
        </p:txBody>
      </p:sp>
      <p:sp>
        <p:nvSpPr>
          <p:cNvPr id="72707" name="Slide Number Placeholder 3">
            <a:extLst>
              <a:ext uri="{FF2B5EF4-FFF2-40B4-BE49-F238E27FC236}">
                <a16:creationId xmlns:a16="http://schemas.microsoft.com/office/drawing/2014/main" id="{79E0FE08-46F0-420E-8D78-49B6369D62A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0ECC3B61-3187-4CF6-84BE-3587CDB5767B}"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14</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F4B48C0A-9FF1-494C-876E-99BDF6196682}"/>
              </a:ext>
            </a:extLst>
          </p:cNvPr>
          <p:cNvGraphicFramePr>
            <a:graphicFrameLocks noGrp="1"/>
          </p:cNvGraphicFramePr>
          <p:nvPr>
            <p:ph idx="1"/>
          </p:nvPr>
        </p:nvGraphicFramePr>
        <p:xfrm>
          <a:off x="899593" y="1484784"/>
          <a:ext cx="8120582" cy="4281451"/>
        </p:xfrm>
        <a:graphic>
          <a:graphicData uri="http://schemas.openxmlformats.org/drawingml/2006/table">
            <a:tbl>
              <a:tblPr/>
              <a:tblGrid>
                <a:gridCol w="2268122">
                  <a:extLst>
                    <a:ext uri="{9D8B030D-6E8A-4147-A177-3AD203B41FA5}">
                      <a16:colId xmlns:a16="http://schemas.microsoft.com/office/drawing/2014/main" val="4113440832"/>
                    </a:ext>
                  </a:extLst>
                </a:gridCol>
                <a:gridCol w="975410">
                  <a:extLst>
                    <a:ext uri="{9D8B030D-6E8A-4147-A177-3AD203B41FA5}">
                      <a16:colId xmlns:a16="http://schemas.microsoft.com/office/drawing/2014/main" val="748969103"/>
                    </a:ext>
                  </a:extLst>
                </a:gridCol>
                <a:gridCol w="975410">
                  <a:extLst>
                    <a:ext uri="{9D8B030D-6E8A-4147-A177-3AD203B41FA5}">
                      <a16:colId xmlns:a16="http://schemas.microsoft.com/office/drawing/2014/main" val="3030505939"/>
                    </a:ext>
                  </a:extLst>
                </a:gridCol>
                <a:gridCol w="975410">
                  <a:extLst>
                    <a:ext uri="{9D8B030D-6E8A-4147-A177-3AD203B41FA5}">
                      <a16:colId xmlns:a16="http://schemas.microsoft.com/office/drawing/2014/main" val="3352040177"/>
                    </a:ext>
                  </a:extLst>
                </a:gridCol>
                <a:gridCol w="975410">
                  <a:extLst>
                    <a:ext uri="{9D8B030D-6E8A-4147-A177-3AD203B41FA5}">
                      <a16:colId xmlns:a16="http://schemas.microsoft.com/office/drawing/2014/main" val="1143881448"/>
                    </a:ext>
                  </a:extLst>
                </a:gridCol>
                <a:gridCol w="975410">
                  <a:extLst>
                    <a:ext uri="{9D8B030D-6E8A-4147-A177-3AD203B41FA5}">
                      <a16:colId xmlns:a16="http://schemas.microsoft.com/office/drawing/2014/main" val="180233645"/>
                    </a:ext>
                  </a:extLst>
                </a:gridCol>
                <a:gridCol w="975410">
                  <a:extLst>
                    <a:ext uri="{9D8B030D-6E8A-4147-A177-3AD203B41FA5}">
                      <a16:colId xmlns:a16="http://schemas.microsoft.com/office/drawing/2014/main" val="1235648602"/>
                    </a:ext>
                  </a:extLst>
                </a:gridCol>
              </a:tblGrid>
              <a:tr h="622907">
                <a:tc>
                  <a:txBody>
                    <a:bodyPr/>
                    <a:lstStyle/>
                    <a:p>
                      <a:pPr algn="l" fontAlgn="ctr"/>
                      <a:r>
                        <a:rPr lang="en-US" sz="1000" b="1" i="0" u="none" strike="noStrike" dirty="0">
                          <a:solidFill>
                            <a:srgbClr val="000000"/>
                          </a:solidFill>
                          <a:effectLst/>
                          <a:latin typeface="Calibri" panose="020F0502020204030204" pitchFamily="34" charset="0"/>
                        </a:rPr>
                        <a:t>PROGRAMME 2: SOCIAL WELFARE SERVICES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Achieved (100%  and greater)</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000" b="1" i="0" u="none" strike="noStrike" dirty="0">
                          <a:solidFill>
                            <a:srgbClr val="000000"/>
                          </a:solidFill>
                          <a:effectLst/>
                          <a:latin typeface="Calibri" panose="020F0502020204030204" pitchFamily="34" charset="0"/>
                        </a:rPr>
                        <a:t>Good Progress (greater that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r>
                        <a:rPr lang="en-ZA" sz="1100" b="1" i="0" u="none" strike="noStrike" dirty="0">
                          <a:solidFill>
                            <a:srgbClr val="000000"/>
                          </a:solidFill>
                          <a:effectLst/>
                          <a:latin typeface="Calibri" panose="020F0502020204030204" pitchFamily="34" charset="0"/>
                        </a:rPr>
                        <a:t>Fair Progress (51% - 75%)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1000" b="1" i="0" u="none" strike="noStrike" dirty="0">
                          <a:solidFill>
                            <a:srgbClr val="000000"/>
                          </a:solidFill>
                          <a:effectLst/>
                          <a:latin typeface="Calibri" panose="020F0502020204030204" pitchFamily="34" charset="0"/>
                        </a:rPr>
                        <a:t>Poor Progress (26% - 50%)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1000" b="1" i="0" u="none" strike="noStrike" dirty="0">
                          <a:solidFill>
                            <a:srgbClr val="000000"/>
                          </a:solidFill>
                          <a:effectLst/>
                          <a:latin typeface="Calibri" panose="020F0502020204030204" pitchFamily="34" charset="0"/>
                        </a:rPr>
                        <a:t>Very Poor Progress (Less than 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1000" b="1" i="0" u="none" strike="noStrike" dirty="0">
                          <a:solidFill>
                            <a:srgbClr val="000000"/>
                          </a:solidFill>
                          <a:effectLst/>
                          <a:latin typeface="Calibri" panose="020F0502020204030204" pitchFamily="34" charset="0"/>
                        </a:rPr>
                        <a:t>Not Targeted</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18414813"/>
                  </a:ext>
                </a:extLst>
              </a:tr>
              <a:tr h="363363">
                <a:tc>
                  <a:txBody>
                    <a:bodyPr/>
                    <a:lstStyle/>
                    <a:p>
                      <a:pPr algn="l" fontAlgn="t"/>
                      <a:r>
                        <a:rPr lang="en-US" sz="1000" b="0" i="0" u="none" strike="noStrike" dirty="0">
                          <a:solidFill>
                            <a:srgbClr val="000000"/>
                          </a:solidFill>
                          <a:effectLst/>
                          <a:latin typeface="Calibri" panose="020F0502020204030204" pitchFamily="34" charset="0"/>
                        </a:rPr>
                        <a:t>2.2 Services to Older Persons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1229878"/>
                  </a:ext>
                </a:extLst>
              </a:tr>
              <a:tr h="363363">
                <a:tc>
                  <a:txBody>
                    <a:bodyPr/>
                    <a:lstStyle/>
                    <a:p>
                      <a:pPr algn="l" fontAlgn="t"/>
                      <a:r>
                        <a:rPr lang="en-US" sz="1000" b="0" i="0" u="none" strike="noStrike" dirty="0">
                          <a:solidFill>
                            <a:srgbClr val="000000"/>
                          </a:solidFill>
                          <a:effectLst/>
                          <a:latin typeface="Calibri" panose="020F0502020204030204" pitchFamily="34" charset="0"/>
                        </a:rPr>
                        <a:t>2.2 Services to Older Persons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313872209"/>
                  </a:ext>
                </a:extLst>
              </a:tr>
              <a:tr h="375820">
                <a:tc>
                  <a:txBody>
                    <a:bodyPr/>
                    <a:lstStyle/>
                    <a:p>
                      <a:pPr algn="l" fontAlgn="t"/>
                      <a:r>
                        <a:rPr lang="en-US" sz="1000" b="0" i="0" u="none" strike="noStrike" dirty="0">
                          <a:solidFill>
                            <a:srgbClr val="000000"/>
                          </a:solidFill>
                          <a:effectLst/>
                          <a:latin typeface="Calibri" panose="020F0502020204030204" pitchFamily="34" charset="0"/>
                        </a:rPr>
                        <a:t>2.3 Services to the Persons with Disabilities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4557488"/>
                  </a:ext>
                </a:extLst>
              </a:tr>
              <a:tr h="375820">
                <a:tc>
                  <a:txBody>
                    <a:bodyPr/>
                    <a:lstStyle/>
                    <a:p>
                      <a:pPr algn="l" fontAlgn="t"/>
                      <a:r>
                        <a:rPr lang="en-US" sz="1000" b="0" i="0" u="none" strike="noStrike" dirty="0">
                          <a:solidFill>
                            <a:srgbClr val="000000"/>
                          </a:solidFill>
                          <a:effectLst/>
                          <a:latin typeface="Calibri" panose="020F0502020204030204" pitchFamily="34" charset="0"/>
                        </a:rPr>
                        <a:t>2.3 Services to the Persons with Disabilities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44%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44%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19651885"/>
                  </a:ext>
                </a:extLst>
              </a:tr>
              <a:tr h="363363">
                <a:tc>
                  <a:txBody>
                    <a:bodyPr/>
                    <a:lstStyle/>
                    <a:p>
                      <a:pPr algn="l" fontAlgn="t"/>
                      <a:r>
                        <a:rPr lang="en-ZA" sz="1000" b="0" i="0" u="none" strike="noStrike" dirty="0">
                          <a:solidFill>
                            <a:srgbClr val="000000"/>
                          </a:solidFill>
                          <a:effectLst/>
                          <a:latin typeface="Calibri" panose="020F0502020204030204" pitchFamily="34" charset="0"/>
                        </a:rPr>
                        <a:t>2.4 HIV and AIDS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8774233"/>
                  </a:ext>
                </a:extLst>
              </a:tr>
              <a:tr h="363363">
                <a:tc>
                  <a:txBody>
                    <a:bodyPr/>
                    <a:lstStyle/>
                    <a:p>
                      <a:pPr algn="l" fontAlgn="t"/>
                      <a:r>
                        <a:rPr lang="en-ZA" sz="1000" b="0" i="0" u="none" strike="noStrike" dirty="0">
                          <a:solidFill>
                            <a:srgbClr val="000000"/>
                          </a:solidFill>
                          <a:effectLst/>
                          <a:latin typeface="Calibri" panose="020F0502020204030204" pitchFamily="34" charset="0"/>
                        </a:rPr>
                        <a:t>2.4 HIV and AIDS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99513394"/>
                  </a:ext>
                </a:extLst>
              </a:tr>
              <a:tr h="363363">
                <a:tc>
                  <a:txBody>
                    <a:bodyPr/>
                    <a:lstStyle/>
                    <a:p>
                      <a:pPr algn="l" fontAlgn="t"/>
                      <a:r>
                        <a:rPr lang="en-ZA" sz="1000" b="0" i="0" u="none" strike="noStrike" dirty="0">
                          <a:solidFill>
                            <a:srgbClr val="000000"/>
                          </a:solidFill>
                          <a:effectLst/>
                          <a:latin typeface="Calibri" panose="020F0502020204030204" pitchFamily="34" charset="0"/>
                        </a:rPr>
                        <a:t>2.5 Social Relief</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0131504"/>
                  </a:ext>
                </a:extLst>
              </a:tr>
              <a:tr h="363363">
                <a:tc>
                  <a:txBody>
                    <a:bodyPr/>
                    <a:lstStyle/>
                    <a:p>
                      <a:pPr algn="l" fontAlgn="t"/>
                      <a:r>
                        <a:rPr lang="en-ZA" sz="1000" b="0" i="0" u="none" strike="noStrike" dirty="0">
                          <a:solidFill>
                            <a:srgbClr val="000000"/>
                          </a:solidFill>
                          <a:effectLst/>
                          <a:latin typeface="Calibri" panose="020F0502020204030204" pitchFamily="34" charset="0"/>
                        </a:rPr>
                        <a:t>2.5 Social Relief</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100%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184807185"/>
                  </a:ext>
                </a:extLst>
              </a:tr>
              <a:tr h="363363">
                <a:tc>
                  <a:txBody>
                    <a:bodyPr/>
                    <a:lstStyle/>
                    <a:p>
                      <a:pPr algn="l" fontAlgn="t"/>
                      <a:r>
                        <a:rPr lang="en-ZA" sz="1000" b="1" i="0" u="none" strike="noStrike" dirty="0">
                          <a:solidFill>
                            <a:srgbClr val="000000"/>
                          </a:solidFill>
                          <a:effectLst/>
                          <a:latin typeface="Calibri" panose="020F0502020204030204" pitchFamily="34" charset="0"/>
                        </a:rPr>
                        <a:t>Total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732116"/>
                  </a:ext>
                </a:extLst>
              </a:tr>
              <a:tr h="363363">
                <a:tc>
                  <a:txBody>
                    <a:bodyPr/>
                    <a:lstStyle/>
                    <a:p>
                      <a:pPr algn="l" fontAlgn="t"/>
                      <a:r>
                        <a:rPr lang="en-ZA" sz="1000" b="1" i="0" u="none" strike="noStrike" dirty="0">
                          <a:solidFill>
                            <a:srgbClr val="000000"/>
                          </a:solidFill>
                          <a:effectLst/>
                          <a:latin typeface="Calibri" panose="020F0502020204030204" pitchFamily="34" charset="0"/>
                        </a:rPr>
                        <a:t>%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48%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5727884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a16="http://schemas.microsoft.com/office/drawing/2014/main" id="{0BED25FB-FD3A-4380-8E0E-021966C83A1F}"/>
              </a:ext>
            </a:extLst>
          </p:cNvPr>
          <p:cNvSpPr>
            <a:spLocks noGrp="1"/>
          </p:cNvSpPr>
          <p:nvPr>
            <p:ph type="title"/>
          </p:nvPr>
        </p:nvSpPr>
        <p:spPr/>
        <p:txBody>
          <a:bodyPr/>
          <a:lstStyle/>
          <a:p>
            <a:pPr eaLnBrk="1" hangingPunct="1"/>
            <a:r>
              <a:rPr lang="en-US" altLang="en-US" sz="2300" b="1" dirty="0"/>
              <a:t>Overview Of Non-Financial Performance: Prog 3</a:t>
            </a:r>
            <a:endParaRPr lang="en-ZA" altLang="en-US" sz="2300" dirty="0"/>
          </a:p>
        </p:txBody>
      </p:sp>
      <p:sp>
        <p:nvSpPr>
          <p:cNvPr id="74755" name="Slide Number Placeholder 4">
            <a:extLst>
              <a:ext uri="{FF2B5EF4-FFF2-40B4-BE49-F238E27FC236}">
                <a16:creationId xmlns:a16="http://schemas.microsoft.com/office/drawing/2014/main" id="{4DDAA15A-E9BD-441A-9075-FADE8EFE18B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A8A24069-F461-458E-B804-9C58785C98B7}"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15</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2F22B615-9E97-44EB-9A07-BD3E09FD60DA}"/>
              </a:ext>
            </a:extLst>
          </p:cNvPr>
          <p:cNvGraphicFramePr>
            <a:graphicFrameLocks noGrp="1"/>
          </p:cNvGraphicFramePr>
          <p:nvPr>
            <p:ph idx="1"/>
          </p:nvPr>
        </p:nvGraphicFramePr>
        <p:xfrm>
          <a:off x="755577" y="1412776"/>
          <a:ext cx="8264600" cy="4751821"/>
        </p:xfrm>
        <a:graphic>
          <a:graphicData uri="http://schemas.openxmlformats.org/drawingml/2006/table">
            <a:tbl>
              <a:tblPr/>
              <a:tblGrid>
                <a:gridCol w="2308346">
                  <a:extLst>
                    <a:ext uri="{9D8B030D-6E8A-4147-A177-3AD203B41FA5}">
                      <a16:colId xmlns:a16="http://schemas.microsoft.com/office/drawing/2014/main" val="2160838691"/>
                    </a:ext>
                  </a:extLst>
                </a:gridCol>
                <a:gridCol w="992709">
                  <a:extLst>
                    <a:ext uri="{9D8B030D-6E8A-4147-A177-3AD203B41FA5}">
                      <a16:colId xmlns:a16="http://schemas.microsoft.com/office/drawing/2014/main" val="1429111275"/>
                    </a:ext>
                  </a:extLst>
                </a:gridCol>
                <a:gridCol w="992709">
                  <a:extLst>
                    <a:ext uri="{9D8B030D-6E8A-4147-A177-3AD203B41FA5}">
                      <a16:colId xmlns:a16="http://schemas.microsoft.com/office/drawing/2014/main" val="4171245385"/>
                    </a:ext>
                  </a:extLst>
                </a:gridCol>
                <a:gridCol w="992709">
                  <a:extLst>
                    <a:ext uri="{9D8B030D-6E8A-4147-A177-3AD203B41FA5}">
                      <a16:colId xmlns:a16="http://schemas.microsoft.com/office/drawing/2014/main" val="191025498"/>
                    </a:ext>
                  </a:extLst>
                </a:gridCol>
                <a:gridCol w="992709">
                  <a:extLst>
                    <a:ext uri="{9D8B030D-6E8A-4147-A177-3AD203B41FA5}">
                      <a16:colId xmlns:a16="http://schemas.microsoft.com/office/drawing/2014/main" val="1487355981"/>
                    </a:ext>
                  </a:extLst>
                </a:gridCol>
                <a:gridCol w="992709">
                  <a:extLst>
                    <a:ext uri="{9D8B030D-6E8A-4147-A177-3AD203B41FA5}">
                      <a16:colId xmlns:a16="http://schemas.microsoft.com/office/drawing/2014/main" val="2498106662"/>
                    </a:ext>
                  </a:extLst>
                </a:gridCol>
                <a:gridCol w="992709">
                  <a:extLst>
                    <a:ext uri="{9D8B030D-6E8A-4147-A177-3AD203B41FA5}">
                      <a16:colId xmlns:a16="http://schemas.microsoft.com/office/drawing/2014/main" val="288626198"/>
                    </a:ext>
                  </a:extLst>
                </a:gridCol>
              </a:tblGrid>
              <a:tr h="565693">
                <a:tc>
                  <a:txBody>
                    <a:bodyPr/>
                    <a:lstStyle/>
                    <a:p>
                      <a:pPr algn="l" fontAlgn="ctr"/>
                      <a:r>
                        <a:rPr lang="en-US" sz="1000" b="1" i="0" u="none" strike="noStrike" dirty="0">
                          <a:solidFill>
                            <a:srgbClr val="000000"/>
                          </a:solidFill>
                          <a:effectLst/>
                          <a:latin typeface="Calibri" panose="020F0502020204030204" pitchFamily="34" charset="0"/>
                        </a:rPr>
                        <a:t>PROGRAMME 3: CHILDREN AND FAMILIES</a:t>
                      </a:r>
                    </a:p>
                  </a:txBody>
                  <a:tcPr marL="8698" marR="8698" marT="8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Achieved (100%  and greater)</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000" b="1" i="0" u="none" strike="noStrike" dirty="0">
                          <a:solidFill>
                            <a:srgbClr val="000000"/>
                          </a:solidFill>
                          <a:effectLst/>
                          <a:latin typeface="Calibri" panose="020F0502020204030204" pitchFamily="34" charset="0"/>
                        </a:rPr>
                        <a:t>Good Progress (greater that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r>
                        <a:rPr lang="en-ZA" sz="1100" b="1" i="0" u="none" strike="noStrike" dirty="0">
                          <a:solidFill>
                            <a:srgbClr val="000000"/>
                          </a:solidFill>
                          <a:effectLst/>
                          <a:latin typeface="Calibri" panose="020F0502020204030204" pitchFamily="34" charset="0"/>
                        </a:rPr>
                        <a:t>Fair Progress (51% - 75%)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1000" b="1" i="0" u="none" strike="noStrike" dirty="0">
                          <a:solidFill>
                            <a:srgbClr val="000000"/>
                          </a:solidFill>
                          <a:effectLst/>
                          <a:latin typeface="Calibri" panose="020F0502020204030204" pitchFamily="34" charset="0"/>
                        </a:rPr>
                        <a:t>Poor Progress (26% - 50%)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1000" b="1" i="0" u="none" strike="noStrike" dirty="0">
                          <a:solidFill>
                            <a:srgbClr val="000000"/>
                          </a:solidFill>
                          <a:effectLst/>
                          <a:latin typeface="Calibri" panose="020F0502020204030204" pitchFamily="34" charset="0"/>
                        </a:rPr>
                        <a:t>Very Poor Progress (Less than 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1000" b="1" i="0" u="none" strike="noStrike" dirty="0">
                          <a:solidFill>
                            <a:srgbClr val="000000"/>
                          </a:solidFill>
                          <a:effectLst/>
                          <a:latin typeface="Calibri" panose="020F0502020204030204" pitchFamily="34" charset="0"/>
                        </a:rPr>
                        <a:t>Not Targeted</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5080553"/>
                  </a:ext>
                </a:extLst>
              </a:tr>
              <a:tr h="348844">
                <a:tc>
                  <a:txBody>
                    <a:bodyPr/>
                    <a:lstStyle/>
                    <a:p>
                      <a:pPr algn="l" fontAlgn="t"/>
                      <a:r>
                        <a:rPr lang="en-US" sz="1000" b="0" i="0" u="none" strike="noStrike" dirty="0">
                          <a:solidFill>
                            <a:srgbClr val="000000"/>
                          </a:solidFill>
                          <a:effectLst/>
                          <a:latin typeface="Calibri" panose="020F0502020204030204" pitchFamily="34" charset="0"/>
                        </a:rPr>
                        <a:t>3.2  Care and Services to Families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6222652"/>
                  </a:ext>
                </a:extLst>
              </a:tr>
              <a:tr h="348844">
                <a:tc>
                  <a:txBody>
                    <a:bodyPr/>
                    <a:lstStyle/>
                    <a:p>
                      <a:pPr algn="l" fontAlgn="t"/>
                      <a:r>
                        <a:rPr lang="en-US" sz="1000" b="0" i="0" u="none" strike="noStrike" dirty="0">
                          <a:solidFill>
                            <a:srgbClr val="000000"/>
                          </a:solidFill>
                          <a:effectLst/>
                          <a:latin typeface="Calibri" panose="020F0502020204030204" pitchFamily="34" charset="0"/>
                        </a:rPr>
                        <a:t>3.2  Care and Services to Families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29%</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215909102"/>
                  </a:ext>
                </a:extLst>
              </a:tr>
              <a:tr h="348844">
                <a:tc>
                  <a:txBody>
                    <a:bodyPr/>
                    <a:lstStyle/>
                    <a:p>
                      <a:pPr algn="l" fontAlgn="t"/>
                      <a:r>
                        <a:rPr lang="en-US" sz="1000" b="0" i="0" u="none" strike="noStrike" dirty="0">
                          <a:solidFill>
                            <a:srgbClr val="000000"/>
                          </a:solidFill>
                          <a:effectLst/>
                          <a:latin typeface="Calibri" panose="020F0502020204030204" pitchFamily="34" charset="0"/>
                        </a:rPr>
                        <a:t>3.3 Child Care and Protection</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8757677"/>
                  </a:ext>
                </a:extLst>
              </a:tr>
              <a:tr h="348844">
                <a:tc>
                  <a:txBody>
                    <a:bodyPr/>
                    <a:lstStyle/>
                    <a:p>
                      <a:pPr algn="l" fontAlgn="t"/>
                      <a:r>
                        <a:rPr lang="en-US" sz="1000" b="0" i="0" u="none" strike="noStrike" dirty="0">
                          <a:solidFill>
                            <a:srgbClr val="000000"/>
                          </a:solidFill>
                          <a:effectLst/>
                          <a:latin typeface="Calibri" panose="020F0502020204030204" pitchFamily="34" charset="0"/>
                        </a:rPr>
                        <a:t>3.3 Child Care and Protection</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68341149"/>
                  </a:ext>
                </a:extLst>
              </a:tr>
              <a:tr h="348844">
                <a:tc>
                  <a:txBody>
                    <a:bodyPr/>
                    <a:lstStyle/>
                    <a:p>
                      <a:pPr algn="l" fontAlgn="t"/>
                      <a:r>
                        <a:rPr lang="en-US" sz="1000" b="0" i="0" u="none" strike="noStrike" dirty="0">
                          <a:solidFill>
                            <a:srgbClr val="000000"/>
                          </a:solidFill>
                          <a:effectLst/>
                          <a:latin typeface="Calibri" panose="020F0502020204030204" pitchFamily="34" charset="0"/>
                        </a:rPr>
                        <a:t>3.4  ECD and Partial Care</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021962"/>
                  </a:ext>
                </a:extLst>
              </a:tr>
              <a:tr h="348844">
                <a:tc>
                  <a:txBody>
                    <a:bodyPr/>
                    <a:lstStyle/>
                    <a:p>
                      <a:pPr algn="l" fontAlgn="t"/>
                      <a:r>
                        <a:rPr lang="en-US" sz="1000" b="0" i="0" u="none" strike="noStrike" dirty="0">
                          <a:solidFill>
                            <a:srgbClr val="000000"/>
                          </a:solidFill>
                          <a:effectLst/>
                          <a:latin typeface="Calibri" panose="020F0502020204030204" pitchFamily="34" charset="0"/>
                        </a:rPr>
                        <a:t>3.4  ECD and Partial Care</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9%</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27%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394488748"/>
                  </a:ext>
                </a:extLst>
              </a:tr>
              <a:tr h="348844">
                <a:tc>
                  <a:txBody>
                    <a:bodyPr/>
                    <a:lstStyle/>
                    <a:p>
                      <a:pPr algn="l" fontAlgn="t"/>
                      <a:r>
                        <a:rPr lang="en-US" sz="1000" b="0" i="0" u="none" strike="noStrike" dirty="0">
                          <a:solidFill>
                            <a:srgbClr val="000000"/>
                          </a:solidFill>
                          <a:effectLst/>
                          <a:latin typeface="Calibri" panose="020F0502020204030204" pitchFamily="34" charset="0"/>
                        </a:rPr>
                        <a:t>3.5 Child and Youth Care Centres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5483025"/>
                  </a:ext>
                </a:extLst>
              </a:tr>
              <a:tr h="348844">
                <a:tc>
                  <a:txBody>
                    <a:bodyPr/>
                    <a:lstStyle/>
                    <a:p>
                      <a:pPr algn="l" fontAlgn="t"/>
                      <a:r>
                        <a:rPr lang="en-US" sz="1000" b="0" i="0" u="none" strike="noStrike" dirty="0">
                          <a:solidFill>
                            <a:srgbClr val="000000"/>
                          </a:solidFill>
                          <a:effectLst/>
                          <a:latin typeface="Calibri" panose="020F0502020204030204" pitchFamily="34" charset="0"/>
                        </a:rPr>
                        <a:t>3.5 Child and Youth Care Centres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67%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33%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712283853"/>
                  </a:ext>
                </a:extLst>
              </a:tr>
              <a:tr h="348844">
                <a:tc>
                  <a:txBody>
                    <a:bodyPr/>
                    <a:lstStyle/>
                    <a:p>
                      <a:pPr algn="l" fontAlgn="t"/>
                      <a:r>
                        <a:rPr lang="en-US" sz="1000" b="0" i="0" u="none" strike="noStrike" dirty="0">
                          <a:solidFill>
                            <a:srgbClr val="000000"/>
                          </a:solidFill>
                          <a:effectLst/>
                          <a:latin typeface="Calibri" panose="020F0502020204030204" pitchFamily="34" charset="0"/>
                        </a:rPr>
                        <a:t>3.6 Community-Based Care Services for children </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17642"/>
                  </a:ext>
                </a:extLst>
              </a:tr>
              <a:tr h="348844">
                <a:tc>
                  <a:txBody>
                    <a:bodyPr/>
                    <a:lstStyle/>
                    <a:p>
                      <a:pPr algn="l" fontAlgn="t"/>
                      <a:r>
                        <a:rPr lang="en-US" sz="1000" b="0" i="0" u="none" strike="noStrike" dirty="0">
                          <a:solidFill>
                            <a:srgbClr val="000000"/>
                          </a:solidFill>
                          <a:effectLst/>
                          <a:latin typeface="Calibri" panose="020F0502020204030204" pitchFamily="34" charset="0"/>
                        </a:rPr>
                        <a:t>3.6 Community-Based Care Services for children </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083927999"/>
                  </a:ext>
                </a:extLst>
              </a:tr>
              <a:tr h="348844">
                <a:tc>
                  <a:txBody>
                    <a:bodyPr/>
                    <a:lstStyle/>
                    <a:p>
                      <a:pPr algn="l" fontAlgn="t"/>
                      <a:r>
                        <a:rPr lang="en-ZA" sz="1000" b="1" i="0" u="none" strike="noStrike" dirty="0">
                          <a:solidFill>
                            <a:srgbClr val="000000"/>
                          </a:solidFill>
                          <a:effectLst/>
                          <a:latin typeface="Calibri" panose="020F0502020204030204" pitchFamily="34" charset="0"/>
                        </a:rPr>
                        <a:t>Total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4</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3741222"/>
                  </a:ext>
                </a:extLst>
              </a:tr>
              <a:tr h="348844">
                <a:tc>
                  <a:txBody>
                    <a:bodyPr/>
                    <a:lstStyle/>
                    <a:p>
                      <a:pPr algn="l" fontAlgn="t"/>
                      <a:r>
                        <a:rPr lang="en-ZA" sz="1000" b="1" i="0" u="none" strike="noStrike" dirty="0">
                          <a:solidFill>
                            <a:srgbClr val="000000"/>
                          </a:solidFill>
                          <a:effectLst/>
                          <a:latin typeface="Calibri" panose="020F0502020204030204" pitchFamily="34" charset="0"/>
                        </a:rPr>
                        <a:t>%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30%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30%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19%</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089688"/>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a:extLst>
              <a:ext uri="{FF2B5EF4-FFF2-40B4-BE49-F238E27FC236}">
                <a16:creationId xmlns:a16="http://schemas.microsoft.com/office/drawing/2014/main" id="{40A6C3BD-70C4-4173-8AB9-24B44E8AD383}"/>
              </a:ext>
            </a:extLst>
          </p:cNvPr>
          <p:cNvSpPr>
            <a:spLocks noGrp="1"/>
          </p:cNvSpPr>
          <p:nvPr>
            <p:ph type="title"/>
          </p:nvPr>
        </p:nvSpPr>
        <p:spPr/>
        <p:txBody>
          <a:bodyPr/>
          <a:lstStyle/>
          <a:p>
            <a:pPr eaLnBrk="1" hangingPunct="1"/>
            <a:r>
              <a:rPr lang="en-US" altLang="en-US" sz="2300" b="1" dirty="0"/>
              <a:t>Overview Of Non-Financial Performance: Prog 4</a:t>
            </a:r>
            <a:endParaRPr lang="en-ZA" altLang="en-US" sz="2300" dirty="0"/>
          </a:p>
        </p:txBody>
      </p:sp>
      <p:sp>
        <p:nvSpPr>
          <p:cNvPr id="75779" name="Slide Number Placeholder 4">
            <a:extLst>
              <a:ext uri="{FF2B5EF4-FFF2-40B4-BE49-F238E27FC236}">
                <a16:creationId xmlns:a16="http://schemas.microsoft.com/office/drawing/2014/main" id="{5167632F-AD36-4C0A-9F1B-7668DDDB182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EB5BC8F7-C354-4AB4-B4FC-C7C5CCBB1437}"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16</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4C50F97B-10FF-4316-AEA4-8B41AAC9E0C6}"/>
              </a:ext>
            </a:extLst>
          </p:cNvPr>
          <p:cNvGraphicFramePr>
            <a:graphicFrameLocks noGrp="1"/>
          </p:cNvGraphicFramePr>
          <p:nvPr>
            <p:ph idx="1"/>
          </p:nvPr>
        </p:nvGraphicFramePr>
        <p:xfrm>
          <a:off x="683569" y="1484784"/>
          <a:ext cx="8336607" cy="4244913"/>
        </p:xfrm>
        <a:graphic>
          <a:graphicData uri="http://schemas.openxmlformats.org/drawingml/2006/table">
            <a:tbl>
              <a:tblPr/>
              <a:tblGrid>
                <a:gridCol w="2328459">
                  <a:extLst>
                    <a:ext uri="{9D8B030D-6E8A-4147-A177-3AD203B41FA5}">
                      <a16:colId xmlns:a16="http://schemas.microsoft.com/office/drawing/2014/main" val="1663991309"/>
                    </a:ext>
                  </a:extLst>
                </a:gridCol>
                <a:gridCol w="1001358">
                  <a:extLst>
                    <a:ext uri="{9D8B030D-6E8A-4147-A177-3AD203B41FA5}">
                      <a16:colId xmlns:a16="http://schemas.microsoft.com/office/drawing/2014/main" val="1702737176"/>
                    </a:ext>
                  </a:extLst>
                </a:gridCol>
                <a:gridCol w="1001358">
                  <a:extLst>
                    <a:ext uri="{9D8B030D-6E8A-4147-A177-3AD203B41FA5}">
                      <a16:colId xmlns:a16="http://schemas.microsoft.com/office/drawing/2014/main" val="1850260177"/>
                    </a:ext>
                  </a:extLst>
                </a:gridCol>
                <a:gridCol w="1001358">
                  <a:extLst>
                    <a:ext uri="{9D8B030D-6E8A-4147-A177-3AD203B41FA5}">
                      <a16:colId xmlns:a16="http://schemas.microsoft.com/office/drawing/2014/main" val="2732824841"/>
                    </a:ext>
                  </a:extLst>
                </a:gridCol>
                <a:gridCol w="1001358">
                  <a:extLst>
                    <a:ext uri="{9D8B030D-6E8A-4147-A177-3AD203B41FA5}">
                      <a16:colId xmlns:a16="http://schemas.microsoft.com/office/drawing/2014/main" val="3754819667"/>
                    </a:ext>
                  </a:extLst>
                </a:gridCol>
                <a:gridCol w="1001358">
                  <a:extLst>
                    <a:ext uri="{9D8B030D-6E8A-4147-A177-3AD203B41FA5}">
                      <a16:colId xmlns:a16="http://schemas.microsoft.com/office/drawing/2014/main" val="2162885765"/>
                    </a:ext>
                  </a:extLst>
                </a:gridCol>
                <a:gridCol w="1001358">
                  <a:extLst>
                    <a:ext uri="{9D8B030D-6E8A-4147-A177-3AD203B41FA5}">
                      <a16:colId xmlns:a16="http://schemas.microsoft.com/office/drawing/2014/main" val="2401563532"/>
                    </a:ext>
                  </a:extLst>
                </a:gridCol>
              </a:tblGrid>
              <a:tr h="630433">
                <a:tc>
                  <a:txBody>
                    <a:bodyPr/>
                    <a:lstStyle/>
                    <a:p>
                      <a:pPr algn="l" fontAlgn="t"/>
                      <a:r>
                        <a:rPr lang="en-ZA" sz="1000" b="1" i="0" u="none" strike="noStrike" dirty="0">
                          <a:solidFill>
                            <a:srgbClr val="000000"/>
                          </a:solidFill>
                          <a:effectLst/>
                          <a:latin typeface="Calibri" panose="020F0502020204030204" pitchFamily="34" charset="0"/>
                        </a:rPr>
                        <a:t>PROGRAMME 4: RESTORATIVE SERVICES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1000" b="1" i="0" u="none" strike="noStrike" dirty="0">
                          <a:solidFill>
                            <a:srgbClr val="000000"/>
                          </a:solidFill>
                          <a:effectLst/>
                          <a:latin typeface="Calibri" panose="020F0502020204030204" pitchFamily="34" charset="0"/>
                        </a:rPr>
                        <a:t>Achieved (100%  and greater)</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000" b="1" i="0" u="none" strike="noStrike" dirty="0">
                          <a:solidFill>
                            <a:srgbClr val="000000"/>
                          </a:solidFill>
                          <a:effectLst/>
                          <a:latin typeface="Calibri" panose="020F0502020204030204" pitchFamily="34" charset="0"/>
                        </a:rPr>
                        <a:t>Good Progress (greater that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r>
                        <a:rPr lang="en-ZA" sz="1100" b="1" i="0" u="none" strike="noStrike" dirty="0">
                          <a:solidFill>
                            <a:srgbClr val="000000"/>
                          </a:solidFill>
                          <a:effectLst/>
                          <a:latin typeface="Calibri" panose="020F0502020204030204" pitchFamily="34" charset="0"/>
                        </a:rPr>
                        <a:t>Fair Progress (51% - 75%)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1000" b="1" i="0" u="none" strike="noStrike" dirty="0">
                          <a:solidFill>
                            <a:srgbClr val="000000"/>
                          </a:solidFill>
                          <a:effectLst/>
                          <a:latin typeface="Calibri" panose="020F0502020204030204" pitchFamily="34" charset="0"/>
                        </a:rPr>
                        <a:t>Poor Progress (26% - 50%)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1000" b="1" i="0" u="none" strike="noStrike" dirty="0">
                          <a:solidFill>
                            <a:srgbClr val="000000"/>
                          </a:solidFill>
                          <a:effectLst/>
                          <a:latin typeface="Calibri" panose="020F0502020204030204" pitchFamily="34" charset="0"/>
                        </a:rPr>
                        <a:t>Very Poor Progress (Less than 25%)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1000" b="1" i="0" u="none" strike="noStrike" dirty="0">
                          <a:solidFill>
                            <a:srgbClr val="000000"/>
                          </a:solidFill>
                          <a:effectLst/>
                          <a:latin typeface="Calibri" panose="020F0502020204030204" pitchFamily="34" charset="0"/>
                        </a:rPr>
                        <a:t>Not Targeted</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37556716"/>
                  </a:ext>
                </a:extLst>
              </a:tr>
              <a:tr h="451810">
                <a:tc>
                  <a:txBody>
                    <a:bodyPr/>
                    <a:lstStyle/>
                    <a:p>
                      <a:pPr algn="l" fontAlgn="t"/>
                      <a:r>
                        <a:rPr lang="en-US" sz="1000" b="0" i="0" u="none" strike="noStrike" dirty="0">
                          <a:solidFill>
                            <a:srgbClr val="000000"/>
                          </a:solidFill>
                          <a:effectLst/>
                          <a:latin typeface="Calibri" panose="020F0502020204030204" pitchFamily="34" charset="0"/>
                        </a:rPr>
                        <a:t>4.2 Crime Prevention and support</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12</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2592984"/>
                  </a:ext>
                </a:extLst>
              </a:tr>
              <a:tr h="451810">
                <a:tc>
                  <a:txBody>
                    <a:bodyPr/>
                    <a:lstStyle/>
                    <a:p>
                      <a:pPr algn="l" fontAlgn="t"/>
                      <a:r>
                        <a:rPr lang="en-US" sz="1000" b="0" i="0" u="none" strike="noStrike" dirty="0">
                          <a:solidFill>
                            <a:srgbClr val="000000"/>
                          </a:solidFill>
                          <a:effectLst/>
                          <a:latin typeface="Calibri" panose="020F0502020204030204" pitchFamily="34" charset="0"/>
                        </a:rPr>
                        <a:t>4.2 Crime Prevention and support</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100%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982960341"/>
                  </a:ext>
                </a:extLst>
              </a:tr>
              <a:tr h="451810">
                <a:tc>
                  <a:txBody>
                    <a:bodyPr/>
                    <a:lstStyle/>
                    <a:p>
                      <a:pPr algn="l" fontAlgn="t"/>
                      <a:r>
                        <a:rPr lang="en-ZA" sz="1000" b="0" i="0" u="none" strike="noStrike" dirty="0">
                          <a:solidFill>
                            <a:srgbClr val="000000"/>
                          </a:solidFill>
                          <a:effectLst/>
                          <a:latin typeface="Calibri" panose="020F0502020204030204" pitchFamily="34" charset="0"/>
                        </a:rPr>
                        <a:t>4.3 Victim empowerment</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1667479"/>
                  </a:ext>
                </a:extLst>
              </a:tr>
              <a:tr h="451810">
                <a:tc>
                  <a:txBody>
                    <a:bodyPr/>
                    <a:lstStyle/>
                    <a:p>
                      <a:pPr algn="l" fontAlgn="t"/>
                      <a:r>
                        <a:rPr lang="en-ZA" sz="1000" b="0" i="0" u="none" strike="noStrike" dirty="0">
                          <a:solidFill>
                            <a:srgbClr val="000000"/>
                          </a:solidFill>
                          <a:effectLst/>
                          <a:latin typeface="Calibri" panose="020F0502020204030204" pitchFamily="34" charset="0"/>
                        </a:rPr>
                        <a:t>4.3 Victim empowerment</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88%</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714131368"/>
                  </a:ext>
                </a:extLst>
              </a:tr>
              <a:tr h="451810">
                <a:tc>
                  <a:txBody>
                    <a:bodyPr/>
                    <a:lstStyle/>
                    <a:p>
                      <a:pPr algn="l" fontAlgn="t"/>
                      <a:r>
                        <a:rPr lang="en-ZA" sz="1000" b="0" i="0" u="none" strike="noStrike" dirty="0">
                          <a:solidFill>
                            <a:srgbClr val="000000"/>
                          </a:solidFill>
                          <a:effectLst/>
                          <a:latin typeface="Calibri" panose="020F0502020204030204" pitchFamily="34" charset="0"/>
                        </a:rPr>
                        <a:t>4.4 Substance Abuse, Prevention and Rehabilitation</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10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5</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0"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990965"/>
                  </a:ext>
                </a:extLst>
              </a:tr>
              <a:tr h="451810">
                <a:tc>
                  <a:txBody>
                    <a:bodyPr/>
                    <a:lstStyle/>
                    <a:p>
                      <a:pPr algn="l" fontAlgn="t"/>
                      <a:r>
                        <a:rPr lang="en-ZA" sz="1000" b="0" i="0" u="none" strike="noStrike" dirty="0">
                          <a:solidFill>
                            <a:srgbClr val="000000"/>
                          </a:solidFill>
                          <a:effectLst/>
                          <a:latin typeface="Calibri" panose="020F0502020204030204" pitchFamily="34" charset="0"/>
                        </a:rPr>
                        <a:t>4.4 Substance Abuse, Prevention and Rehabilitation</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67%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33%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66778569"/>
                  </a:ext>
                </a:extLst>
              </a:tr>
              <a:tr h="451810">
                <a:tc>
                  <a:txBody>
                    <a:bodyPr/>
                    <a:lstStyle/>
                    <a:p>
                      <a:pPr algn="l" fontAlgn="t"/>
                      <a:r>
                        <a:rPr lang="en-ZA" sz="1000" b="1" i="0" u="none" strike="noStrike" dirty="0">
                          <a:solidFill>
                            <a:srgbClr val="000000"/>
                          </a:solidFill>
                          <a:effectLst/>
                          <a:latin typeface="Calibri" panose="020F0502020204030204" pitchFamily="34" charset="0"/>
                        </a:rPr>
                        <a:t>Total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29</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6</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2949100"/>
                  </a:ext>
                </a:extLst>
              </a:tr>
              <a:tr h="451810">
                <a:tc>
                  <a:txBody>
                    <a:bodyPr/>
                    <a:lstStyle/>
                    <a:p>
                      <a:pPr algn="l" fontAlgn="t"/>
                      <a:r>
                        <a:rPr lang="en-ZA" sz="1000" b="1" i="0" u="none" strike="noStrike" dirty="0">
                          <a:solidFill>
                            <a:srgbClr val="000000"/>
                          </a:solidFill>
                          <a:effectLst/>
                          <a:latin typeface="Calibri" panose="020F0502020204030204" pitchFamily="34" charset="0"/>
                        </a:rPr>
                        <a:t>% Indicators</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83%</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17%</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1000" b="1" i="0" u="none" strike="noStrike" dirty="0">
                          <a:solidFill>
                            <a:srgbClr val="000000"/>
                          </a:solidFill>
                          <a:effectLst/>
                          <a:latin typeface="Calibri" panose="020F0502020204030204" pitchFamily="34" charset="0"/>
                        </a:rPr>
                        <a:t>0%</a:t>
                      </a:r>
                    </a:p>
                  </a:txBody>
                  <a:tcPr marL="8698" marR="8698" marT="8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22768710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a:extLst>
              <a:ext uri="{FF2B5EF4-FFF2-40B4-BE49-F238E27FC236}">
                <a16:creationId xmlns:a16="http://schemas.microsoft.com/office/drawing/2014/main" id="{16C23D29-F433-4FEC-B850-31E974E90AD7}"/>
              </a:ext>
            </a:extLst>
          </p:cNvPr>
          <p:cNvSpPr>
            <a:spLocks noGrp="1"/>
          </p:cNvSpPr>
          <p:nvPr>
            <p:ph type="title"/>
          </p:nvPr>
        </p:nvSpPr>
        <p:spPr/>
        <p:txBody>
          <a:bodyPr/>
          <a:lstStyle/>
          <a:p>
            <a:pPr eaLnBrk="1" hangingPunct="1"/>
            <a:r>
              <a:rPr lang="en-US" altLang="en-US" sz="2300" b="1" dirty="0"/>
              <a:t>Overview Of Non-Financial Performance: Prog 5</a:t>
            </a:r>
            <a:endParaRPr lang="en-ZA" altLang="en-US" sz="2300" dirty="0"/>
          </a:p>
        </p:txBody>
      </p:sp>
      <p:sp>
        <p:nvSpPr>
          <p:cNvPr id="76803" name="Slide Number Placeholder 4">
            <a:extLst>
              <a:ext uri="{FF2B5EF4-FFF2-40B4-BE49-F238E27FC236}">
                <a16:creationId xmlns:a16="http://schemas.microsoft.com/office/drawing/2014/main" id="{097A4C9E-B2E4-49B2-A55A-3278EA03F80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9DE811A2-6AE7-49ED-92C1-1D105BCAC2E0}"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17</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54295E09-7D4E-481B-821A-86F94D6AFC5F}"/>
              </a:ext>
            </a:extLst>
          </p:cNvPr>
          <p:cNvGraphicFramePr>
            <a:graphicFrameLocks noGrp="1"/>
          </p:cNvGraphicFramePr>
          <p:nvPr>
            <p:ph idx="1"/>
          </p:nvPr>
        </p:nvGraphicFramePr>
        <p:xfrm>
          <a:off x="899592" y="1412877"/>
          <a:ext cx="8121247" cy="5119683"/>
        </p:xfrm>
        <a:graphic>
          <a:graphicData uri="http://schemas.openxmlformats.org/drawingml/2006/table">
            <a:tbl>
              <a:tblPr/>
              <a:tblGrid>
                <a:gridCol w="2268307">
                  <a:extLst>
                    <a:ext uri="{9D8B030D-6E8A-4147-A177-3AD203B41FA5}">
                      <a16:colId xmlns:a16="http://schemas.microsoft.com/office/drawing/2014/main" val="2144750684"/>
                    </a:ext>
                  </a:extLst>
                </a:gridCol>
                <a:gridCol w="975490">
                  <a:extLst>
                    <a:ext uri="{9D8B030D-6E8A-4147-A177-3AD203B41FA5}">
                      <a16:colId xmlns:a16="http://schemas.microsoft.com/office/drawing/2014/main" val="3868021027"/>
                    </a:ext>
                  </a:extLst>
                </a:gridCol>
                <a:gridCol w="975490">
                  <a:extLst>
                    <a:ext uri="{9D8B030D-6E8A-4147-A177-3AD203B41FA5}">
                      <a16:colId xmlns:a16="http://schemas.microsoft.com/office/drawing/2014/main" val="3992128389"/>
                    </a:ext>
                  </a:extLst>
                </a:gridCol>
                <a:gridCol w="975490">
                  <a:extLst>
                    <a:ext uri="{9D8B030D-6E8A-4147-A177-3AD203B41FA5}">
                      <a16:colId xmlns:a16="http://schemas.microsoft.com/office/drawing/2014/main" val="3943050676"/>
                    </a:ext>
                  </a:extLst>
                </a:gridCol>
                <a:gridCol w="975490">
                  <a:extLst>
                    <a:ext uri="{9D8B030D-6E8A-4147-A177-3AD203B41FA5}">
                      <a16:colId xmlns:a16="http://schemas.microsoft.com/office/drawing/2014/main" val="2183086664"/>
                    </a:ext>
                  </a:extLst>
                </a:gridCol>
                <a:gridCol w="975490">
                  <a:extLst>
                    <a:ext uri="{9D8B030D-6E8A-4147-A177-3AD203B41FA5}">
                      <a16:colId xmlns:a16="http://schemas.microsoft.com/office/drawing/2014/main" val="1680440358"/>
                    </a:ext>
                  </a:extLst>
                </a:gridCol>
                <a:gridCol w="975490">
                  <a:extLst>
                    <a:ext uri="{9D8B030D-6E8A-4147-A177-3AD203B41FA5}">
                      <a16:colId xmlns:a16="http://schemas.microsoft.com/office/drawing/2014/main" val="2944498009"/>
                    </a:ext>
                  </a:extLst>
                </a:gridCol>
              </a:tblGrid>
              <a:tr h="441939">
                <a:tc>
                  <a:txBody>
                    <a:bodyPr/>
                    <a:lstStyle/>
                    <a:p>
                      <a:pPr algn="l" fontAlgn="t"/>
                      <a:r>
                        <a:rPr lang="en-US" sz="800" b="1" i="0" u="none" strike="noStrike" dirty="0">
                          <a:solidFill>
                            <a:srgbClr val="000000"/>
                          </a:solidFill>
                          <a:effectLst/>
                          <a:latin typeface="Calibri" panose="020F0502020204030204" pitchFamily="34" charset="0"/>
                        </a:rPr>
                        <a:t>PROGRAMME 5: DEVELOPMENT AND RESEARCH</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ZA" sz="800" b="1" i="0" u="none" strike="noStrike" dirty="0">
                          <a:solidFill>
                            <a:srgbClr val="000000"/>
                          </a:solidFill>
                          <a:effectLst/>
                          <a:latin typeface="Calibri" panose="020F0502020204030204" pitchFamily="34" charset="0"/>
                        </a:rPr>
                        <a:t>Achieved (100%  and greater)</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800" b="1" i="0" u="none" strike="noStrike" dirty="0">
                          <a:solidFill>
                            <a:srgbClr val="000000"/>
                          </a:solidFill>
                          <a:effectLst/>
                          <a:latin typeface="Calibri" panose="020F0502020204030204" pitchFamily="34" charset="0"/>
                        </a:rPr>
                        <a:t>Good Progress (greater that 75%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r>
                        <a:rPr lang="en-ZA" sz="900" b="1" i="0" u="none" strike="noStrike" dirty="0">
                          <a:solidFill>
                            <a:srgbClr val="000000"/>
                          </a:solidFill>
                          <a:effectLst/>
                          <a:latin typeface="Calibri" panose="020F0502020204030204" pitchFamily="34" charset="0"/>
                        </a:rPr>
                        <a:t>Fair Progress (51% - 75%)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l" fontAlgn="t"/>
                      <a:r>
                        <a:rPr lang="en-ZA" sz="800" b="1" i="0" u="none" strike="noStrike" dirty="0">
                          <a:solidFill>
                            <a:srgbClr val="000000"/>
                          </a:solidFill>
                          <a:effectLst/>
                          <a:latin typeface="Calibri" panose="020F0502020204030204" pitchFamily="34" charset="0"/>
                        </a:rPr>
                        <a:t>Poor Progress (26% - 50%)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l" fontAlgn="t"/>
                      <a:r>
                        <a:rPr lang="en-US" sz="800" b="1" i="0" u="none" strike="noStrike" dirty="0">
                          <a:solidFill>
                            <a:srgbClr val="000000"/>
                          </a:solidFill>
                          <a:effectLst/>
                          <a:latin typeface="Calibri" panose="020F0502020204030204" pitchFamily="34" charset="0"/>
                        </a:rPr>
                        <a:t>Very Poor Progress (Less than 25%)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ZA" sz="800" b="1" i="0" u="none" strike="noStrike" dirty="0">
                          <a:solidFill>
                            <a:srgbClr val="000000"/>
                          </a:solidFill>
                          <a:effectLst/>
                          <a:latin typeface="Calibri" panose="020F0502020204030204" pitchFamily="34" charset="0"/>
                        </a:rPr>
                        <a:t>Not Targeted</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67137696"/>
                  </a:ext>
                </a:extLst>
              </a:tr>
              <a:tr h="292359">
                <a:tc>
                  <a:txBody>
                    <a:bodyPr/>
                    <a:lstStyle/>
                    <a:p>
                      <a:pPr algn="l" fontAlgn="t"/>
                      <a:r>
                        <a:rPr lang="en-ZA" sz="800" b="0" i="0" u="none" strike="noStrike" dirty="0">
                          <a:solidFill>
                            <a:srgbClr val="000000"/>
                          </a:solidFill>
                          <a:effectLst/>
                          <a:latin typeface="Calibri" panose="020F0502020204030204" pitchFamily="34" charset="0"/>
                        </a:rPr>
                        <a:t>5.2 Community Mobilisation</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838744"/>
                  </a:ext>
                </a:extLst>
              </a:tr>
              <a:tr h="292359">
                <a:tc>
                  <a:txBody>
                    <a:bodyPr/>
                    <a:lstStyle/>
                    <a:p>
                      <a:pPr algn="l" fontAlgn="t"/>
                      <a:r>
                        <a:rPr lang="en-ZA" sz="800" b="0" i="0" u="none" strike="noStrike" dirty="0">
                          <a:solidFill>
                            <a:srgbClr val="000000"/>
                          </a:solidFill>
                          <a:effectLst/>
                          <a:latin typeface="Calibri" panose="020F0502020204030204" pitchFamily="34" charset="0"/>
                        </a:rPr>
                        <a:t>5.2 Community Mobilisation</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483538913"/>
                  </a:ext>
                </a:extLst>
              </a:tr>
              <a:tr h="292359">
                <a:tc>
                  <a:txBody>
                    <a:bodyPr/>
                    <a:lstStyle/>
                    <a:p>
                      <a:pPr algn="l" fontAlgn="t"/>
                      <a:r>
                        <a:rPr lang="en-US" sz="800" b="0" i="0" u="none" strike="noStrike" dirty="0">
                          <a:solidFill>
                            <a:srgbClr val="000000"/>
                          </a:solidFill>
                          <a:effectLst/>
                          <a:latin typeface="Calibri" panose="020F0502020204030204" pitchFamily="34" charset="0"/>
                        </a:rPr>
                        <a:t>5.3 Institutional capacity building and support for NPOs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3736008"/>
                  </a:ext>
                </a:extLst>
              </a:tr>
              <a:tr h="292359">
                <a:tc>
                  <a:txBody>
                    <a:bodyPr/>
                    <a:lstStyle/>
                    <a:p>
                      <a:pPr algn="l" fontAlgn="t"/>
                      <a:r>
                        <a:rPr lang="en-US" sz="800" b="0" i="0" u="none" strike="noStrike" dirty="0">
                          <a:solidFill>
                            <a:srgbClr val="000000"/>
                          </a:solidFill>
                          <a:effectLst/>
                          <a:latin typeface="Calibri" panose="020F0502020204030204" pitchFamily="34" charset="0"/>
                        </a:rPr>
                        <a:t>5.3 Institutional capacity building and support for NPOs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50%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264089796"/>
                  </a:ext>
                </a:extLst>
              </a:tr>
              <a:tr h="292359">
                <a:tc>
                  <a:txBody>
                    <a:bodyPr/>
                    <a:lstStyle/>
                    <a:p>
                      <a:pPr algn="l" fontAlgn="t"/>
                      <a:r>
                        <a:rPr lang="en-US" sz="800" b="0" i="0" u="none" strike="noStrike" dirty="0">
                          <a:solidFill>
                            <a:srgbClr val="000000"/>
                          </a:solidFill>
                          <a:effectLst/>
                          <a:latin typeface="Calibri" panose="020F0502020204030204" pitchFamily="34" charset="0"/>
                        </a:rPr>
                        <a:t>5.4 Poverty Alleviation and Sustainable Livelihoods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6</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0547340"/>
                  </a:ext>
                </a:extLst>
              </a:tr>
              <a:tr h="292359">
                <a:tc>
                  <a:txBody>
                    <a:bodyPr/>
                    <a:lstStyle/>
                    <a:p>
                      <a:pPr algn="l" fontAlgn="t"/>
                      <a:r>
                        <a:rPr lang="en-US" sz="800" b="0" i="0" u="none" strike="noStrike" dirty="0">
                          <a:solidFill>
                            <a:srgbClr val="000000"/>
                          </a:solidFill>
                          <a:effectLst/>
                          <a:latin typeface="Calibri" panose="020F0502020204030204" pitchFamily="34" charset="0"/>
                        </a:rPr>
                        <a:t>5.4 Poverty Alleviation and Sustainable Livelihoods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20%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96311026"/>
                  </a:ext>
                </a:extLst>
              </a:tr>
              <a:tr h="292359">
                <a:tc>
                  <a:txBody>
                    <a:bodyPr/>
                    <a:lstStyle/>
                    <a:p>
                      <a:pPr algn="l" fontAlgn="t"/>
                      <a:r>
                        <a:rPr lang="en-US" sz="800" b="0" i="0" u="none" strike="noStrike" dirty="0">
                          <a:solidFill>
                            <a:srgbClr val="000000"/>
                          </a:solidFill>
                          <a:effectLst/>
                          <a:latin typeface="Calibri" panose="020F0502020204030204" pitchFamily="34" charset="0"/>
                        </a:rPr>
                        <a:t>5.5 Community Based Research and Planning</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1499185"/>
                  </a:ext>
                </a:extLst>
              </a:tr>
              <a:tr h="292359">
                <a:tc>
                  <a:txBody>
                    <a:bodyPr/>
                    <a:lstStyle/>
                    <a:p>
                      <a:pPr algn="l" fontAlgn="t"/>
                      <a:r>
                        <a:rPr lang="en-US" sz="800" b="0" i="0" u="none" strike="noStrike" dirty="0">
                          <a:solidFill>
                            <a:srgbClr val="000000"/>
                          </a:solidFill>
                          <a:effectLst/>
                          <a:latin typeface="Calibri" panose="020F0502020204030204" pitchFamily="34" charset="0"/>
                        </a:rPr>
                        <a:t>5.5 Community Based Research and Planning</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33%</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33%</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33%</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69574802"/>
                  </a:ext>
                </a:extLst>
              </a:tr>
              <a:tr h="292359">
                <a:tc>
                  <a:txBody>
                    <a:bodyPr/>
                    <a:lstStyle/>
                    <a:p>
                      <a:pPr algn="l" fontAlgn="t"/>
                      <a:r>
                        <a:rPr lang="en-ZA" sz="800" b="0" i="0" u="none" strike="noStrike" dirty="0">
                          <a:solidFill>
                            <a:srgbClr val="000000"/>
                          </a:solidFill>
                          <a:effectLst/>
                          <a:latin typeface="Calibri" panose="020F0502020204030204" pitchFamily="34" charset="0"/>
                        </a:rPr>
                        <a:t>5.6 Youth development</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6</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571170"/>
                  </a:ext>
                </a:extLst>
              </a:tr>
              <a:tr h="292359">
                <a:tc>
                  <a:txBody>
                    <a:bodyPr/>
                    <a:lstStyle/>
                    <a:p>
                      <a:pPr algn="l" fontAlgn="t"/>
                      <a:r>
                        <a:rPr lang="en-ZA" sz="800" b="0" i="0" u="none" strike="noStrike" dirty="0">
                          <a:solidFill>
                            <a:srgbClr val="000000"/>
                          </a:solidFill>
                          <a:effectLst/>
                          <a:latin typeface="Calibri" panose="020F0502020204030204" pitchFamily="34" charset="0"/>
                        </a:rPr>
                        <a:t>5.6 Youth development</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86%</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14%</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215211227"/>
                  </a:ext>
                </a:extLst>
              </a:tr>
              <a:tr h="292359">
                <a:tc>
                  <a:txBody>
                    <a:bodyPr/>
                    <a:lstStyle/>
                    <a:p>
                      <a:pPr algn="l" fontAlgn="t"/>
                      <a:r>
                        <a:rPr lang="en-ZA" sz="800" b="0" i="0" u="none" strike="noStrike" dirty="0">
                          <a:solidFill>
                            <a:srgbClr val="000000"/>
                          </a:solidFill>
                          <a:effectLst/>
                          <a:latin typeface="Calibri" panose="020F0502020204030204" pitchFamily="34" charset="0"/>
                        </a:rPr>
                        <a:t>5.7 Women development</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0175430"/>
                  </a:ext>
                </a:extLst>
              </a:tr>
              <a:tr h="292359">
                <a:tc>
                  <a:txBody>
                    <a:bodyPr/>
                    <a:lstStyle/>
                    <a:p>
                      <a:pPr algn="l" fontAlgn="t"/>
                      <a:r>
                        <a:rPr lang="en-ZA" sz="800" b="0" i="0" u="none" strike="noStrike" dirty="0">
                          <a:solidFill>
                            <a:srgbClr val="000000"/>
                          </a:solidFill>
                          <a:effectLst/>
                          <a:latin typeface="Calibri" panose="020F0502020204030204" pitchFamily="34" charset="0"/>
                        </a:rPr>
                        <a:t>5.7 Women development</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100%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65501882"/>
                  </a:ext>
                </a:extLst>
              </a:tr>
              <a:tr h="292359">
                <a:tc>
                  <a:txBody>
                    <a:bodyPr/>
                    <a:lstStyle/>
                    <a:p>
                      <a:pPr algn="l" fontAlgn="t"/>
                      <a:r>
                        <a:rPr lang="en-ZA" sz="800" b="0" i="0" u="none" strike="noStrike" dirty="0">
                          <a:solidFill>
                            <a:srgbClr val="000000"/>
                          </a:solidFill>
                          <a:effectLst/>
                          <a:latin typeface="Calibri" panose="020F0502020204030204" pitchFamily="34" charset="0"/>
                        </a:rPr>
                        <a:t>5.8 Population Policy Promotion</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4</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0"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1049433"/>
                  </a:ext>
                </a:extLst>
              </a:tr>
              <a:tr h="292359">
                <a:tc>
                  <a:txBody>
                    <a:bodyPr/>
                    <a:lstStyle/>
                    <a:p>
                      <a:pPr algn="l" fontAlgn="t"/>
                      <a:r>
                        <a:rPr lang="en-ZA" sz="800" b="0" i="0" u="none" strike="noStrike" dirty="0">
                          <a:solidFill>
                            <a:srgbClr val="000000"/>
                          </a:solidFill>
                          <a:effectLst/>
                          <a:latin typeface="Calibri" panose="020F0502020204030204" pitchFamily="34" charset="0"/>
                        </a:rPr>
                        <a:t>5.8 Population Policy Promotion</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67%</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33%</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460072642"/>
                  </a:ext>
                </a:extLst>
              </a:tr>
              <a:tr h="292359">
                <a:tc>
                  <a:txBody>
                    <a:bodyPr/>
                    <a:lstStyle/>
                    <a:p>
                      <a:pPr algn="l" fontAlgn="t"/>
                      <a:r>
                        <a:rPr lang="en-ZA" sz="800" b="1" i="0" u="none" strike="noStrike" dirty="0">
                          <a:solidFill>
                            <a:srgbClr val="000000"/>
                          </a:solidFill>
                          <a:effectLst/>
                          <a:latin typeface="Calibri" panose="020F0502020204030204" pitchFamily="34" charset="0"/>
                        </a:rPr>
                        <a:t>Total Indicators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22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4</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1</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9204224"/>
                  </a:ext>
                </a:extLst>
              </a:tr>
              <a:tr h="292359">
                <a:tc>
                  <a:txBody>
                    <a:bodyPr/>
                    <a:lstStyle/>
                    <a:p>
                      <a:pPr algn="l" fontAlgn="t"/>
                      <a:r>
                        <a:rPr lang="en-ZA" sz="800" b="1" i="0" u="none" strike="noStrike" dirty="0">
                          <a:solidFill>
                            <a:srgbClr val="000000"/>
                          </a:solidFill>
                          <a:effectLst/>
                          <a:latin typeface="Calibri" panose="020F0502020204030204" pitchFamily="34" charset="0"/>
                        </a:rPr>
                        <a:t>% Indicators</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15%</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12%</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3%</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6%</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n-ZA" sz="800" b="1" i="0" u="none" strike="noStrike" dirty="0">
                          <a:solidFill>
                            <a:srgbClr val="000000"/>
                          </a:solidFill>
                          <a:effectLst/>
                          <a:latin typeface="Calibri" panose="020F0502020204030204" pitchFamily="34" charset="0"/>
                        </a:rPr>
                        <a:t>0%</a:t>
                      </a:r>
                    </a:p>
                  </a:txBody>
                  <a:tcPr marL="6799" marR="6799" marT="679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7568025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a16="http://schemas.microsoft.com/office/drawing/2014/main" id="{5044761E-4311-4015-8678-9187F27355A6}"/>
              </a:ext>
            </a:extLst>
          </p:cNvPr>
          <p:cNvSpPr>
            <a:spLocks noGrp="1"/>
          </p:cNvSpPr>
          <p:nvPr>
            <p:ph type="title"/>
          </p:nvPr>
        </p:nvSpPr>
        <p:spPr/>
        <p:txBody>
          <a:bodyPr/>
          <a:lstStyle/>
          <a:p>
            <a:r>
              <a:rPr lang="en-ZA" altLang="en-US" sz="2300" dirty="0"/>
              <a:t>Funded NPO Facilities</a:t>
            </a:r>
          </a:p>
        </p:txBody>
      </p:sp>
      <p:sp>
        <p:nvSpPr>
          <p:cNvPr id="77827" name="Slide Number Placeholder 3">
            <a:extLst>
              <a:ext uri="{FF2B5EF4-FFF2-40B4-BE49-F238E27FC236}">
                <a16:creationId xmlns:a16="http://schemas.microsoft.com/office/drawing/2014/main" id="{3B501419-E817-4FAE-9D92-F1CE8F3B01F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E1AFC687-2C7D-45CE-867C-BC62DFC513B5}"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18</a:t>
            </a:fld>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1BC55C7D-C093-462D-A778-3AE72ACFB07E}"/>
              </a:ext>
            </a:extLst>
          </p:cNvPr>
          <p:cNvGraphicFramePr>
            <a:graphicFrameLocks noGrp="1"/>
          </p:cNvGraphicFramePr>
          <p:nvPr>
            <p:ph idx="1"/>
          </p:nvPr>
        </p:nvGraphicFramePr>
        <p:xfrm>
          <a:off x="899592" y="1412876"/>
          <a:ext cx="8013656" cy="4680420"/>
        </p:xfrm>
        <a:graphic>
          <a:graphicData uri="http://schemas.openxmlformats.org/drawingml/2006/table">
            <a:tbl>
              <a:tblPr/>
              <a:tblGrid>
                <a:gridCol w="1714491">
                  <a:extLst>
                    <a:ext uri="{9D8B030D-6E8A-4147-A177-3AD203B41FA5}">
                      <a16:colId xmlns:a16="http://schemas.microsoft.com/office/drawing/2014/main" val="1510064859"/>
                    </a:ext>
                  </a:extLst>
                </a:gridCol>
                <a:gridCol w="1054093">
                  <a:extLst>
                    <a:ext uri="{9D8B030D-6E8A-4147-A177-3AD203B41FA5}">
                      <a16:colId xmlns:a16="http://schemas.microsoft.com/office/drawing/2014/main" val="3507306167"/>
                    </a:ext>
                  </a:extLst>
                </a:gridCol>
                <a:gridCol w="927095">
                  <a:extLst>
                    <a:ext uri="{9D8B030D-6E8A-4147-A177-3AD203B41FA5}">
                      <a16:colId xmlns:a16="http://schemas.microsoft.com/office/drawing/2014/main" val="1397218654"/>
                    </a:ext>
                  </a:extLst>
                </a:gridCol>
                <a:gridCol w="927095">
                  <a:extLst>
                    <a:ext uri="{9D8B030D-6E8A-4147-A177-3AD203B41FA5}">
                      <a16:colId xmlns:a16="http://schemas.microsoft.com/office/drawing/2014/main" val="2390452994"/>
                    </a:ext>
                  </a:extLst>
                </a:gridCol>
                <a:gridCol w="927095">
                  <a:extLst>
                    <a:ext uri="{9D8B030D-6E8A-4147-A177-3AD203B41FA5}">
                      <a16:colId xmlns:a16="http://schemas.microsoft.com/office/drawing/2014/main" val="3778659785"/>
                    </a:ext>
                  </a:extLst>
                </a:gridCol>
                <a:gridCol w="927095">
                  <a:extLst>
                    <a:ext uri="{9D8B030D-6E8A-4147-A177-3AD203B41FA5}">
                      <a16:colId xmlns:a16="http://schemas.microsoft.com/office/drawing/2014/main" val="597346179"/>
                    </a:ext>
                  </a:extLst>
                </a:gridCol>
                <a:gridCol w="927095">
                  <a:extLst>
                    <a:ext uri="{9D8B030D-6E8A-4147-A177-3AD203B41FA5}">
                      <a16:colId xmlns:a16="http://schemas.microsoft.com/office/drawing/2014/main" val="2654404927"/>
                    </a:ext>
                  </a:extLst>
                </a:gridCol>
                <a:gridCol w="609597">
                  <a:extLst>
                    <a:ext uri="{9D8B030D-6E8A-4147-A177-3AD203B41FA5}">
                      <a16:colId xmlns:a16="http://schemas.microsoft.com/office/drawing/2014/main" val="2844731243"/>
                    </a:ext>
                  </a:extLst>
                </a:gridCol>
              </a:tblGrid>
              <a:tr h="265971">
                <a:tc gridSpan="8">
                  <a:txBody>
                    <a:bodyPr/>
                    <a:lstStyle/>
                    <a:p>
                      <a:pPr algn="ctr" fontAlgn="t"/>
                      <a:r>
                        <a:rPr lang="it-IT" sz="1200" b="1" i="0" u="none" strike="noStrike">
                          <a:solidFill>
                            <a:srgbClr val="000000"/>
                          </a:solidFill>
                          <a:effectLst/>
                          <a:latin typeface="Calibri" panose="020F0502020204030204" pitchFamily="34" charset="0"/>
                        </a:rPr>
                        <a:t>DISTRIBUTION PER REGION QUARTER 4 2020/21 FY</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99071009"/>
                  </a:ext>
                </a:extLst>
              </a:tr>
              <a:tr h="311541">
                <a:tc>
                  <a:txBody>
                    <a:bodyPr/>
                    <a:lstStyle/>
                    <a:p>
                      <a:pPr algn="ctr" fontAlgn="t"/>
                      <a:r>
                        <a:rPr lang="en-ZA" sz="1200" b="0" i="0" u="none" strike="noStrike" dirty="0">
                          <a:solidFill>
                            <a:srgbClr val="000000"/>
                          </a:solidFill>
                          <a:effectLst/>
                          <a:latin typeface="Calibri" panose="020F0502020204030204" pitchFamily="34" charset="0"/>
                        </a:rPr>
                        <a:t>Type of Facility</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JOHANNESBURG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EKURHULENI</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SEDIBENG</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WEST RAND</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TSHWANE</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PROVINCIAL</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ZA" sz="1200" b="0" i="0" u="none" strike="noStrike" dirty="0">
                          <a:solidFill>
                            <a:srgbClr val="000000"/>
                          </a:solidFill>
                          <a:effectLst/>
                          <a:latin typeface="Calibri" panose="020F0502020204030204" pitchFamily="34" charset="0"/>
                        </a:rPr>
                        <a:t>TOTAL</a:t>
                      </a:r>
                    </a:p>
                  </a:txBody>
                  <a:tcPr marL="5517" marR="5517" marT="551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805976972"/>
                  </a:ext>
                </a:extLst>
              </a:tr>
              <a:tr h="319330">
                <a:tc>
                  <a:txBody>
                    <a:bodyPr/>
                    <a:lstStyle/>
                    <a:p>
                      <a:pPr algn="l" fontAlgn="t"/>
                      <a:r>
                        <a:rPr lang="en-ZA" sz="1200" b="0" i="0" u="none" strike="noStrike" dirty="0">
                          <a:solidFill>
                            <a:srgbClr val="000000"/>
                          </a:solidFill>
                          <a:effectLst/>
                          <a:latin typeface="Calibri" panose="020F0502020204030204" pitchFamily="34" charset="0"/>
                        </a:rPr>
                        <a:t>In-patient Centres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468051363"/>
                  </a:ext>
                </a:extLst>
              </a:tr>
              <a:tr h="319330">
                <a:tc>
                  <a:txBody>
                    <a:bodyPr/>
                    <a:lstStyle/>
                    <a:p>
                      <a:pPr algn="l" fontAlgn="t"/>
                      <a:r>
                        <a:rPr lang="en-ZA" sz="1200" b="0" i="0" u="none" strike="noStrike" dirty="0">
                          <a:solidFill>
                            <a:srgbClr val="000000"/>
                          </a:solidFill>
                          <a:effectLst/>
                          <a:latin typeface="Calibri" panose="020F0502020204030204" pitchFamily="34" charset="0"/>
                        </a:rPr>
                        <a:t>Out-patient Centres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13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8</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830413609"/>
                  </a:ext>
                </a:extLst>
              </a:tr>
              <a:tr h="524153">
                <a:tc>
                  <a:txBody>
                    <a:bodyPr/>
                    <a:lstStyle/>
                    <a:p>
                      <a:pPr algn="l" fontAlgn="t"/>
                      <a:r>
                        <a:rPr lang="en-US" sz="1200" b="0" i="0" u="none" strike="noStrike" dirty="0">
                          <a:solidFill>
                            <a:srgbClr val="000000"/>
                          </a:solidFill>
                          <a:effectLst/>
                          <a:latin typeface="Calibri" panose="020F0502020204030204" pitchFamily="34" charset="0"/>
                        </a:rPr>
                        <a:t>Community base care for Substance abuse</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17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598552574"/>
                  </a:ext>
                </a:extLst>
              </a:tr>
              <a:tr h="319330">
                <a:tc>
                  <a:txBody>
                    <a:bodyPr/>
                    <a:lstStyle/>
                    <a:p>
                      <a:pPr algn="l" fontAlgn="t"/>
                      <a:r>
                        <a:rPr lang="en-US" sz="1200" b="0" i="0" u="none" strike="noStrike" dirty="0">
                          <a:solidFill>
                            <a:srgbClr val="000000"/>
                          </a:solidFill>
                          <a:effectLst/>
                          <a:latin typeface="Calibri" panose="020F0502020204030204" pitchFamily="34" charset="0"/>
                        </a:rPr>
                        <a:t>Home based care for aged</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81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738021066"/>
                  </a:ext>
                </a:extLst>
              </a:tr>
              <a:tr h="524153">
                <a:tc>
                  <a:txBody>
                    <a:bodyPr/>
                    <a:lstStyle/>
                    <a:p>
                      <a:pPr algn="l" fontAlgn="t"/>
                      <a:r>
                        <a:rPr lang="en-ZA" sz="1200" b="0" i="0" u="none" strike="noStrike" dirty="0">
                          <a:solidFill>
                            <a:srgbClr val="000000"/>
                          </a:solidFill>
                          <a:effectLst/>
                          <a:latin typeface="Calibri" panose="020F0502020204030204" pitchFamily="34" charset="0"/>
                        </a:rPr>
                        <a:t>Service Centres &amp; Luncheon Clubs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35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144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4196490096"/>
                  </a:ext>
                </a:extLst>
              </a:tr>
              <a:tr h="524153">
                <a:tc>
                  <a:txBody>
                    <a:bodyPr/>
                    <a:lstStyle/>
                    <a:p>
                      <a:pPr algn="l" fontAlgn="t"/>
                      <a:r>
                        <a:rPr lang="en-US" sz="1200" b="0" i="0" u="none" strike="noStrike" dirty="0">
                          <a:solidFill>
                            <a:srgbClr val="000000"/>
                          </a:solidFill>
                          <a:effectLst/>
                          <a:latin typeface="Calibri" panose="020F0502020204030204" pitchFamily="34" charset="0"/>
                        </a:rPr>
                        <a:t>Residential Facilities for Older Persons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749481774"/>
                  </a:ext>
                </a:extLst>
              </a:tr>
              <a:tr h="524153">
                <a:tc>
                  <a:txBody>
                    <a:bodyPr/>
                    <a:lstStyle/>
                    <a:p>
                      <a:pPr algn="l" fontAlgn="t"/>
                      <a:r>
                        <a:rPr lang="en-US" sz="1200" b="0" i="0" u="none" strike="noStrike" dirty="0">
                          <a:solidFill>
                            <a:srgbClr val="000000"/>
                          </a:solidFill>
                          <a:effectLst/>
                          <a:latin typeface="Calibri" panose="020F0502020204030204" pitchFamily="34" charset="0"/>
                        </a:rPr>
                        <a:t>Residential Facilities For People With Disabilities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784762771"/>
                  </a:ext>
                </a:extLst>
              </a:tr>
              <a:tr h="524153">
                <a:tc>
                  <a:txBody>
                    <a:bodyPr/>
                    <a:lstStyle/>
                    <a:p>
                      <a:pPr algn="l" fontAlgn="t"/>
                      <a:r>
                        <a:rPr lang="en-US" sz="1200" b="0" i="0" u="none" strike="noStrike" dirty="0">
                          <a:solidFill>
                            <a:srgbClr val="000000"/>
                          </a:solidFill>
                          <a:effectLst/>
                          <a:latin typeface="Calibri" panose="020F0502020204030204" pitchFamily="34" charset="0"/>
                        </a:rPr>
                        <a:t>Assisted living Facilities For People With Disabilities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618843396"/>
                  </a:ext>
                </a:extLst>
              </a:tr>
              <a:tr h="524153">
                <a:tc>
                  <a:txBody>
                    <a:bodyPr/>
                    <a:lstStyle/>
                    <a:p>
                      <a:pPr algn="l" fontAlgn="t"/>
                      <a:r>
                        <a:rPr lang="en-US" sz="1200" b="0" i="0" u="none" strike="noStrike" dirty="0">
                          <a:solidFill>
                            <a:srgbClr val="000000"/>
                          </a:solidFill>
                          <a:effectLst/>
                          <a:latin typeface="Calibri" panose="020F0502020204030204" pitchFamily="34" charset="0"/>
                        </a:rPr>
                        <a:t>Home based care for people with disabilities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46074176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a16="http://schemas.microsoft.com/office/drawing/2014/main" id="{5044761E-4311-4015-8678-9187F27355A6}"/>
              </a:ext>
            </a:extLst>
          </p:cNvPr>
          <p:cNvSpPr>
            <a:spLocks noGrp="1"/>
          </p:cNvSpPr>
          <p:nvPr>
            <p:ph type="title"/>
          </p:nvPr>
        </p:nvSpPr>
        <p:spPr/>
        <p:txBody>
          <a:bodyPr/>
          <a:lstStyle/>
          <a:p>
            <a:r>
              <a:rPr lang="en-ZA" altLang="en-US" sz="2300" dirty="0"/>
              <a:t>Funded NPO Facilities</a:t>
            </a:r>
          </a:p>
        </p:txBody>
      </p:sp>
      <p:sp>
        <p:nvSpPr>
          <p:cNvPr id="77827" name="Slide Number Placeholder 3">
            <a:extLst>
              <a:ext uri="{FF2B5EF4-FFF2-40B4-BE49-F238E27FC236}">
                <a16:creationId xmlns:a16="http://schemas.microsoft.com/office/drawing/2014/main" id="{3B501419-E817-4FAE-9D92-F1CE8F3B01F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E1AFC687-2C7D-45CE-867C-BC62DFC513B5}"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19</a:t>
            </a:fld>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DE2EC73E-9395-466E-B0C5-B1DA94DE8519}"/>
              </a:ext>
            </a:extLst>
          </p:cNvPr>
          <p:cNvGraphicFramePr>
            <a:graphicFrameLocks noGrp="1"/>
          </p:cNvGraphicFramePr>
          <p:nvPr>
            <p:ph idx="1"/>
          </p:nvPr>
        </p:nvGraphicFramePr>
        <p:xfrm>
          <a:off x="899592" y="1412876"/>
          <a:ext cx="8013656" cy="3993893"/>
        </p:xfrm>
        <a:graphic>
          <a:graphicData uri="http://schemas.openxmlformats.org/drawingml/2006/table">
            <a:tbl>
              <a:tblPr/>
              <a:tblGrid>
                <a:gridCol w="1714491">
                  <a:extLst>
                    <a:ext uri="{9D8B030D-6E8A-4147-A177-3AD203B41FA5}">
                      <a16:colId xmlns:a16="http://schemas.microsoft.com/office/drawing/2014/main" val="1187692620"/>
                    </a:ext>
                  </a:extLst>
                </a:gridCol>
                <a:gridCol w="1054093">
                  <a:extLst>
                    <a:ext uri="{9D8B030D-6E8A-4147-A177-3AD203B41FA5}">
                      <a16:colId xmlns:a16="http://schemas.microsoft.com/office/drawing/2014/main" val="1792721436"/>
                    </a:ext>
                  </a:extLst>
                </a:gridCol>
                <a:gridCol w="927095">
                  <a:extLst>
                    <a:ext uri="{9D8B030D-6E8A-4147-A177-3AD203B41FA5}">
                      <a16:colId xmlns:a16="http://schemas.microsoft.com/office/drawing/2014/main" val="3800549111"/>
                    </a:ext>
                  </a:extLst>
                </a:gridCol>
                <a:gridCol w="927095">
                  <a:extLst>
                    <a:ext uri="{9D8B030D-6E8A-4147-A177-3AD203B41FA5}">
                      <a16:colId xmlns:a16="http://schemas.microsoft.com/office/drawing/2014/main" val="2202075035"/>
                    </a:ext>
                  </a:extLst>
                </a:gridCol>
                <a:gridCol w="927095">
                  <a:extLst>
                    <a:ext uri="{9D8B030D-6E8A-4147-A177-3AD203B41FA5}">
                      <a16:colId xmlns:a16="http://schemas.microsoft.com/office/drawing/2014/main" val="1237337297"/>
                    </a:ext>
                  </a:extLst>
                </a:gridCol>
                <a:gridCol w="927095">
                  <a:extLst>
                    <a:ext uri="{9D8B030D-6E8A-4147-A177-3AD203B41FA5}">
                      <a16:colId xmlns:a16="http://schemas.microsoft.com/office/drawing/2014/main" val="1354294736"/>
                    </a:ext>
                  </a:extLst>
                </a:gridCol>
                <a:gridCol w="927095">
                  <a:extLst>
                    <a:ext uri="{9D8B030D-6E8A-4147-A177-3AD203B41FA5}">
                      <a16:colId xmlns:a16="http://schemas.microsoft.com/office/drawing/2014/main" val="1865011104"/>
                    </a:ext>
                  </a:extLst>
                </a:gridCol>
                <a:gridCol w="609597">
                  <a:extLst>
                    <a:ext uri="{9D8B030D-6E8A-4147-A177-3AD203B41FA5}">
                      <a16:colId xmlns:a16="http://schemas.microsoft.com/office/drawing/2014/main" val="290394212"/>
                    </a:ext>
                  </a:extLst>
                </a:gridCol>
              </a:tblGrid>
              <a:tr h="110338">
                <a:tc gridSpan="8">
                  <a:txBody>
                    <a:bodyPr/>
                    <a:lstStyle/>
                    <a:p>
                      <a:pPr algn="ctr" fontAlgn="t"/>
                      <a:r>
                        <a:rPr lang="it-IT" sz="1200" b="1" i="0" u="none" strike="noStrike" dirty="0">
                          <a:solidFill>
                            <a:srgbClr val="000000"/>
                          </a:solidFill>
                          <a:effectLst/>
                          <a:latin typeface="Calibri" panose="020F0502020204030204" pitchFamily="34" charset="0"/>
                        </a:rPr>
                        <a:t>DISTRIBUTION PER REGION QUARTER 4 2020/21 FY</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989879959"/>
                  </a:ext>
                </a:extLst>
              </a:tr>
              <a:tr h="220676">
                <a:tc>
                  <a:txBody>
                    <a:bodyPr/>
                    <a:lstStyle/>
                    <a:p>
                      <a:pPr algn="ctr" fontAlgn="t"/>
                      <a:r>
                        <a:rPr lang="en-ZA" sz="1200" b="0" i="0" u="none" strike="noStrike" dirty="0">
                          <a:solidFill>
                            <a:srgbClr val="000000"/>
                          </a:solidFill>
                          <a:effectLst/>
                          <a:latin typeface="Calibri" panose="020F0502020204030204" pitchFamily="34" charset="0"/>
                        </a:rPr>
                        <a:t>Type of Facility</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JOHANNESBURG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EKURHULENI</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SEDIBENG</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WEST RAND</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TSHWANE</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PROVINCIAL</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ZA" sz="1200" b="0" i="0" u="none" strike="noStrike" dirty="0">
                          <a:solidFill>
                            <a:srgbClr val="000000"/>
                          </a:solidFill>
                          <a:effectLst/>
                          <a:latin typeface="Calibri" panose="020F0502020204030204" pitchFamily="34" charset="0"/>
                        </a:rPr>
                        <a:t>TOTAL</a:t>
                      </a:r>
                    </a:p>
                  </a:txBody>
                  <a:tcPr marL="5517" marR="5517" marT="551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636148295"/>
                  </a:ext>
                </a:extLst>
              </a:tr>
              <a:tr h="226193">
                <a:tc>
                  <a:txBody>
                    <a:bodyPr/>
                    <a:lstStyle/>
                    <a:p>
                      <a:pPr algn="l" fontAlgn="t"/>
                      <a:r>
                        <a:rPr lang="en-ZA" sz="1200" b="0" i="0" u="none" strike="noStrike" dirty="0">
                          <a:solidFill>
                            <a:srgbClr val="000000"/>
                          </a:solidFill>
                          <a:effectLst/>
                          <a:latin typeface="Calibri" panose="020F0502020204030204" pitchFamily="34" charset="0"/>
                        </a:rPr>
                        <a:t>Protective workshops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42197463"/>
                  </a:ext>
                </a:extLst>
              </a:tr>
              <a:tr h="226193">
                <a:tc>
                  <a:txBody>
                    <a:bodyPr/>
                    <a:lstStyle/>
                    <a:p>
                      <a:pPr algn="l" fontAlgn="t"/>
                      <a:r>
                        <a:rPr lang="en-ZA" sz="1200" b="0" i="0" u="none" strike="noStrike" dirty="0">
                          <a:solidFill>
                            <a:srgbClr val="000000"/>
                          </a:solidFill>
                          <a:effectLst/>
                          <a:latin typeface="Calibri" panose="020F0502020204030204" pitchFamily="34" charset="0"/>
                        </a:rPr>
                        <a:t>Children’s Homes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37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8</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18</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91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578079464"/>
                  </a:ext>
                </a:extLst>
              </a:tr>
              <a:tr h="226193">
                <a:tc>
                  <a:txBody>
                    <a:bodyPr/>
                    <a:lstStyle/>
                    <a:p>
                      <a:pPr algn="l" fontAlgn="t"/>
                      <a:r>
                        <a:rPr lang="en-ZA" sz="1200" b="0" i="0" u="none" strike="noStrike" dirty="0">
                          <a:solidFill>
                            <a:srgbClr val="000000"/>
                          </a:solidFill>
                          <a:effectLst/>
                          <a:latin typeface="Calibri" panose="020F0502020204030204" pitchFamily="34" charset="0"/>
                        </a:rPr>
                        <a:t>Children’s Shelters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830722987"/>
                  </a:ext>
                </a:extLst>
              </a:tr>
              <a:tr h="226193">
                <a:tc>
                  <a:txBody>
                    <a:bodyPr/>
                    <a:lstStyle/>
                    <a:p>
                      <a:pPr algn="l" fontAlgn="t"/>
                      <a:r>
                        <a:rPr lang="en-ZA" sz="1200" b="0" i="0" u="none" strike="noStrike" dirty="0">
                          <a:solidFill>
                            <a:srgbClr val="000000"/>
                          </a:solidFill>
                          <a:effectLst/>
                          <a:latin typeface="Calibri" panose="020F0502020204030204" pitchFamily="34" charset="0"/>
                        </a:rPr>
                        <a:t>Crime Prevention &amp; Diversion Programme</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183591255"/>
                  </a:ext>
                </a:extLst>
              </a:tr>
              <a:tr h="226193">
                <a:tc>
                  <a:txBody>
                    <a:bodyPr/>
                    <a:lstStyle/>
                    <a:p>
                      <a:pPr algn="l" fontAlgn="t"/>
                      <a:r>
                        <a:rPr lang="en-ZA" sz="1200" b="0" i="0" u="none" strike="noStrike" dirty="0">
                          <a:solidFill>
                            <a:srgbClr val="000000"/>
                          </a:solidFill>
                          <a:effectLst/>
                          <a:latin typeface="Calibri" panose="020F0502020204030204" pitchFamily="34" charset="0"/>
                        </a:rPr>
                        <a:t>Shelters For Women </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976919181"/>
                  </a:ext>
                </a:extLst>
              </a:tr>
              <a:tr h="226193">
                <a:tc>
                  <a:txBody>
                    <a:bodyPr/>
                    <a:lstStyle/>
                    <a:p>
                      <a:pPr algn="l" fontAlgn="t"/>
                      <a:r>
                        <a:rPr lang="en-ZA" sz="1200" b="0" i="0" u="none" strike="noStrike" dirty="0">
                          <a:solidFill>
                            <a:srgbClr val="000000"/>
                          </a:solidFill>
                          <a:effectLst/>
                          <a:latin typeface="Calibri" panose="020F0502020204030204" pitchFamily="34" charset="0"/>
                        </a:rPr>
                        <a:t>Victim Empowerment Programme</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88</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084723613"/>
                  </a:ext>
                </a:extLst>
              </a:tr>
              <a:tr h="226193">
                <a:tc>
                  <a:txBody>
                    <a:bodyPr/>
                    <a:lstStyle/>
                    <a:p>
                      <a:pPr algn="l" fontAlgn="t"/>
                      <a:r>
                        <a:rPr lang="en-ZA" sz="1200" b="0" i="0" u="none" strike="noStrike" dirty="0">
                          <a:solidFill>
                            <a:srgbClr val="000000"/>
                          </a:solidFill>
                          <a:effectLst/>
                          <a:latin typeface="Calibri" panose="020F0502020204030204" pitchFamily="34" charset="0"/>
                        </a:rPr>
                        <a:t>Shelters for Adults/Homeless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581900828"/>
                  </a:ext>
                </a:extLst>
              </a:tr>
              <a:tr h="226193">
                <a:tc>
                  <a:txBody>
                    <a:bodyPr/>
                    <a:lstStyle/>
                    <a:p>
                      <a:pPr algn="l" fontAlgn="t"/>
                      <a:r>
                        <a:rPr lang="en-US" sz="1200" b="0" i="0" u="none" strike="noStrike" dirty="0">
                          <a:solidFill>
                            <a:srgbClr val="000000"/>
                          </a:solidFill>
                          <a:effectLst/>
                          <a:latin typeface="Calibri" panose="020F0502020204030204" pitchFamily="34" charset="0"/>
                        </a:rPr>
                        <a:t>Social Work Post/  Child &amp; Family</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23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16</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101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529668180"/>
                  </a:ext>
                </a:extLst>
              </a:tr>
              <a:tr h="226193">
                <a:tc>
                  <a:txBody>
                    <a:bodyPr/>
                    <a:lstStyle/>
                    <a:p>
                      <a:pPr algn="l" fontAlgn="t"/>
                      <a:r>
                        <a:rPr lang="en-ZA" sz="1200" b="0" i="0" u="none" strike="noStrike" dirty="0">
                          <a:solidFill>
                            <a:srgbClr val="000000"/>
                          </a:solidFill>
                          <a:effectLst/>
                          <a:latin typeface="Calibri" panose="020F0502020204030204" pitchFamily="34" charset="0"/>
                        </a:rPr>
                        <a:t>ECDs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527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274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204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140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349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1494</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941119452"/>
                  </a:ext>
                </a:extLst>
              </a:tr>
              <a:tr h="226193">
                <a:tc>
                  <a:txBody>
                    <a:bodyPr/>
                    <a:lstStyle/>
                    <a:p>
                      <a:pPr algn="l" fontAlgn="t"/>
                      <a:r>
                        <a:rPr lang="en-ZA" sz="1200" b="0" i="0" u="none" strike="noStrike" dirty="0">
                          <a:solidFill>
                            <a:srgbClr val="000000"/>
                          </a:solidFill>
                          <a:effectLst/>
                          <a:latin typeface="Calibri" panose="020F0502020204030204" pitchFamily="34" charset="0"/>
                        </a:rPr>
                        <a:t>Non-Centre based ECD sites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9</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316458726"/>
                  </a:ext>
                </a:extLst>
              </a:tr>
              <a:tr h="226193">
                <a:tc>
                  <a:txBody>
                    <a:bodyPr/>
                    <a:lstStyle/>
                    <a:p>
                      <a:pPr algn="l" fontAlgn="t"/>
                      <a:r>
                        <a:rPr lang="en-ZA" sz="1200" b="0" i="0" u="none" strike="noStrike" dirty="0">
                          <a:solidFill>
                            <a:srgbClr val="000000"/>
                          </a:solidFill>
                          <a:effectLst/>
                          <a:latin typeface="Calibri" panose="020F0502020204030204" pitchFamily="34" charset="0"/>
                        </a:rPr>
                        <a:t>HIV &amp; AIDS  HCBC Sites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60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81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37</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31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43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253</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966301565"/>
                  </a:ext>
                </a:extLst>
              </a:tr>
              <a:tr h="226193">
                <a:tc>
                  <a:txBody>
                    <a:bodyPr/>
                    <a:lstStyle/>
                    <a:p>
                      <a:pPr algn="l" fontAlgn="t"/>
                      <a:r>
                        <a:rPr lang="en-ZA" sz="1200" b="0" i="0" u="none" strike="noStrike" dirty="0">
                          <a:solidFill>
                            <a:srgbClr val="000000"/>
                          </a:solidFill>
                          <a:effectLst/>
                          <a:latin typeface="Calibri" panose="020F0502020204030204" pitchFamily="34" charset="0"/>
                        </a:rPr>
                        <a:t>Development Centres/ Youth Centres</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0</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200" b="0" i="0" u="none" strike="noStrike" dirty="0">
                          <a:solidFill>
                            <a:srgbClr val="000000"/>
                          </a:solidFill>
                          <a:effectLst/>
                          <a:latin typeface="Calibri" panose="020F0502020204030204" pitchFamily="34" charset="0"/>
                        </a:rPr>
                        <a:t>152</a:t>
                      </a:r>
                    </a:p>
                  </a:txBody>
                  <a:tcPr marL="5517" marR="5517" marT="55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037911628"/>
                  </a:ext>
                </a:extLst>
              </a:tr>
            </a:tbl>
          </a:graphicData>
        </a:graphic>
      </p:graphicFrame>
    </p:spTree>
    <p:extLst>
      <p:ext uri="{BB962C8B-B14F-4D97-AF65-F5344CB8AC3E}">
        <p14:creationId xmlns:p14="http://schemas.microsoft.com/office/powerpoint/2010/main" val="13316537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altLang="en-US" sz="2000" b="1" dirty="0"/>
              <a:t>Table Of Contents</a:t>
            </a:r>
            <a:endParaRPr lang="en-US" sz="2000" dirty="0"/>
          </a:p>
        </p:txBody>
      </p:sp>
      <p:sp>
        <p:nvSpPr>
          <p:cNvPr id="63491" name="Content Placeholder 2"/>
          <p:cNvSpPr>
            <a:spLocks noGrp="1"/>
          </p:cNvSpPr>
          <p:nvPr>
            <p:ph idx="1"/>
          </p:nvPr>
        </p:nvSpPr>
        <p:spPr>
          <a:xfrm>
            <a:off x="756745" y="1494971"/>
            <a:ext cx="8263430" cy="5172529"/>
          </a:xfrm>
        </p:spPr>
        <p:txBody>
          <a:bodyPr/>
          <a:lstStyle/>
          <a:p>
            <a:pPr marL="457200" lvl="1" indent="0">
              <a:buNone/>
            </a:pPr>
            <a:endParaRPr lang="en-ZA" altLang="en-US" sz="1800" b="1" dirty="0"/>
          </a:p>
          <a:p>
            <a:pPr marL="457200" lvl="1" indent="0">
              <a:buNone/>
            </a:pPr>
            <a:r>
              <a:rPr lang="en-ZA" altLang="en-US" sz="1800" b="1" dirty="0"/>
              <a:t>PART D:	 </a:t>
            </a:r>
            <a:r>
              <a:rPr lang="en-ZA" altLang="en-US" sz="1800" dirty="0"/>
              <a:t>ANNEXURES</a:t>
            </a:r>
          </a:p>
          <a:p>
            <a:pPr marL="457200" lvl="1" indent="0">
              <a:buFont typeface="Arial" charset="0"/>
              <a:buNone/>
            </a:pPr>
            <a:endParaRPr lang="en-ZA" altLang="en-US" sz="1800" dirty="0"/>
          </a:p>
          <a:p>
            <a:pPr marL="457200" lvl="1" indent="0">
              <a:buFont typeface="Arial" charset="0"/>
              <a:buNone/>
            </a:pPr>
            <a:endParaRPr lang="en-US" altLang="en-US" sz="1800" dirty="0"/>
          </a:p>
          <a:p>
            <a:endParaRPr lang="en-US" altLang="en-US" sz="1800" dirty="0"/>
          </a:p>
        </p:txBody>
      </p:sp>
      <p:sp>
        <p:nvSpPr>
          <p:cNvPr id="3" name="Slide Number Placeholder 2">
            <a:extLst>
              <a:ext uri="{FF2B5EF4-FFF2-40B4-BE49-F238E27FC236}">
                <a16:creationId xmlns:a16="http://schemas.microsoft.com/office/drawing/2014/main" id="{3911A0EC-ED8C-4FE6-94A8-B1C477CD9E4B}"/>
              </a:ext>
            </a:extLst>
          </p:cNvPr>
          <p:cNvSpPr>
            <a:spLocks noGrp="1"/>
          </p:cNvSpPr>
          <p:nvPr>
            <p:ph type="sldNum" sz="quarter" idx="12"/>
          </p:nvPr>
        </p:nvSpPr>
        <p:spPr>
          <a:xfrm>
            <a:off x="8646459" y="6450677"/>
            <a:ext cx="455062" cy="325578"/>
          </a:xfrm>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2</a:t>
            </a:fld>
            <a:endParaRPr lang="en-US" sz="1500"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pPr eaLnBrk="1" hangingPunct="1"/>
            <a:r>
              <a:rPr lang="en-US" altLang="en-US" sz="2300" b="1" dirty="0"/>
              <a:t>Overview Of Annual Weighted Performance</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20</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5" name="Content Placeholder 4">
            <a:extLst>
              <a:ext uri="{FF2B5EF4-FFF2-40B4-BE49-F238E27FC236}">
                <a16:creationId xmlns:a16="http://schemas.microsoft.com/office/drawing/2014/main" id="{60390C8E-DE38-442E-B75F-79C89AEA8749}"/>
              </a:ext>
            </a:extLst>
          </p:cNvPr>
          <p:cNvGraphicFramePr>
            <a:graphicFrameLocks noGrp="1"/>
          </p:cNvGraphicFramePr>
          <p:nvPr>
            <p:ph idx="1"/>
            <p:extLst>
              <p:ext uri="{D42A27DB-BD31-4B8C-83A1-F6EECF244321}">
                <p14:modId xmlns:p14="http://schemas.microsoft.com/office/powerpoint/2010/main" val="1796938457"/>
              </p:ext>
            </p:extLst>
          </p:nvPr>
        </p:nvGraphicFramePr>
        <p:xfrm>
          <a:off x="1007181" y="1511808"/>
          <a:ext cx="8013657" cy="4187217"/>
        </p:xfrm>
        <a:graphic>
          <a:graphicData uri="http://schemas.openxmlformats.org/drawingml/2006/table">
            <a:tbl>
              <a:tblPr/>
              <a:tblGrid>
                <a:gridCol w="3633630">
                  <a:extLst>
                    <a:ext uri="{9D8B030D-6E8A-4147-A177-3AD203B41FA5}">
                      <a16:colId xmlns:a16="http://schemas.microsoft.com/office/drawing/2014/main" val="172730200"/>
                    </a:ext>
                  </a:extLst>
                </a:gridCol>
                <a:gridCol w="1510155">
                  <a:extLst>
                    <a:ext uri="{9D8B030D-6E8A-4147-A177-3AD203B41FA5}">
                      <a16:colId xmlns:a16="http://schemas.microsoft.com/office/drawing/2014/main" val="3499846315"/>
                    </a:ext>
                  </a:extLst>
                </a:gridCol>
                <a:gridCol w="1296071">
                  <a:extLst>
                    <a:ext uri="{9D8B030D-6E8A-4147-A177-3AD203B41FA5}">
                      <a16:colId xmlns:a16="http://schemas.microsoft.com/office/drawing/2014/main" val="1044877129"/>
                    </a:ext>
                  </a:extLst>
                </a:gridCol>
                <a:gridCol w="1573801">
                  <a:extLst>
                    <a:ext uri="{9D8B030D-6E8A-4147-A177-3AD203B41FA5}">
                      <a16:colId xmlns:a16="http://schemas.microsoft.com/office/drawing/2014/main" val="552784762"/>
                    </a:ext>
                  </a:extLst>
                </a:gridCol>
              </a:tblGrid>
              <a:tr h="423771">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7661081"/>
                  </a:ext>
                </a:extLst>
              </a:tr>
              <a:tr h="234128">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2240271"/>
                  </a:ext>
                </a:extLst>
              </a:tr>
              <a:tr h="573613">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450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8351319"/>
                  </a:ext>
                </a:extLst>
              </a:tr>
              <a:tr h="632145">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0171144"/>
                  </a:ext>
                </a:extLst>
              </a:tr>
              <a:tr h="515081">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5340377"/>
                  </a:ext>
                </a:extLst>
              </a:tr>
              <a:tr h="515081">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9597123"/>
                  </a:ext>
                </a:extLst>
              </a:tr>
              <a:tr h="423771">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4064116"/>
                  </a:ext>
                </a:extLst>
              </a:tr>
              <a:tr h="304366">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647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675120"/>
                  </a:ext>
                </a:extLst>
              </a:tr>
              <a:tr h="292659">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760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5286153"/>
                  </a:ext>
                </a:extLst>
              </a:tr>
              <a:tr h="234128">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85%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8493217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r>
              <a:rPr lang="en-US" altLang="en-US" sz="2300" b="1" dirty="0"/>
              <a:t>Overview Of </a:t>
            </a:r>
            <a:r>
              <a:rPr lang="en-US" altLang="en-US" sz="2300" dirty="0"/>
              <a:t>Annual Weighted </a:t>
            </a:r>
            <a:r>
              <a:rPr lang="en-US" altLang="en-US" sz="2300" b="1" dirty="0"/>
              <a:t>Performance: Prog 1</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21</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F2F8E8E6-5B33-4B0A-B069-BA2E5FD8FB22}"/>
              </a:ext>
            </a:extLst>
          </p:cNvPr>
          <p:cNvGraphicFramePr>
            <a:graphicFrameLocks noGrp="1"/>
          </p:cNvGraphicFramePr>
          <p:nvPr>
            <p:ph idx="1"/>
            <p:extLst>
              <p:ext uri="{D42A27DB-BD31-4B8C-83A1-F6EECF244321}">
                <p14:modId xmlns:p14="http://schemas.microsoft.com/office/powerpoint/2010/main" val="4266082654"/>
              </p:ext>
            </p:extLst>
          </p:nvPr>
        </p:nvGraphicFramePr>
        <p:xfrm>
          <a:off x="1007180" y="1694688"/>
          <a:ext cx="7783253" cy="4024978"/>
        </p:xfrm>
        <a:graphic>
          <a:graphicData uri="http://schemas.openxmlformats.org/drawingml/2006/table">
            <a:tbl>
              <a:tblPr/>
              <a:tblGrid>
                <a:gridCol w="4026752">
                  <a:extLst>
                    <a:ext uri="{9D8B030D-6E8A-4147-A177-3AD203B41FA5}">
                      <a16:colId xmlns:a16="http://schemas.microsoft.com/office/drawing/2014/main" val="129722020"/>
                    </a:ext>
                  </a:extLst>
                </a:gridCol>
                <a:gridCol w="1189108">
                  <a:extLst>
                    <a:ext uri="{9D8B030D-6E8A-4147-A177-3AD203B41FA5}">
                      <a16:colId xmlns:a16="http://schemas.microsoft.com/office/drawing/2014/main" val="381327207"/>
                    </a:ext>
                  </a:extLst>
                </a:gridCol>
                <a:gridCol w="1270184">
                  <a:extLst>
                    <a:ext uri="{9D8B030D-6E8A-4147-A177-3AD203B41FA5}">
                      <a16:colId xmlns:a16="http://schemas.microsoft.com/office/drawing/2014/main" val="2520436787"/>
                    </a:ext>
                  </a:extLst>
                </a:gridCol>
                <a:gridCol w="1297209">
                  <a:extLst>
                    <a:ext uri="{9D8B030D-6E8A-4147-A177-3AD203B41FA5}">
                      <a16:colId xmlns:a16="http://schemas.microsoft.com/office/drawing/2014/main" val="82324114"/>
                    </a:ext>
                  </a:extLst>
                </a:gridCol>
              </a:tblGrid>
              <a:tr h="405091">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2460097"/>
                  </a:ext>
                </a:extLst>
              </a:tr>
              <a:tr h="223807">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4075753"/>
                  </a:ext>
                </a:extLst>
              </a:tr>
              <a:tr h="548327">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95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2454378"/>
                  </a:ext>
                </a:extLst>
              </a:tr>
              <a:tr h="604279">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991494"/>
                  </a:ext>
                </a:extLst>
              </a:tr>
              <a:tr h="492376">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4953355"/>
                  </a:ext>
                </a:extLst>
              </a:tr>
              <a:tr h="492376">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9008358"/>
                  </a:ext>
                </a:extLst>
              </a:tr>
              <a:tr h="405091">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3552853"/>
                  </a:ext>
                </a:extLst>
              </a:tr>
              <a:tr h="290949">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139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5079479"/>
                  </a:ext>
                </a:extLst>
              </a:tr>
              <a:tr h="279759">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155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7902643"/>
                  </a:ext>
                </a:extLst>
              </a:tr>
              <a:tr h="223807">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15272598"/>
                  </a:ext>
                </a:extLst>
              </a:tr>
            </a:tbl>
          </a:graphicData>
        </a:graphic>
      </p:graphicFrame>
    </p:spTree>
    <p:extLst>
      <p:ext uri="{BB962C8B-B14F-4D97-AF65-F5344CB8AC3E}">
        <p14:creationId xmlns:p14="http://schemas.microsoft.com/office/powerpoint/2010/main" val="17746849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r>
              <a:rPr lang="en-US" altLang="en-US" sz="2300" b="1" dirty="0"/>
              <a:t>Overview Of </a:t>
            </a:r>
            <a:r>
              <a:rPr lang="en-US" altLang="en-US" sz="2300" dirty="0"/>
              <a:t>Annual Weighted </a:t>
            </a:r>
            <a:r>
              <a:rPr lang="en-US" altLang="en-US" sz="2300" b="1" dirty="0"/>
              <a:t>Performance: Prog 2</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22</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4A7C2B0E-D2D7-4C59-A639-43CF1D256840}"/>
              </a:ext>
            </a:extLst>
          </p:cNvPr>
          <p:cNvGraphicFramePr>
            <a:graphicFrameLocks noGrp="1"/>
          </p:cNvGraphicFramePr>
          <p:nvPr>
            <p:ph idx="1"/>
            <p:extLst>
              <p:ext uri="{D42A27DB-BD31-4B8C-83A1-F6EECF244321}">
                <p14:modId xmlns:p14="http://schemas.microsoft.com/office/powerpoint/2010/main" val="754961493"/>
              </p:ext>
            </p:extLst>
          </p:nvPr>
        </p:nvGraphicFramePr>
        <p:xfrm>
          <a:off x="1007180" y="1584961"/>
          <a:ext cx="7905170" cy="4284472"/>
        </p:xfrm>
        <a:graphic>
          <a:graphicData uri="http://schemas.openxmlformats.org/drawingml/2006/table">
            <a:tbl>
              <a:tblPr/>
              <a:tblGrid>
                <a:gridCol w="3584439">
                  <a:extLst>
                    <a:ext uri="{9D8B030D-6E8A-4147-A177-3AD203B41FA5}">
                      <a16:colId xmlns:a16="http://schemas.microsoft.com/office/drawing/2014/main" val="4103771988"/>
                    </a:ext>
                  </a:extLst>
                </a:gridCol>
                <a:gridCol w="1489711">
                  <a:extLst>
                    <a:ext uri="{9D8B030D-6E8A-4147-A177-3AD203B41FA5}">
                      <a16:colId xmlns:a16="http://schemas.microsoft.com/office/drawing/2014/main" val="2782430523"/>
                    </a:ext>
                  </a:extLst>
                </a:gridCol>
                <a:gridCol w="1278525">
                  <a:extLst>
                    <a:ext uri="{9D8B030D-6E8A-4147-A177-3AD203B41FA5}">
                      <a16:colId xmlns:a16="http://schemas.microsoft.com/office/drawing/2014/main" val="4287951626"/>
                    </a:ext>
                  </a:extLst>
                </a:gridCol>
                <a:gridCol w="1552495">
                  <a:extLst>
                    <a:ext uri="{9D8B030D-6E8A-4147-A177-3AD203B41FA5}">
                      <a16:colId xmlns:a16="http://schemas.microsoft.com/office/drawing/2014/main" val="3065211590"/>
                    </a:ext>
                  </a:extLst>
                </a:gridCol>
              </a:tblGrid>
              <a:tr h="400951">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4854834"/>
                  </a:ext>
                </a:extLst>
              </a:tr>
              <a:tr h="520571">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1528282"/>
                  </a:ext>
                </a:extLst>
              </a:tr>
              <a:tr h="520571">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7603218"/>
                  </a:ext>
                </a:extLst>
              </a:tr>
              <a:tr h="520571">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5235430"/>
                  </a:ext>
                </a:extLst>
              </a:tr>
              <a:tr h="520571">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8225406"/>
                  </a:ext>
                </a:extLst>
              </a:tr>
              <a:tr h="520571">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3385694"/>
                  </a:ext>
                </a:extLst>
              </a:tr>
              <a:tr h="520571">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416812"/>
                  </a:ext>
                </a:extLst>
              </a:tr>
              <a:tr h="221520">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1904900"/>
                  </a:ext>
                </a:extLst>
              </a:tr>
              <a:tr h="221520">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381910"/>
                  </a:ext>
                </a:extLst>
              </a:tr>
              <a:tr h="221520">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038407114"/>
                  </a:ext>
                </a:extLst>
              </a:tr>
            </a:tbl>
          </a:graphicData>
        </a:graphic>
      </p:graphicFrame>
    </p:spTree>
    <p:extLst>
      <p:ext uri="{BB962C8B-B14F-4D97-AF65-F5344CB8AC3E}">
        <p14:creationId xmlns:p14="http://schemas.microsoft.com/office/powerpoint/2010/main" val="4273678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r>
              <a:rPr lang="en-US" altLang="en-US" sz="2300" b="1" dirty="0"/>
              <a:t>Overview Of </a:t>
            </a:r>
            <a:r>
              <a:rPr lang="en-US" altLang="en-US" sz="2300" dirty="0"/>
              <a:t>Annual Weighted </a:t>
            </a:r>
            <a:r>
              <a:rPr lang="en-US" altLang="en-US" sz="2300" b="1" dirty="0"/>
              <a:t>Performance: Prog 3</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23</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D32E8554-B15A-4D18-926B-DF014DD5CCF0}"/>
              </a:ext>
            </a:extLst>
          </p:cNvPr>
          <p:cNvGraphicFramePr>
            <a:graphicFrameLocks noGrp="1"/>
          </p:cNvGraphicFramePr>
          <p:nvPr>
            <p:ph idx="1"/>
            <p:extLst>
              <p:ext uri="{D42A27DB-BD31-4B8C-83A1-F6EECF244321}">
                <p14:modId xmlns:p14="http://schemas.microsoft.com/office/powerpoint/2010/main" val="3188684306"/>
              </p:ext>
            </p:extLst>
          </p:nvPr>
        </p:nvGraphicFramePr>
        <p:xfrm>
          <a:off x="1007181" y="1767841"/>
          <a:ext cx="8013657" cy="4130605"/>
        </p:xfrm>
        <a:graphic>
          <a:graphicData uri="http://schemas.openxmlformats.org/drawingml/2006/table">
            <a:tbl>
              <a:tblPr/>
              <a:tblGrid>
                <a:gridCol w="4145956">
                  <a:extLst>
                    <a:ext uri="{9D8B030D-6E8A-4147-A177-3AD203B41FA5}">
                      <a16:colId xmlns:a16="http://schemas.microsoft.com/office/drawing/2014/main" val="3511872325"/>
                    </a:ext>
                  </a:extLst>
                </a:gridCol>
                <a:gridCol w="1224308">
                  <a:extLst>
                    <a:ext uri="{9D8B030D-6E8A-4147-A177-3AD203B41FA5}">
                      <a16:colId xmlns:a16="http://schemas.microsoft.com/office/drawing/2014/main" val="963273988"/>
                    </a:ext>
                  </a:extLst>
                </a:gridCol>
                <a:gridCol w="1307784">
                  <a:extLst>
                    <a:ext uri="{9D8B030D-6E8A-4147-A177-3AD203B41FA5}">
                      <a16:colId xmlns:a16="http://schemas.microsoft.com/office/drawing/2014/main" val="1565382442"/>
                    </a:ext>
                  </a:extLst>
                </a:gridCol>
                <a:gridCol w="1335609">
                  <a:extLst>
                    <a:ext uri="{9D8B030D-6E8A-4147-A177-3AD203B41FA5}">
                      <a16:colId xmlns:a16="http://schemas.microsoft.com/office/drawing/2014/main" val="3169559495"/>
                    </a:ext>
                  </a:extLst>
                </a:gridCol>
              </a:tblGrid>
              <a:tr h="383446">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2025146"/>
                  </a:ext>
                </a:extLst>
              </a:tr>
              <a:tr h="497844">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1140737"/>
                  </a:ext>
                </a:extLst>
              </a:tr>
              <a:tr h="497844">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40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6973984"/>
                  </a:ext>
                </a:extLst>
              </a:tr>
              <a:tr h="497844">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1526965"/>
                  </a:ext>
                </a:extLst>
              </a:tr>
              <a:tr h="497844">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5093976"/>
                  </a:ext>
                </a:extLst>
              </a:tr>
              <a:tr h="497844">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1866890"/>
                  </a:ext>
                </a:extLst>
              </a:tr>
              <a:tr h="497844">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398278"/>
                  </a:ext>
                </a:extLst>
              </a:tr>
              <a:tr h="211849">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2768552"/>
                  </a:ext>
                </a:extLst>
              </a:tr>
              <a:tr h="211849">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7423185"/>
                  </a:ext>
                </a:extLst>
              </a:tr>
              <a:tr h="211849">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68%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126190230"/>
                  </a:ext>
                </a:extLst>
              </a:tr>
            </a:tbl>
          </a:graphicData>
        </a:graphic>
      </p:graphicFrame>
    </p:spTree>
    <p:extLst>
      <p:ext uri="{BB962C8B-B14F-4D97-AF65-F5344CB8AC3E}">
        <p14:creationId xmlns:p14="http://schemas.microsoft.com/office/powerpoint/2010/main" val="16351324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r>
              <a:rPr lang="en-US" altLang="en-US" sz="2300" b="1" dirty="0"/>
              <a:t>Overview Of </a:t>
            </a:r>
            <a:r>
              <a:rPr lang="en-US" altLang="en-US" sz="2300" dirty="0"/>
              <a:t>Annual Weighted </a:t>
            </a:r>
            <a:r>
              <a:rPr lang="en-US" altLang="en-US" sz="2300" b="1" dirty="0"/>
              <a:t>Performance: Prog 4</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24</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5EE600CC-4240-411A-B1DE-D166A1C6CD69}"/>
              </a:ext>
            </a:extLst>
          </p:cNvPr>
          <p:cNvGraphicFramePr>
            <a:graphicFrameLocks noGrp="1"/>
          </p:cNvGraphicFramePr>
          <p:nvPr>
            <p:ph idx="1"/>
            <p:extLst>
              <p:ext uri="{D42A27DB-BD31-4B8C-83A1-F6EECF244321}">
                <p14:modId xmlns:p14="http://schemas.microsoft.com/office/powerpoint/2010/main" val="2899390557"/>
              </p:ext>
            </p:extLst>
          </p:nvPr>
        </p:nvGraphicFramePr>
        <p:xfrm>
          <a:off x="1007180" y="1536192"/>
          <a:ext cx="7905170" cy="4433808"/>
        </p:xfrm>
        <a:graphic>
          <a:graphicData uri="http://schemas.openxmlformats.org/drawingml/2006/table">
            <a:tbl>
              <a:tblPr/>
              <a:tblGrid>
                <a:gridCol w="3584439">
                  <a:extLst>
                    <a:ext uri="{9D8B030D-6E8A-4147-A177-3AD203B41FA5}">
                      <a16:colId xmlns:a16="http://schemas.microsoft.com/office/drawing/2014/main" val="2199491192"/>
                    </a:ext>
                  </a:extLst>
                </a:gridCol>
                <a:gridCol w="1489711">
                  <a:extLst>
                    <a:ext uri="{9D8B030D-6E8A-4147-A177-3AD203B41FA5}">
                      <a16:colId xmlns:a16="http://schemas.microsoft.com/office/drawing/2014/main" val="367662577"/>
                    </a:ext>
                  </a:extLst>
                </a:gridCol>
                <a:gridCol w="1278525">
                  <a:extLst>
                    <a:ext uri="{9D8B030D-6E8A-4147-A177-3AD203B41FA5}">
                      <a16:colId xmlns:a16="http://schemas.microsoft.com/office/drawing/2014/main" val="1302713211"/>
                    </a:ext>
                  </a:extLst>
                </a:gridCol>
                <a:gridCol w="1552495">
                  <a:extLst>
                    <a:ext uri="{9D8B030D-6E8A-4147-A177-3AD203B41FA5}">
                      <a16:colId xmlns:a16="http://schemas.microsoft.com/office/drawing/2014/main" val="3533576837"/>
                    </a:ext>
                  </a:extLst>
                </a:gridCol>
              </a:tblGrid>
              <a:tr h="397868">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6996229"/>
                  </a:ext>
                </a:extLst>
              </a:tr>
              <a:tr h="219817">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4389319"/>
                  </a:ext>
                </a:extLst>
              </a:tr>
              <a:tr h="604496">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145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6054186"/>
                  </a:ext>
                </a:extLst>
              </a:tr>
              <a:tr h="604496">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389067"/>
                  </a:ext>
                </a:extLst>
              </a:tr>
              <a:tr h="604496">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5980613"/>
                  </a:ext>
                </a:extLst>
              </a:tr>
              <a:tr h="604496">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22595"/>
                  </a:ext>
                </a:extLst>
              </a:tr>
              <a:tr h="604496">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6919442"/>
                  </a:ext>
                </a:extLst>
              </a:tr>
              <a:tr h="219817">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169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4012548"/>
                  </a:ext>
                </a:extLst>
              </a:tr>
              <a:tr h="219817">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3941186"/>
                  </a:ext>
                </a:extLst>
              </a:tr>
              <a:tr h="219817">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97%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2571471076"/>
                  </a:ext>
                </a:extLst>
              </a:tr>
            </a:tbl>
          </a:graphicData>
        </a:graphic>
      </p:graphicFrame>
    </p:spTree>
    <p:extLst>
      <p:ext uri="{BB962C8B-B14F-4D97-AF65-F5344CB8AC3E}">
        <p14:creationId xmlns:p14="http://schemas.microsoft.com/office/powerpoint/2010/main" val="23748973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00D976A0-57E3-4AC2-9CE7-0212A30E2A60}"/>
              </a:ext>
            </a:extLst>
          </p:cNvPr>
          <p:cNvSpPr>
            <a:spLocks noGrp="1"/>
          </p:cNvSpPr>
          <p:nvPr>
            <p:ph type="title"/>
          </p:nvPr>
        </p:nvSpPr>
        <p:spPr/>
        <p:txBody>
          <a:bodyPr/>
          <a:lstStyle/>
          <a:p>
            <a:r>
              <a:rPr lang="en-US" altLang="en-US" sz="2300" b="1" dirty="0"/>
              <a:t>Overview Of </a:t>
            </a:r>
            <a:r>
              <a:rPr lang="en-US" altLang="en-US" sz="2300" dirty="0"/>
              <a:t>Annual Weighted </a:t>
            </a:r>
            <a:r>
              <a:rPr lang="en-US" altLang="en-US" sz="2300" b="1" dirty="0"/>
              <a:t>Performance: Prog 5</a:t>
            </a:r>
            <a:endParaRPr lang="en-ZA" altLang="en-US" sz="2300" dirty="0"/>
          </a:p>
        </p:txBody>
      </p:sp>
      <p:sp>
        <p:nvSpPr>
          <p:cNvPr id="70659" name="Slide Number Placeholder 3">
            <a:extLst>
              <a:ext uri="{FF2B5EF4-FFF2-40B4-BE49-F238E27FC236}">
                <a16:creationId xmlns:a16="http://schemas.microsoft.com/office/drawing/2014/main" id="{33D491AC-E0F7-494D-8272-DC41DEAB8F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fld id="{DC193612-6A4C-41D8-B801-AC641394C66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ct val="0"/>
                </a:spcBef>
                <a:spcAft>
                  <a:spcPts val="0"/>
                </a:spcAft>
                <a:buClrTx/>
                <a:buSzTx/>
                <a:buFontTx/>
                <a:buNone/>
                <a:tabLst/>
                <a:defRPr/>
              </a:pPr>
              <a:t>25</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9F909559-C134-404F-ABEE-71BA38586DF0}"/>
              </a:ext>
            </a:extLst>
          </p:cNvPr>
          <p:cNvGraphicFramePr>
            <a:graphicFrameLocks noGrp="1"/>
          </p:cNvGraphicFramePr>
          <p:nvPr>
            <p:ph idx="1"/>
            <p:extLst>
              <p:ext uri="{D42A27DB-BD31-4B8C-83A1-F6EECF244321}">
                <p14:modId xmlns:p14="http://schemas.microsoft.com/office/powerpoint/2010/main" val="4180632364"/>
              </p:ext>
            </p:extLst>
          </p:nvPr>
        </p:nvGraphicFramePr>
        <p:xfrm>
          <a:off x="1007180" y="1536192"/>
          <a:ext cx="7746677" cy="4433808"/>
        </p:xfrm>
        <a:graphic>
          <a:graphicData uri="http://schemas.openxmlformats.org/drawingml/2006/table">
            <a:tbl>
              <a:tblPr/>
              <a:tblGrid>
                <a:gridCol w="4007829">
                  <a:extLst>
                    <a:ext uri="{9D8B030D-6E8A-4147-A177-3AD203B41FA5}">
                      <a16:colId xmlns:a16="http://schemas.microsoft.com/office/drawing/2014/main" val="3030980026"/>
                    </a:ext>
                  </a:extLst>
                </a:gridCol>
                <a:gridCol w="1183520">
                  <a:extLst>
                    <a:ext uri="{9D8B030D-6E8A-4147-A177-3AD203B41FA5}">
                      <a16:colId xmlns:a16="http://schemas.microsoft.com/office/drawing/2014/main" val="163488386"/>
                    </a:ext>
                  </a:extLst>
                </a:gridCol>
                <a:gridCol w="1264215">
                  <a:extLst>
                    <a:ext uri="{9D8B030D-6E8A-4147-A177-3AD203B41FA5}">
                      <a16:colId xmlns:a16="http://schemas.microsoft.com/office/drawing/2014/main" val="4069421437"/>
                    </a:ext>
                  </a:extLst>
                </a:gridCol>
                <a:gridCol w="1291113">
                  <a:extLst>
                    <a:ext uri="{9D8B030D-6E8A-4147-A177-3AD203B41FA5}">
                      <a16:colId xmlns:a16="http://schemas.microsoft.com/office/drawing/2014/main" val="703157971"/>
                    </a:ext>
                  </a:extLst>
                </a:gridCol>
              </a:tblGrid>
              <a:tr h="397868">
                <a:tc>
                  <a:txBody>
                    <a:bodyPr/>
                    <a:lstStyle/>
                    <a:p>
                      <a:pPr algn="l" fontAlgn="b"/>
                      <a:r>
                        <a:rPr lang="en-ZA" sz="1600" b="0" i="0" u="none" strike="noStrike" dirty="0">
                          <a:solidFill>
                            <a:srgbClr val="000000"/>
                          </a:solidFill>
                          <a:effectLst/>
                          <a:latin typeface="Calibri" panose="020F0502020204030204" pitchFamily="34" charset="0"/>
                        </a:rPr>
                        <a:t>Consolidate rating performance grid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1156063"/>
                  </a:ext>
                </a:extLst>
              </a:tr>
              <a:tr h="219817">
                <a:tc>
                  <a:txBody>
                    <a:bodyPr/>
                    <a:lstStyle/>
                    <a:p>
                      <a:pPr algn="l" fontAlgn="b"/>
                      <a:r>
                        <a:rPr lang="en-ZA" sz="16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Score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Count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2383700"/>
                  </a:ext>
                </a:extLst>
              </a:tr>
              <a:tr h="604496">
                <a:tc>
                  <a:txBody>
                    <a:bodyPr/>
                    <a:lstStyle/>
                    <a:p>
                      <a:pPr algn="l" fontAlgn="t"/>
                      <a:r>
                        <a:rPr lang="en-ZA" sz="1600" b="1" i="0" u="none" strike="noStrike" dirty="0">
                          <a:solidFill>
                            <a:srgbClr val="000000"/>
                          </a:solidFill>
                          <a:effectLst/>
                          <a:latin typeface="Calibri" panose="020F0502020204030204" pitchFamily="34" charset="0"/>
                        </a:rPr>
                        <a:t>Achieved (100%  and greater)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0944999"/>
                  </a:ext>
                </a:extLst>
              </a:tr>
              <a:tr h="604496">
                <a:tc>
                  <a:txBody>
                    <a:bodyPr/>
                    <a:lstStyle/>
                    <a:p>
                      <a:pPr algn="l" fontAlgn="t"/>
                      <a:r>
                        <a:rPr lang="en-US" sz="1600" b="1" i="0" u="none" strike="noStrike" dirty="0">
                          <a:solidFill>
                            <a:srgbClr val="000000"/>
                          </a:solidFill>
                          <a:effectLst/>
                          <a:latin typeface="Calibri" panose="020F0502020204030204" pitchFamily="34" charset="0"/>
                        </a:rPr>
                        <a:t>Good Progress (greater that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0516428"/>
                  </a:ext>
                </a:extLst>
              </a:tr>
              <a:tr h="604496">
                <a:tc>
                  <a:txBody>
                    <a:bodyPr/>
                    <a:lstStyle/>
                    <a:p>
                      <a:pPr algn="l" fontAlgn="t"/>
                      <a:r>
                        <a:rPr lang="en-ZA" sz="1600" b="1" i="0" u="none" strike="noStrike" dirty="0">
                          <a:solidFill>
                            <a:srgbClr val="000000"/>
                          </a:solidFill>
                          <a:effectLst/>
                          <a:latin typeface="Calibri" panose="020F0502020204030204" pitchFamily="34" charset="0"/>
                        </a:rPr>
                        <a:t>Fair Progress (51% - 75%)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FFFF00"/>
                      </a:fgClr>
                      <a:bgClr>
                        <a:srgbClr val="00B050"/>
                      </a:bgClr>
                    </a:pattFill>
                  </a:tcPr>
                </a:tc>
                <a:tc>
                  <a:txBody>
                    <a:bodyPr/>
                    <a:lstStyle/>
                    <a:p>
                      <a:pPr algn="ctr" fontAlgn="t"/>
                      <a:r>
                        <a:rPr lang="en-ZA" sz="1600" b="0" i="0" u="none" strike="noStrike" dirty="0">
                          <a:solidFill>
                            <a:srgbClr val="000000"/>
                          </a:solidFill>
                          <a:effectLst/>
                          <a:latin typeface="Calibri" panose="020F0502020204030204" pitchFamily="34" charset="0"/>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7082926"/>
                  </a:ext>
                </a:extLst>
              </a:tr>
              <a:tr h="604496">
                <a:tc>
                  <a:txBody>
                    <a:bodyPr/>
                    <a:lstStyle/>
                    <a:p>
                      <a:pPr algn="l" fontAlgn="t"/>
                      <a:r>
                        <a:rPr lang="en-ZA" sz="1600" b="1" i="0" u="none" strike="noStrike" dirty="0">
                          <a:solidFill>
                            <a:srgbClr val="000000"/>
                          </a:solidFill>
                          <a:effectLst/>
                          <a:latin typeface="Calibri" panose="020F0502020204030204" pitchFamily="34" charset="0"/>
                        </a:rPr>
                        <a:t>Poor Progress (26% - 50%)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nDiag">
                      <a:fgClr>
                        <a:srgbClr val="FFFF00"/>
                      </a:fgClr>
                      <a:bgClr>
                        <a:srgbClr val="FF0000"/>
                      </a:bgClr>
                    </a:pattFill>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4434864"/>
                  </a:ext>
                </a:extLst>
              </a:tr>
              <a:tr h="604496">
                <a:tc>
                  <a:txBody>
                    <a:bodyPr/>
                    <a:lstStyle/>
                    <a:p>
                      <a:pPr algn="l" fontAlgn="t"/>
                      <a:r>
                        <a:rPr lang="en-US" sz="1600" b="1" i="0" u="none" strike="noStrike" dirty="0">
                          <a:solidFill>
                            <a:srgbClr val="000000"/>
                          </a:solidFill>
                          <a:effectLst/>
                          <a:latin typeface="Calibri" panose="020F0502020204030204" pitchFamily="34" charset="0"/>
                        </a:rPr>
                        <a:t>Very Poor Progress (Less than 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ZA" sz="1600" b="0" i="0" u="none" strike="noStrike" dirty="0">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3488084"/>
                  </a:ext>
                </a:extLst>
              </a:tr>
              <a:tr h="219817">
                <a:tc>
                  <a:txBody>
                    <a:bodyPr/>
                    <a:lstStyle/>
                    <a:p>
                      <a:pPr algn="l" fontAlgn="b"/>
                      <a:r>
                        <a:rPr lang="en-ZA" sz="1600" b="0"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205952"/>
                  </a:ext>
                </a:extLst>
              </a:tr>
              <a:tr h="219817">
                <a:tc>
                  <a:txBody>
                    <a:bodyPr/>
                    <a:lstStyle/>
                    <a:p>
                      <a:pPr algn="l" fontAlgn="b"/>
                      <a:r>
                        <a:rPr lang="en-ZA" sz="1600" b="0" i="0" u="none" strike="noStrike" dirty="0">
                          <a:solidFill>
                            <a:srgbClr val="000000"/>
                          </a:solidFill>
                          <a:effectLst/>
                          <a:latin typeface="Calibri" panose="020F0502020204030204" pitchFamily="34" charset="0"/>
                        </a:rPr>
                        <a:t>Maximum score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ZA" sz="1600" b="0" i="0" u="none" strike="noStrike" dirty="0">
                          <a:solidFill>
                            <a:srgbClr val="000000"/>
                          </a:solidFill>
                          <a:effectLst/>
                          <a:latin typeface="Calibri" panose="020F0502020204030204" pitchFamily="34" charset="0"/>
                        </a:rPr>
                        <a:t>170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9267589"/>
                  </a:ext>
                </a:extLst>
              </a:tr>
              <a:tr h="219817">
                <a:tc>
                  <a:txBody>
                    <a:bodyPr/>
                    <a:lstStyle/>
                    <a:p>
                      <a:pPr algn="l" fontAlgn="b"/>
                      <a:r>
                        <a:rPr lang="en-ZA" sz="1600" b="0" i="0" u="none" strike="noStrike" dirty="0">
                          <a:solidFill>
                            <a:srgbClr val="000000"/>
                          </a:solidFill>
                          <a:effectLst/>
                          <a:latin typeface="Calibri" panose="020F0502020204030204" pitchFamily="34" charset="0"/>
                        </a:rPr>
                        <a:t>Performance per pillar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ctr" fontAlgn="t"/>
                      <a:r>
                        <a:rPr lang="en-ZA" sz="1600" b="0" i="0" u="none" strike="noStrike" dirty="0">
                          <a:solidFill>
                            <a:srgbClr val="000000"/>
                          </a:solidFill>
                          <a:effectLst/>
                          <a:latin typeface="Calibri" panose="020F0502020204030204" pitchFamily="34" charset="0"/>
                        </a:rPr>
                        <a:t>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969498624"/>
                  </a:ext>
                </a:extLst>
              </a:tr>
            </a:tbl>
          </a:graphicData>
        </a:graphic>
      </p:graphicFrame>
    </p:spTree>
    <p:extLst>
      <p:ext uri="{BB962C8B-B14F-4D97-AF65-F5344CB8AC3E}">
        <p14:creationId xmlns:p14="http://schemas.microsoft.com/office/powerpoint/2010/main" val="14806905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19091" y="3663900"/>
            <a:ext cx="8040750" cy="1821704"/>
          </a:xfrm>
        </p:spPr>
        <p:txBody>
          <a:bodyPr/>
          <a:lstStyle/>
          <a:p>
            <a:br>
              <a:rPr lang="en-ZA" sz="2000" dirty="0">
                <a:solidFill>
                  <a:schemeClr val="accent2">
                    <a:lumMod val="60000"/>
                    <a:lumOff val="40000"/>
                  </a:schemeClr>
                </a:solidFill>
              </a:rPr>
            </a:br>
            <a:br>
              <a:rPr lang="en-ZA" sz="2000" dirty="0">
                <a:solidFill>
                  <a:schemeClr val="accent2">
                    <a:lumMod val="60000"/>
                    <a:lumOff val="40000"/>
                  </a:schemeClr>
                </a:solidFill>
              </a:rPr>
            </a:br>
            <a:br>
              <a:rPr lang="en-ZA" sz="2000" dirty="0">
                <a:solidFill>
                  <a:schemeClr val="accent2">
                    <a:lumMod val="60000"/>
                    <a:lumOff val="40000"/>
                  </a:schemeClr>
                </a:solidFill>
              </a:rPr>
            </a:br>
            <a:r>
              <a:rPr lang="en-ZA" sz="2000" b="0" cap="none" dirty="0">
                <a:solidFill>
                  <a:schemeClr val="bg1">
                    <a:lumMod val="50000"/>
                  </a:schemeClr>
                </a:solidFill>
              </a:rPr>
              <a:t>2. Non-Financial Performance</a:t>
            </a:r>
            <a:endParaRPr lang="en-ZA" sz="2000" b="0" dirty="0">
              <a:solidFill>
                <a:schemeClr val="bg1">
                  <a:lumMod val="50000"/>
                </a:schemeClr>
              </a:solidFill>
            </a:endParaRPr>
          </a:p>
        </p:txBody>
      </p:sp>
      <p:sp>
        <p:nvSpPr>
          <p:cNvPr id="64515" name="Content Placeholder 2"/>
          <p:cNvSpPr>
            <a:spLocks noGrp="1"/>
          </p:cNvSpPr>
          <p:nvPr>
            <p:ph type="body" idx="1"/>
          </p:nvPr>
        </p:nvSpPr>
        <p:spPr>
          <a:xfrm>
            <a:off x="987136" y="1701010"/>
            <a:ext cx="8040750" cy="1500187"/>
          </a:xfrm>
        </p:spPr>
        <p:txBody>
          <a:bodyPr anchor="b">
            <a:normAutofit fontScale="70000" lnSpcReduction="20000"/>
          </a:bodyPr>
          <a:lstStyle/>
          <a:p>
            <a:pPr algn="r"/>
            <a:endParaRPr lang="en-ZA" altLang="en-US" sz="3200" dirty="0">
              <a:solidFill>
                <a:schemeClr val="bg1">
                  <a:lumMod val="50000"/>
                </a:schemeClr>
              </a:solidFill>
            </a:endParaRPr>
          </a:p>
          <a:p>
            <a:pPr algn="r"/>
            <a:endParaRPr lang="en-ZA" altLang="en-US" sz="3200" dirty="0">
              <a:solidFill>
                <a:schemeClr val="bg1">
                  <a:lumMod val="50000"/>
                </a:schemeClr>
              </a:solidFill>
            </a:endParaRPr>
          </a:p>
          <a:p>
            <a:pPr algn="r"/>
            <a:r>
              <a:rPr lang="en-ZA" altLang="en-US" sz="3200" dirty="0">
                <a:solidFill>
                  <a:schemeClr val="accent6"/>
                </a:solidFill>
              </a:rPr>
              <a:t>Part D:</a:t>
            </a:r>
          </a:p>
          <a:p>
            <a:pPr algn="r"/>
            <a:r>
              <a:rPr lang="en-ZA" altLang="en-US" sz="3200" dirty="0">
                <a:solidFill>
                  <a:schemeClr val="bg1">
                    <a:lumMod val="50000"/>
                  </a:schemeClr>
                </a:solidFill>
              </a:rPr>
              <a:t>Annexures</a:t>
            </a:r>
          </a:p>
          <a:p>
            <a:pPr algn="r"/>
            <a:endParaRPr lang="en-ZA" altLang="en-US" sz="3200" dirty="0">
              <a:solidFill>
                <a:schemeClr val="bg1">
                  <a:lumMod val="50000"/>
                </a:schemeClr>
              </a:solidFill>
            </a:endParaRPr>
          </a:p>
          <a:p>
            <a:pPr algn="r"/>
            <a:endParaRPr lang="en-ZA" altLang="en-US" sz="3200" dirty="0">
              <a:solidFill>
                <a:schemeClr val="bg1">
                  <a:lumMod val="50000"/>
                </a:schemeClr>
              </a:solidFill>
            </a:endParaRPr>
          </a:p>
        </p:txBody>
      </p:sp>
      <p:sp>
        <p:nvSpPr>
          <p:cNvPr id="64516" name="TextBox 3"/>
          <p:cNvSpPr txBox="1">
            <a:spLocks noChangeArrowheads="1"/>
          </p:cNvSpPr>
          <p:nvPr/>
        </p:nvSpPr>
        <p:spPr bwMode="auto">
          <a:xfrm>
            <a:off x="8270878" y="6350003"/>
            <a:ext cx="58896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D60DF790-7D89-48D2-9BFD-F870E7062E10}" type="slidenum">
              <a:rPr kumimoji="0" lang="en-ZA" altLang="en-US" sz="1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en-ZA" altLang="en-US"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59961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1006475" y="903288"/>
            <a:ext cx="8013700" cy="427037"/>
          </a:xfrm>
        </p:spPr>
        <p:txBody>
          <a:bodyPr/>
          <a:lstStyle/>
          <a:p>
            <a:r>
              <a:rPr lang="en-ZA" altLang="en-US" sz="2000" b="1" dirty="0"/>
              <a:t>Desired Outcomes: Care And Service To Older Persons </a:t>
            </a:r>
            <a:endParaRPr lang="en-ZA" altLang="en-US" dirty="0"/>
          </a:p>
        </p:txBody>
      </p:sp>
      <p:sp>
        <p:nvSpPr>
          <p:cNvPr id="6" name="Content Placeholder 1"/>
          <p:cNvSpPr>
            <a:spLocks noGrp="1"/>
          </p:cNvSpPr>
          <p:nvPr>
            <p:ph idx="1"/>
          </p:nvPr>
        </p:nvSpPr>
        <p:spPr/>
        <p:txBody>
          <a:bodyPr/>
          <a:lstStyle/>
          <a:p>
            <a:pPr lvl="0" algn="just">
              <a:buFont typeface="Wingdings" panose="05000000000000000000" pitchFamily="2" charset="2"/>
              <a:buChar char="§"/>
            </a:pPr>
            <a:r>
              <a:rPr lang="en-ZA" sz="2000" dirty="0"/>
              <a:t>Community-based care and support services have enhanced the length and quality of life of older persons, improved resilience to health conditions affecting older persons such as frailty, chronic illness and diseases, dementia, diabetes and heart diseases. Older persons are able to remain within their communities for longer periods without requiring specialised care. </a:t>
            </a:r>
          </a:p>
          <a:p>
            <a:pPr lvl="0" algn="just">
              <a:buFont typeface="Wingdings" panose="05000000000000000000" pitchFamily="2" charset="2"/>
              <a:buChar char="§"/>
            </a:pPr>
            <a:endParaRPr lang="en-ZA" sz="2000" dirty="0"/>
          </a:p>
          <a:p>
            <a:pPr lvl="0" algn="just">
              <a:buFont typeface="Wingdings" panose="05000000000000000000" pitchFamily="2" charset="2"/>
              <a:buChar char="§"/>
            </a:pPr>
            <a:r>
              <a:rPr lang="en-ZA" sz="2000" dirty="0"/>
              <a:t>The Department render active aging programmes as part of the community-based care and support programme are aimed at promoting healthy lifestyles for older persons</a:t>
            </a:r>
          </a:p>
          <a:p>
            <a:pPr lvl="0" algn="just">
              <a:buFont typeface="Wingdings" panose="05000000000000000000" pitchFamily="2" charset="2"/>
              <a:buChar char="§"/>
            </a:pPr>
            <a:endParaRPr lang="en-ZA" sz="2000" dirty="0"/>
          </a:p>
          <a:p>
            <a:pPr lvl="0" algn="just">
              <a:buFont typeface="Wingdings" panose="05000000000000000000" pitchFamily="2" charset="2"/>
              <a:buChar char="§"/>
            </a:pPr>
            <a:r>
              <a:rPr lang="en-ZA" sz="2000" dirty="0"/>
              <a:t>The provision of residential facilities for older persons is a response to the needs and rights of older persons unable to live independently in their communities as well as ensuring their safety and security.</a:t>
            </a:r>
          </a:p>
          <a:p>
            <a:pPr algn="just">
              <a:buFont typeface="Wingdings" panose="05000000000000000000" pitchFamily="2" charset="2"/>
              <a:buChar char="§"/>
            </a:pPr>
            <a:endParaRPr lang="en-US" sz="2000" b="1" dirty="0"/>
          </a:p>
        </p:txBody>
      </p:sp>
      <p:sp>
        <p:nvSpPr>
          <p:cNvPr id="2" name="Slide Number Placeholder 1">
            <a:extLst>
              <a:ext uri="{FF2B5EF4-FFF2-40B4-BE49-F238E27FC236}">
                <a16:creationId xmlns:a16="http://schemas.microsoft.com/office/drawing/2014/main" id="{0310DE48-16DB-42DE-ADA9-55AF996A2827}"/>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4</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71936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ZA" altLang="en-US" sz="2000" b="1" dirty="0"/>
              <a:t>Desired Outcomes: Services To Persons  With Disabilities</a:t>
            </a:r>
            <a:endParaRPr lang="en-ZA" altLang="en-US" dirty="0"/>
          </a:p>
        </p:txBody>
      </p:sp>
      <p:sp>
        <p:nvSpPr>
          <p:cNvPr id="2" name="Content Placeholder 1"/>
          <p:cNvSpPr>
            <a:spLocks noGrp="1"/>
          </p:cNvSpPr>
          <p:nvPr>
            <p:ph idx="1"/>
          </p:nvPr>
        </p:nvSpPr>
        <p:spPr/>
        <p:txBody>
          <a:bodyPr/>
          <a:lstStyle/>
          <a:p>
            <a:pPr lvl="0" algn="just">
              <a:buFont typeface="Wingdings" panose="05000000000000000000" pitchFamily="2" charset="2"/>
              <a:buChar char="§"/>
            </a:pPr>
            <a:r>
              <a:rPr lang="en-US" sz="2000" dirty="0"/>
              <a:t>Protective workshops have improved the quality of life of persons with disabilities by increasing access to economic opportunities and improving skills .This increases the independence of persons with disabilities.</a:t>
            </a:r>
            <a:endParaRPr lang="en-ZA" sz="2000" dirty="0"/>
          </a:p>
          <a:p>
            <a:pPr algn="just">
              <a:buFont typeface="Wingdings" panose="05000000000000000000" pitchFamily="2" charset="2"/>
              <a:buChar char="§"/>
            </a:pPr>
            <a:endParaRPr lang="en-ZA" sz="3600" dirty="0"/>
          </a:p>
        </p:txBody>
      </p:sp>
      <p:sp>
        <p:nvSpPr>
          <p:cNvPr id="3" name="Slide Number Placeholder 2">
            <a:extLst>
              <a:ext uri="{FF2B5EF4-FFF2-40B4-BE49-F238E27FC236}">
                <a16:creationId xmlns:a16="http://schemas.microsoft.com/office/drawing/2014/main" id="{890A3987-B25A-4CDE-89F2-BB4F0896703E}"/>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5</a:t>
            </a:fld>
            <a:endParaRPr lang="en-US" sz="1500" dirty="0">
              <a:latin typeface="Arial" panose="020B0604020202020204" pitchFamily="34" charset="0"/>
              <a:cs typeface="Arial" panose="020B0604020202020204" pitchFamily="34" charset="0"/>
            </a:endParaRPr>
          </a:p>
          <a:p>
            <a:pPr>
              <a:defRPr/>
            </a:pPr>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30979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ZA" altLang="en-US" sz="2000" b="1" dirty="0"/>
              <a:t>Desired Outcomes: HIV And AIDS</a:t>
            </a:r>
            <a:endParaRPr lang="en-ZA" altLang="en-US" dirty="0"/>
          </a:p>
        </p:txBody>
      </p:sp>
      <p:sp>
        <p:nvSpPr>
          <p:cNvPr id="2" name="Content Placeholder 1"/>
          <p:cNvSpPr>
            <a:spLocks noGrp="1"/>
          </p:cNvSpPr>
          <p:nvPr>
            <p:ph idx="1"/>
          </p:nvPr>
        </p:nvSpPr>
        <p:spPr>
          <a:xfrm>
            <a:off x="1007180" y="1412384"/>
            <a:ext cx="8013659" cy="5120832"/>
          </a:xfrm>
        </p:spPr>
        <p:txBody>
          <a:bodyPr/>
          <a:lstStyle/>
          <a:p>
            <a:pPr lvl="0" algn="just">
              <a:buFont typeface="Wingdings" panose="05000000000000000000" pitchFamily="2" charset="2"/>
              <a:buChar char="§"/>
            </a:pPr>
            <a:r>
              <a:rPr lang="en-ZA" sz="2000" dirty="0"/>
              <a:t>The provision of food parcels and daily meals reduce food insecurity and malnutrition; this in turn has reduced the engagement in risky behaviour by children which include transactional sex and dropping out of school; also; reduces hunger among infected and affected people.</a:t>
            </a:r>
          </a:p>
          <a:p>
            <a:pPr lvl="0" algn="just">
              <a:buFont typeface="Wingdings" panose="05000000000000000000" pitchFamily="2" charset="2"/>
              <a:buChar char="§"/>
            </a:pPr>
            <a:endParaRPr lang="en-ZA" sz="2000" dirty="0"/>
          </a:p>
          <a:p>
            <a:pPr marL="342900" lvl="1" indent="-342900" algn="just">
              <a:buFont typeface="Wingdings" panose="05000000000000000000" pitchFamily="2" charset="2"/>
              <a:buChar char="§"/>
            </a:pPr>
            <a:r>
              <a:rPr lang="en-ZA" sz="2000" dirty="0"/>
              <a:t>The </a:t>
            </a:r>
            <a:r>
              <a:rPr lang="en-US" sz="2000" dirty="0"/>
              <a:t>HIV prevention programmes (Social Behavior Change Interventions) </a:t>
            </a:r>
            <a:r>
              <a:rPr lang="en-ZA" sz="2000" dirty="0"/>
              <a:t> are about empowerment of communities with information which improves their resilience to deal with social problems they may face.</a:t>
            </a:r>
          </a:p>
          <a:p>
            <a:pPr marL="342900" lvl="1" indent="-342900" algn="just">
              <a:buFont typeface="Wingdings" panose="05000000000000000000" pitchFamily="2" charset="2"/>
              <a:buChar char="§"/>
            </a:pPr>
            <a:endParaRPr lang="en-ZA" sz="2000" dirty="0"/>
          </a:p>
          <a:p>
            <a:pPr marL="342900" lvl="1" indent="-342900" algn="just">
              <a:buFont typeface="Wingdings" panose="05000000000000000000" pitchFamily="2" charset="2"/>
              <a:buChar char="§"/>
            </a:pPr>
            <a:r>
              <a:rPr lang="en-ZA" sz="2000" dirty="0"/>
              <a:t>EPWP initiatives are aimed at drawing significant numbers of unemployed youth into productive work, in a manner that will enable them to gain skills and increase their capacity to earn income when they exit the programme.</a:t>
            </a:r>
          </a:p>
          <a:p>
            <a:pPr marL="342900" lvl="1" indent="-342900" algn="just">
              <a:buFont typeface="Arial" charset="0"/>
              <a:buChar char="•"/>
            </a:pPr>
            <a:endParaRPr lang="en-ZA" sz="2000" dirty="0"/>
          </a:p>
          <a:p>
            <a:pPr algn="just"/>
            <a:endParaRPr lang="en-ZA" sz="2000" dirty="0"/>
          </a:p>
        </p:txBody>
      </p:sp>
      <p:sp>
        <p:nvSpPr>
          <p:cNvPr id="3" name="Slide Number Placeholder 2">
            <a:extLst>
              <a:ext uri="{FF2B5EF4-FFF2-40B4-BE49-F238E27FC236}">
                <a16:creationId xmlns:a16="http://schemas.microsoft.com/office/drawing/2014/main" id="{B67ECD39-8BE7-4E47-BC77-A5AEF463A1A2}"/>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6</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64046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sz="2000" b="1" dirty="0"/>
              <a:t>Desired Outcomes: Child Care And Protection</a:t>
            </a:r>
            <a:endParaRPr lang="en-GB" sz="2000" dirty="0"/>
          </a:p>
        </p:txBody>
      </p:sp>
      <p:sp>
        <p:nvSpPr>
          <p:cNvPr id="4" name="Content Placeholder 3"/>
          <p:cNvSpPr>
            <a:spLocks noGrp="1"/>
          </p:cNvSpPr>
          <p:nvPr>
            <p:ph idx="1"/>
          </p:nvPr>
        </p:nvSpPr>
        <p:spPr/>
        <p:txBody>
          <a:bodyPr>
            <a:normAutofit/>
          </a:bodyPr>
          <a:lstStyle/>
          <a:p>
            <a:pPr lvl="0" algn="just">
              <a:buFont typeface="Wingdings" panose="05000000000000000000" pitchFamily="2" charset="2"/>
              <a:buChar char="§"/>
            </a:pPr>
            <a:r>
              <a:rPr lang="en-GB" sz="2000" dirty="0"/>
              <a:t>Provision of ECD services has resulted in young children adequate cognitive stimulation in order to learn basic skills. These activities are essential for the development of children’s brains, and help prepare them for school.</a:t>
            </a:r>
          </a:p>
          <a:p>
            <a:pPr lvl="0" algn="just">
              <a:buFont typeface="Wingdings" panose="05000000000000000000" pitchFamily="2" charset="2"/>
              <a:buChar char="§"/>
            </a:pPr>
            <a:endParaRPr lang="en-ZA" sz="2000" dirty="0"/>
          </a:p>
          <a:p>
            <a:pPr lvl="0" algn="just">
              <a:buFont typeface="Wingdings" panose="05000000000000000000" pitchFamily="2" charset="2"/>
              <a:buChar char="§"/>
            </a:pPr>
            <a:r>
              <a:rPr lang="en-GB" sz="2000" dirty="0"/>
              <a:t>Children in ECDs supported by GDSD had significantly better anthropometric scores than unsupported ECDs. The food nutrition programme has had the greater impact on their physical growth and psychometric development </a:t>
            </a:r>
          </a:p>
          <a:p>
            <a:pPr lvl="0" algn="just">
              <a:buFont typeface="Wingdings" panose="05000000000000000000" pitchFamily="2" charset="2"/>
              <a:buChar char="§"/>
            </a:pPr>
            <a:endParaRPr lang="en-GB" sz="2000" dirty="0"/>
          </a:p>
          <a:p>
            <a:pPr lvl="0" algn="just">
              <a:buFont typeface="Wingdings" panose="05000000000000000000" pitchFamily="2" charset="2"/>
              <a:buChar char="§"/>
            </a:pPr>
            <a:r>
              <a:rPr lang="en-ZA" sz="2000" dirty="0"/>
              <a:t>By placing children in CYCCs and in foster care the department has reduced their vulnerability to abuse; neglect and exploitation</a:t>
            </a:r>
            <a:r>
              <a:rPr lang="en-GB" sz="2000" dirty="0"/>
              <a:t> Foster care children receive all the necessary and parental care from the foster parents. </a:t>
            </a:r>
            <a:endParaRPr lang="en-ZA" sz="2000" dirty="0"/>
          </a:p>
          <a:p>
            <a:pPr lvl="0" algn="just"/>
            <a:endParaRPr lang="en-GB" sz="2000" dirty="0"/>
          </a:p>
          <a:p>
            <a:pPr algn="just" eaLnBrk="0" hangingPunct="0">
              <a:buFont typeface="Wingdings" panose="05000000000000000000" pitchFamily="2" charset="2"/>
              <a:buChar char="§"/>
              <a:defRPr/>
            </a:pPr>
            <a:endParaRPr lang="en-ZA" sz="2000" dirty="0"/>
          </a:p>
          <a:p>
            <a:pPr lvl="0" algn="just"/>
            <a:endParaRPr lang="en-ZA" sz="2000" dirty="0"/>
          </a:p>
        </p:txBody>
      </p:sp>
      <p:sp>
        <p:nvSpPr>
          <p:cNvPr id="3" name="Slide Number Placeholder 2">
            <a:extLst>
              <a:ext uri="{FF2B5EF4-FFF2-40B4-BE49-F238E27FC236}">
                <a16:creationId xmlns:a16="http://schemas.microsoft.com/office/drawing/2014/main" id="{781CB413-314C-467F-B54B-3CD124D7310E}"/>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7</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0229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title"/>
          </p:nvPr>
        </p:nvSpPr>
        <p:spPr/>
        <p:txBody>
          <a:bodyPr/>
          <a:lstStyle/>
          <a:p>
            <a:r>
              <a:rPr lang="en-ZA" altLang="en-US" sz="2000" b="1" dirty="0"/>
              <a:t>Desired Outcomes: Restorative Services</a:t>
            </a:r>
            <a:endParaRPr lang="en-ZA" altLang="en-US" sz="2000" dirty="0"/>
          </a:p>
        </p:txBody>
      </p:sp>
      <p:sp>
        <p:nvSpPr>
          <p:cNvPr id="2" name="Content Placeholder 1"/>
          <p:cNvSpPr>
            <a:spLocks noGrp="1"/>
          </p:cNvSpPr>
          <p:nvPr>
            <p:ph idx="1"/>
          </p:nvPr>
        </p:nvSpPr>
        <p:spPr/>
        <p:txBody>
          <a:bodyPr>
            <a:normAutofit fontScale="92500" lnSpcReduction="20000"/>
          </a:bodyPr>
          <a:lstStyle/>
          <a:p>
            <a:pPr lvl="0" algn="just">
              <a:buFont typeface="Wingdings" panose="05000000000000000000" pitchFamily="2" charset="2"/>
              <a:buChar char="§"/>
            </a:pPr>
            <a:r>
              <a:rPr lang="en-US" sz="1800" dirty="0"/>
              <a:t>Social Crime Prevention programmes reduced vulnerability of women, children, youth, elderly, persons with disabilities, violence and abuse through addressing risk factors, strengthening protective factors, and increasing resilience and coping skills.</a:t>
            </a:r>
          </a:p>
          <a:p>
            <a:pPr lvl="0" algn="just">
              <a:buFont typeface="Wingdings" panose="05000000000000000000" pitchFamily="2" charset="2"/>
              <a:buChar char="§"/>
            </a:pPr>
            <a:endParaRPr lang="en-ZA" sz="1800" dirty="0"/>
          </a:p>
          <a:p>
            <a:pPr lvl="0" algn="just">
              <a:buFont typeface="Wingdings" panose="05000000000000000000" pitchFamily="2" charset="2"/>
              <a:buChar char="§"/>
            </a:pPr>
            <a:r>
              <a:rPr lang="en-US" sz="1800" dirty="0"/>
              <a:t>Diversion programme for children in conflict with the law is restorative by nature and afford the child to be accountable for his or her actions. Furthermore, children who could have been in jail (adult correctional facilities) and be vulnerable to abuse by hardened criminals are kept in secure care facilities</a:t>
            </a:r>
          </a:p>
          <a:p>
            <a:pPr lvl="0" algn="just">
              <a:buFont typeface="Wingdings" panose="05000000000000000000" pitchFamily="2" charset="2"/>
              <a:buChar char="§"/>
            </a:pPr>
            <a:endParaRPr lang="en-ZA" sz="1800" dirty="0"/>
          </a:p>
          <a:p>
            <a:pPr lvl="0" algn="just">
              <a:buFont typeface="Wingdings" panose="05000000000000000000" pitchFamily="2" charset="2"/>
              <a:buChar char="§"/>
            </a:pPr>
            <a:r>
              <a:rPr lang="en-ZA" sz="1800" dirty="0"/>
              <a:t>Women in shelters have had improved access to economic opportunities and empowerment programmes such as income generating programmes, welfare to work programme. This has led to improved self-confidence and less dependence on abusive partners</a:t>
            </a:r>
          </a:p>
          <a:p>
            <a:pPr lvl="0" algn="just">
              <a:buFont typeface="Wingdings" panose="05000000000000000000" pitchFamily="2" charset="2"/>
              <a:buChar char="§"/>
            </a:pPr>
            <a:endParaRPr lang="en-ZA" sz="1800" dirty="0"/>
          </a:p>
          <a:p>
            <a:pPr algn="just">
              <a:buFont typeface="Wingdings" panose="05000000000000000000" pitchFamily="2" charset="2"/>
              <a:buChar char="§"/>
            </a:pPr>
            <a:r>
              <a:rPr lang="en-ZA" sz="1800" dirty="0"/>
              <a:t>The prevention and awareness of substance result in reduction in the use of substances and beneficiaries who completed substance inpatient treatment services benefit from after-care programme to ensure they maintain sobriety or abstinence, and some are linked to economic opportunities such as skills development and entrepreneurship programme. </a:t>
            </a:r>
          </a:p>
          <a:p>
            <a:pPr lvl="0" algn="just">
              <a:buFont typeface="Wingdings" panose="05000000000000000000" pitchFamily="2" charset="2"/>
              <a:buChar char="§"/>
            </a:pPr>
            <a:endParaRPr lang="en-ZA" sz="1800" dirty="0"/>
          </a:p>
          <a:p>
            <a:pPr algn="just">
              <a:buFont typeface="Wingdings" panose="05000000000000000000" pitchFamily="2" charset="2"/>
              <a:buChar char="§"/>
            </a:pPr>
            <a:endParaRPr lang="en-ZA" dirty="0"/>
          </a:p>
        </p:txBody>
      </p:sp>
      <p:sp>
        <p:nvSpPr>
          <p:cNvPr id="3" name="Slide Number Placeholder 2">
            <a:extLst>
              <a:ext uri="{FF2B5EF4-FFF2-40B4-BE49-F238E27FC236}">
                <a16:creationId xmlns:a16="http://schemas.microsoft.com/office/drawing/2014/main" id="{ADA95793-127A-4845-B3A0-B6C04A2A5F47}"/>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8</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01090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p:cNvSpPr>
            <a:spLocks noGrp="1"/>
          </p:cNvSpPr>
          <p:nvPr>
            <p:ph type="title"/>
          </p:nvPr>
        </p:nvSpPr>
        <p:spPr/>
        <p:txBody>
          <a:bodyPr/>
          <a:lstStyle/>
          <a:p>
            <a:pPr algn="just"/>
            <a:r>
              <a:rPr lang="en-ZA" altLang="en-US" sz="1800" b="1" dirty="0"/>
              <a:t>Desired Outcomes: Poverty Alleviation And Sustainable Livelihoods</a:t>
            </a:r>
            <a:endParaRPr lang="en-ZA" altLang="en-US" sz="1800" dirty="0"/>
          </a:p>
        </p:txBody>
      </p:sp>
      <p:sp>
        <p:nvSpPr>
          <p:cNvPr id="6" name="Content Placeholder 2"/>
          <p:cNvSpPr>
            <a:spLocks noGrp="1"/>
          </p:cNvSpPr>
          <p:nvPr>
            <p:ph idx="1"/>
          </p:nvPr>
        </p:nvSpPr>
        <p:spPr>
          <a:xfrm>
            <a:off x="1006475" y="1424750"/>
            <a:ext cx="8013700" cy="5254625"/>
          </a:xfrm>
        </p:spPr>
        <p:txBody>
          <a:bodyPr>
            <a:noAutofit/>
          </a:bodyPr>
          <a:lstStyle/>
          <a:p>
            <a:pPr lvl="0" algn="just">
              <a:buFont typeface="Wingdings" panose="05000000000000000000" pitchFamily="2" charset="2"/>
              <a:buChar char="§"/>
            </a:pPr>
            <a:r>
              <a:rPr lang="en-ZA" sz="2000" dirty="0"/>
              <a:t>Provision of dignity packs </a:t>
            </a:r>
            <a:r>
              <a:rPr lang="en-US" sz="2000" dirty="0"/>
              <a:t>and school uniform </a:t>
            </a:r>
            <a:r>
              <a:rPr lang="en-ZA" sz="2000" dirty="0"/>
              <a:t>contribute towards good results as </a:t>
            </a:r>
            <a:r>
              <a:rPr lang="en-US" sz="2000" dirty="0"/>
              <a:t>children attended school more regularly, performed better and openly participated in the classrooms and extra mural activities.</a:t>
            </a:r>
          </a:p>
          <a:p>
            <a:pPr lvl="0" algn="just">
              <a:buFont typeface="Wingdings" panose="05000000000000000000" pitchFamily="2" charset="2"/>
              <a:buChar char="§"/>
            </a:pPr>
            <a:endParaRPr lang="en-US" sz="2000" dirty="0"/>
          </a:p>
          <a:p>
            <a:pPr lvl="0" algn="just">
              <a:buFont typeface="Wingdings" panose="05000000000000000000" pitchFamily="2" charset="2"/>
              <a:buChar char="§"/>
            </a:pPr>
            <a:r>
              <a:rPr lang="en-ZA" sz="2000" dirty="0"/>
              <a:t>The improvement of household food and nutrition deals with the immediate and visible effects of poverty, as provision of food parcels and daily meals reduce food insecurity and malnutrition.</a:t>
            </a:r>
          </a:p>
          <a:p>
            <a:pPr lvl="0" algn="just">
              <a:buFont typeface="Wingdings" panose="05000000000000000000" pitchFamily="2" charset="2"/>
              <a:buChar char="§"/>
            </a:pPr>
            <a:endParaRPr lang="en-ZA" sz="2000" dirty="0"/>
          </a:p>
          <a:p>
            <a:pPr marL="285750" lvl="1" algn="just">
              <a:buFont typeface="Wingdings" panose="05000000000000000000" pitchFamily="2" charset="2"/>
              <a:buChar char="§"/>
            </a:pPr>
            <a:r>
              <a:rPr lang="en-ZA" altLang="en-US" dirty="0">
                <a:cs typeface="Arial" charset="0"/>
              </a:rPr>
              <a:t>Welfare to work programme </a:t>
            </a:r>
            <a:r>
              <a:rPr lang="en-US" dirty="0"/>
              <a:t>to ensure the upliftment of youth to enable them to exit the welfare system.</a:t>
            </a:r>
          </a:p>
          <a:p>
            <a:pPr marL="285750" lvl="1" algn="just">
              <a:buFont typeface="Wingdings" panose="05000000000000000000" pitchFamily="2" charset="2"/>
              <a:buChar char="§"/>
            </a:pPr>
            <a:endParaRPr lang="en-ZA" dirty="0"/>
          </a:p>
          <a:p>
            <a:pPr lvl="0" algn="just">
              <a:buFont typeface="Wingdings" panose="05000000000000000000" pitchFamily="2" charset="2"/>
              <a:buChar char="§"/>
            </a:pPr>
            <a:r>
              <a:rPr lang="en-ZA" sz="2000" dirty="0"/>
              <a:t>Social cooperatives are intended to bring in the element of social cohesion and play an increasing significant role in helping people to find solutions on how to cooperate out of poverty by tapping their own resources, knowledge and strengths. </a:t>
            </a:r>
          </a:p>
          <a:p>
            <a:pPr algn="just">
              <a:buFont typeface="Wingdings" panose="05000000000000000000" pitchFamily="2" charset="2"/>
              <a:buChar char="§"/>
              <a:defRPr/>
            </a:pPr>
            <a:endParaRPr lang="en-ZA" altLang="en-US" sz="2000" dirty="0">
              <a:cs typeface="Arial" charset="0"/>
            </a:endParaRPr>
          </a:p>
        </p:txBody>
      </p:sp>
      <p:sp>
        <p:nvSpPr>
          <p:cNvPr id="2" name="Slide Number Placeholder 1">
            <a:extLst>
              <a:ext uri="{FF2B5EF4-FFF2-40B4-BE49-F238E27FC236}">
                <a16:creationId xmlns:a16="http://schemas.microsoft.com/office/drawing/2014/main" id="{24B30A6D-BF03-4DC5-9B69-5376EA0C2E03}"/>
              </a:ext>
            </a:extLst>
          </p:cNvPr>
          <p:cNvSpPr>
            <a:spLocks noGrp="1"/>
          </p:cNvSpPr>
          <p:nvPr>
            <p:ph type="sldNum" sz="quarter" idx="12"/>
          </p:nvPr>
        </p:nvSpPr>
        <p:spPr/>
        <p:txBody>
          <a:bodyPr/>
          <a:lstStyle/>
          <a:p>
            <a:pPr>
              <a:defRPr/>
            </a:pPr>
            <a:fld id="{1ADFBEA8-27AE-43B8-9080-CDB1FD3FDF85}" type="slidenum">
              <a:rPr lang="en-US" sz="1500" smtClean="0">
                <a:latin typeface="Arial" panose="020B0604020202020204" pitchFamily="34" charset="0"/>
                <a:cs typeface="Arial" panose="020B0604020202020204" pitchFamily="34" charset="0"/>
              </a:rPr>
              <a:pPr>
                <a:defRPr/>
              </a:pPr>
              <a:t>9</a:t>
            </a:fld>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73924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theme/theme1.xml><?xml version="1.0" encoding="utf-8"?>
<a:theme xmlns:a="http://schemas.openxmlformats.org/drawingml/2006/main" name="Theme GPG 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 GPG 2019" id="{F5D23668-2A08-41F0-A49B-3B72082DD74E}" vid="{C27F0116-A08F-40E1-AFBE-642E03447E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heme GPG 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 GPG 2019" id="{F5D23668-2A08-41F0-A49B-3B72082DD74E}" vid="{C27F0116-A08F-40E1-AFBE-642E03447E6C}"/>
    </a:ext>
  </a:extLst>
</a:theme>
</file>

<file path=ppt/theme/theme4.xml><?xml version="1.0" encoding="utf-8"?>
<a:theme xmlns:a="http://schemas.openxmlformats.org/drawingml/2006/main" name="GPG PowerPoint Template 2019_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 GPG 2019</Template>
  <TotalTime>15599</TotalTime>
  <Words>3048</Words>
  <Application>Microsoft Office PowerPoint</Application>
  <PresentationFormat>On-screen Show (4:3)</PresentationFormat>
  <Paragraphs>1109</Paragraphs>
  <Slides>25</Slides>
  <Notes>1</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25</vt:i4>
      </vt:variant>
    </vt:vector>
  </HeadingPairs>
  <TitlesOfParts>
    <vt:vector size="32" baseType="lpstr">
      <vt:lpstr>Arial</vt:lpstr>
      <vt:lpstr>Calibri</vt:lpstr>
      <vt:lpstr>Wingdings</vt:lpstr>
      <vt:lpstr>Theme GPG 2019</vt:lpstr>
      <vt:lpstr>Office Theme</vt:lpstr>
      <vt:lpstr>1_Theme GPG 2019</vt:lpstr>
      <vt:lpstr>GPG PowerPoint Template 2019_3</vt:lpstr>
      <vt:lpstr>GAUTENG DEPARTMENT OF SOCIAL DEVELOPMENT  2020/21 FY QUARTER PERFORMANCE MONITORING REPORT:  ANALYSIS OF PERFORMANCE   </vt:lpstr>
      <vt:lpstr>Table Of Contents</vt:lpstr>
      <vt:lpstr>   2. Non-Financial Performance</vt:lpstr>
      <vt:lpstr>Desired Outcomes: Care And Service To Older Persons </vt:lpstr>
      <vt:lpstr>Desired Outcomes: Services To Persons  With Disabilities</vt:lpstr>
      <vt:lpstr>Desired Outcomes: HIV And AIDS</vt:lpstr>
      <vt:lpstr>Desired Outcomes: Child Care And Protection</vt:lpstr>
      <vt:lpstr>Desired Outcomes: Restorative Services</vt:lpstr>
      <vt:lpstr>Desired Outcomes: Poverty Alleviation And Sustainable Livelihoods</vt:lpstr>
      <vt:lpstr>Desired Outcome: Youth Development</vt:lpstr>
      <vt:lpstr>Desired Outcomes:  Women Empowerment</vt:lpstr>
      <vt:lpstr>Overview Of Non-Financial Performance</vt:lpstr>
      <vt:lpstr>Overview Of Non-Financial Performance: Prog 1</vt:lpstr>
      <vt:lpstr>Overview Of Non-Financial Performance: Prog 2</vt:lpstr>
      <vt:lpstr>Overview Of Non-Financial Performance: Prog 3</vt:lpstr>
      <vt:lpstr>Overview Of Non-Financial Performance: Prog 4</vt:lpstr>
      <vt:lpstr>Overview Of Non-Financial Performance: Prog 5</vt:lpstr>
      <vt:lpstr>Funded NPO Facilities</vt:lpstr>
      <vt:lpstr>Funded NPO Facilities</vt:lpstr>
      <vt:lpstr>Overview Of Annual Weighted Performance</vt:lpstr>
      <vt:lpstr>Overview Of Annual Weighted Performance: Prog 1</vt:lpstr>
      <vt:lpstr>Overview Of Annual Weighted Performance: Prog 2</vt:lpstr>
      <vt:lpstr>Overview Of Annual Weighted Performance: Prog 3</vt:lpstr>
      <vt:lpstr>Overview Of Annual Weighted Performance: Prog 4</vt:lpstr>
      <vt:lpstr>Overview Of Annual Weighted Performance: Prog 5</vt:lpstr>
    </vt:vector>
  </TitlesOfParts>
  <Company>Office of the Premier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Noble Mufhandu</dc:creator>
  <cp:lastModifiedBy>Philadelphia Mabaso</cp:lastModifiedBy>
  <cp:revision>740</cp:revision>
  <cp:lastPrinted>2017-12-11T10:17:11Z</cp:lastPrinted>
  <dcterms:created xsi:type="dcterms:W3CDTF">2014-10-09T09:11:33Z</dcterms:created>
  <dcterms:modified xsi:type="dcterms:W3CDTF">2021-11-04T14:16:38Z</dcterms:modified>
</cp:coreProperties>
</file>