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media/image10.jpg" ContentType="image/pn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79" r:id="rId3"/>
    <p:sldId id="257" r:id="rId4"/>
    <p:sldId id="280" r:id="rId5"/>
    <p:sldId id="281" r:id="rId6"/>
    <p:sldId id="282" r:id="rId7"/>
    <p:sldId id="284" r:id="rId8"/>
    <p:sldId id="283" r:id="rId9"/>
    <p:sldId id="285" r:id="rId10"/>
    <p:sldId id="286" r:id="rId11"/>
    <p:sldId id="287"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snapToGrid="0">
      <p:cViewPr varScale="1">
        <p:scale>
          <a:sx n="67" d="100"/>
          <a:sy n="67" d="100"/>
        </p:scale>
        <p:origin x="644" y="48"/>
      </p:cViewPr>
      <p:guideLst>
        <p:guide pos="3840"/>
        <p:guide orient="horz" pos="2160"/>
      </p:guideLst>
    </p:cSldViewPr>
  </p:slideViewPr>
  <p:notesTextViewPr>
    <p:cViewPr>
      <p:scale>
        <a:sx n="1" d="1"/>
        <a:sy n="1" d="1"/>
      </p:scale>
      <p:origin x="0" y="0"/>
    </p:cViewPr>
  </p:notesTextViewPr>
  <p:notesViewPr>
    <p:cSldViewPr snapToGrid="0" showGuides="1">
      <p:cViewPr varScale="1">
        <p:scale>
          <a:sx n="87" d="100"/>
          <a:sy n="87" d="100"/>
        </p:scale>
        <p:origin x="309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9BCE0C-CD74-4A59-802C-6D2F8C15331A}" type="datetimeFigureOut">
              <a:rPr lang="en-US" smtClean="0"/>
              <a:t>11/19/2021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98501B-77B5-4365-9881-C6E19A3C1E42}" type="slidenum">
              <a:rPr lang="en-US" smtClean="0"/>
              <a:t>‹#›</a:t>
            </a:fld>
            <a:endParaRPr lang="en-US"/>
          </a:p>
        </p:txBody>
      </p:sp>
    </p:spTree>
    <p:extLst>
      <p:ext uri="{BB962C8B-B14F-4D97-AF65-F5344CB8AC3E}">
        <p14:creationId xmlns:p14="http://schemas.microsoft.com/office/powerpoint/2010/main" val="2851456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FDEA8-CBB8-46CC-9562-028963DBC55A}" type="datetimeFigureOut">
              <a:rPr lang="en-US" smtClean="0"/>
              <a:t>11/19/2021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BD8E7-1312-41F3-99C4-6DA5AF891969}" type="slidenum">
              <a:rPr lang="en-US" smtClean="0"/>
              <a:t>‹#›</a:t>
            </a:fld>
            <a:endParaRPr lang="en-US"/>
          </a:p>
        </p:txBody>
      </p:sp>
    </p:spTree>
    <p:extLst>
      <p:ext uri="{BB962C8B-B14F-4D97-AF65-F5344CB8AC3E}">
        <p14:creationId xmlns:p14="http://schemas.microsoft.com/office/powerpoint/2010/main" val="289208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1548245"/>
            <a:ext cx="10515600" cy="2240280"/>
          </a:xfrm>
        </p:spPr>
        <p:txBody>
          <a:bodyPr anchor="b">
            <a:normAutofit/>
          </a:bodyPr>
          <a:lstStyle>
            <a:lvl1pPr algn="ctr">
              <a:defRPr sz="4400">
                <a:solidFill>
                  <a:schemeClr val="bg1"/>
                </a:solidFill>
              </a:defRPr>
            </a:lvl1pPr>
          </a:lstStyle>
          <a:p>
            <a:r>
              <a:rPr lang="en-US"/>
              <a:t>Click to edit Master title style</a:t>
            </a:r>
          </a:p>
        </p:txBody>
      </p:sp>
      <p:sp>
        <p:nvSpPr>
          <p:cNvPr id="3" name="Subtitle 2"/>
          <p:cNvSpPr>
            <a:spLocks noGrp="1"/>
          </p:cNvSpPr>
          <p:nvPr>
            <p:ph type="subTitle" idx="1"/>
          </p:nvPr>
        </p:nvSpPr>
        <p:spPr>
          <a:xfrm>
            <a:off x="838200" y="3854659"/>
            <a:ext cx="10515600" cy="1143000"/>
          </a:xfrm>
        </p:spPr>
        <p:txBody>
          <a:bodyPr>
            <a:normAutofit/>
          </a:bodyPr>
          <a:lstStyle>
            <a:lvl1pPr marL="0" indent="0" algn="ctr">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798862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8153400" y="0"/>
            <a:ext cx="403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32813" y="1683327"/>
            <a:ext cx="3125787" cy="2877260"/>
          </a:xfrm>
        </p:spPr>
        <p:txBody>
          <a:bodyPr anchor="b">
            <a:normAutofit/>
          </a:bodyPr>
          <a:lstStyle>
            <a:lvl1pPr>
              <a:defRPr sz="3000">
                <a:solidFill>
                  <a:schemeClr val="bg1"/>
                </a:solidFill>
              </a:defRPr>
            </a:lvl1pPr>
          </a:lstStyle>
          <a:p>
            <a:r>
              <a:rPr lang="en-US"/>
              <a:t>Click to edit Master title style</a:t>
            </a:r>
          </a:p>
        </p:txBody>
      </p:sp>
      <p:sp>
        <p:nvSpPr>
          <p:cNvPr id="6" name="Picture Placeholder 2" descr="An empty placeholder to add an image. Click on the placeholder and select the image that you wish to add"/>
          <p:cNvSpPr>
            <a:spLocks noGrp="1"/>
          </p:cNvSpPr>
          <p:nvPr>
            <p:ph type="pic" idx="1"/>
          </p:nvPr>
        </p:nvSpPr>
        <p:spPr>
          <a:xfrm>
            <a:off x="0" y="0"/>
            <a:ext cx="8101584" cy="6857999"/>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32813" y="4591761"/>
            <a:ext cx="3125787" cy="1580440"/>
          </a:xfrm>
        </p:spPr>
        <p:txBody>
          <a:bodyPr/>
          <a:lstStyle>
            <a:lvl1pPr marL="0" indent="0">
              <a:spcBef>
                <a:spcPts val="8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11/19/2021</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57200"/>
            <a:ext cx="19431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457200"/>
            <a:ext cx="7048500" cy="5719762"/>
          </a:xfrm>
        </p:spPr>
        <p:txBody>
          <a:bodyPr vert="eaVert"/>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11/19/2021</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s">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4800600"/>
            <a:ext cx="121920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5084483"/>
            <a:ext cx="11125200" cy="914400"/>
          </a:xfrm>
        </p:spPr>
        <p:txBody>
          <a:bodyPr anchor="b">
            <a:normAutofit/>
          </a:bodyPr>
          <a:lstStyle>
            <a:lvl1pPr algn="ctr">
              <a:defRPr sz="4400" spc="-50" baseline="0">
                <a:solidFill>
                  <a:schemeClr val="bg1"/>
                </a:solidFill>
              </a:defRPr>
            </a:lvl1pPr>
          </a:lstStyle>
          <a:p>
            <a:r>
              <a:rPr lang="en-US"/>
              <a:t>Click to edit Master title style</a:t>
            </a:r>
            <a:endParaRPr lang="en-US" dirty="0"/>
          </a:p>
        </p:txBody>
      </p:sp>
      <p:sp>
        <p:nvSpPr>
          <p:cNvPr id="9" name="Picture Placeholder 2" descr="An empty placeholder to add an image. Click on the placeholder and select the image that you wish to add"/>
          <p:cNvSpPr>
            <a:spLocks noGrp="1"/>
          </p:cNvSpPr>
          <p:nvPr>
            <p:ph type="pic" idx="10"/>
          </p:nvPr>
        </p:nvSpPr>
        <p:spPr>
          <a:xfrm>
            <a:off x="1"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3" name="Picture Placeholder 2" descr="An empty placeholder to add an image. Click on the placeholder and select the image that you wish to add"/>
          <p:cNvSpPr>
            <a:spLocks noGrp="1"/>
          </p:cNvSpPr>
          <p:nvPr>
            <p:ph type="pic" idx="11"/>
          </p:nvPr>
        </p:nvSpPr>
        <p:spPr>
          <a:xfrm>
            <a:off x="408432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4" name="Picture Placeholder 2" descr="An empty placeholder to add an image. Click on the placeholder and select the image that you wish to add"/>
          <p:cNvSpPr>
            <a:spLocks noGrp="1"/>
          </p:cNvSpPr>
          <p:nvPr>
            <p:ph type="pic" idx="12"/>
          </p:nvPr>
        </p:nvSpPr>
        <p:spPr>
          <a:xfrm>
            <a:off x="816864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3" name="Subtitle 2"/>
          <p:cNvSpPr>
            <a:spLocks noGrp="1"/>
          </p:cNvSpPr>
          <p:nvPr>
            <p:ph type="subTitle" idx="1"/>
          </p:nvPr>
        </p:nvSpPr>
        <p:spPr>
          <a:xfrm>
            <a:off x="533400" y="6043123"/>
            <a:ext cx="11125200" cy="571500"/>
          </a:xfrm>
        </p:spPr>
        <p:txBody>
          <a:bodyPr>
            <a:normAutofit/>
          </a:bodyPr>
          <a:lstStyle>
            <a:lvl1pPr marL="0" indent="0" algn="ctr">
              <a:spcBef>
                <a:spcPts val="0"/>
              </a:spcBef>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6374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CC0096-1860-4642-9CD2-0079EA5E7CD1}" type="datetimeFigureOut">
              <a:rPr lang="en-US" smtClean="0"/>
              <a:t>11/19/2021</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2483427"/>
            <a:ext cx="10515600" cy="2743200"/>
          </a:xfrm>
        </p:spPr>
        <p:txBody>
          <a:bodyPr anchor="b">
            <a:normAutofit/>
          </a:bodyPr>
          <a:lstStyle>
            <a:lvl1pPr algn="ctr">
              <a:defRPr sz="4400" spc="-50" baseline="0">
                <a:solidFill>
                  <a:schemeClr val="bg1"/>
                </a:solidFill>
              </a:defRPr>
            </a:lvl1pPr>
          </a:lstStyle>
          <a:p>
            <a:r>
              <a:rPr lang="en-US"/>
              <a:t>Click to edit Master title style</a:t>
            </a:r>
          </a:p>
        </p:txBody>
      </p:sp>
      <p:sp>
        <p:nvSpPr>
          <p:cNvPr id="5" name="Text Placeholder 4"/>
          <p:cNvSpPr>
            <a:spLocks noGrp="1"/>
          </p:cNvSpPr>
          <p:nvPr>
            <p:ph type="body" sz="quarter" idx="10"/>
          </p:nvPr>
        </p:nvSpPr>
        <p:spPr>
          <a:xfrm>
            <a:off x="835025" y="5257800"/>
            <a:ext cx="10515600" cy="914400"/>
          </a:xfrm>
        </p:spPr>
        <p:txBody>
          <a:bodyPr>
            <a:normAutofit/>
          </a:bodyPr>
          <a:lstStyle>
            <a:lvl1pPr marL="0" indent="0" algn="ctr">
              <a:spcBef>
                <a:spcPts val="0"/>
              </a:spcBef>
              <a:buFontTx/>
              <a:buNone/>
              <a:defRPr sz="2000" cap="all" spc="50" baseline="0">
                <a:solidFill>
                  <a:schemeClr val="bg1"/>
                </a:solidFill>
              </a:defRPr>
            </a:lvl1pPr>
            <a:lvl2pPr marL="365760" indent="0" algn="ctr">
              <a:buNone/>
              <a:defRPr sz="2000" cap="all" spc="50" baseline="0">
                <a:solidFill>
                  <a:schemeClr val="bg1"/>
                </a:solidFill>
              </a:defRPr>
            </a:lvl2pPr>
            <a:lvl3pPr algn="ctr">
              <a:defRPr sz="2000" cap="all" spc="50" baseline="0">
                <a:solidFill>
                  <a:schemeClr val="bg1"/>
                </a:solidFill>
              </a:defRPr>
            </a:lvl3pPr>
            <a:lvl4pPr algn="ctr">
              <a:defRPr sz="2000" cap="all" spc="50" baseline="0">
                <a:solidFill>
                  <a:schemeClr val="bg1"/>
                </a:solidFill>
              </a:defRPr>
            </a:lvl4pPr>
            <a:lvl5pPr algn="ctr">
              <a:defRPr sz="2000" cap="all" spc="50" baseline="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5067780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7CC0096-1860-4642-9CD2-0079EA5E7CD1}" type="datetimeFigureOut">
              <a:rPr lang="en-US" smtClean="0"/>
              <a:t>11/19/2021</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7048"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7048"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7CC0096-1860-4642-9CD2-0079EA5E7CD1}" type="datetimeFigureOut">
              <a:rPr lang="en-US" smtClean="0"/>
              <a:t>11/19/2021</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7CC0096-1860-4642-9CD2-0079EA5E7CD1}" type="datetimeFigureOut">
              <a:rPr lang="en-US" smtClean="0"/>
              <a:t>11/19/2021</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51812" y="1672934"/>
            <a:ext cx="3506788" cy="2880360"/>
          </a:xfrm>
        </p:spPr>
        <p:txBody>
          <a:bodyPr anchor="b">
            <a:normAutofit/>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a:xfrm>
            <a:off x="530352" y="457200"/>
            <a:ext cx="7242111" cy="5715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51812" y="4590288"/>
            <a:ext cx="3514564" cy="1581912"/>
          </a:xfrm>
        </p:spPr>
        <p:txBody>
          <a:bodyPr/>
          <a:lstStyle>
            <a:lvl1pPr marL="0" indent="0">
              <a:spcBef>
                <a:spcPts val="8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7CC0096-1860-4642-9CD2-0079EA5E7CD1}" type="datetimeFigureOut">
              <a:rPr lang="en-US" smtClean="0"/>
              <a:t>11/19/2021</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714500"/>
            <a:ext cx="9144000" cy="44577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583680"/>
            <a:ext cx="12192000" cy="2743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1523999" y="6601556"/>
            <a:ext cx="6491381" cy="228600"/>
          </a:xfrm>
          <a:prstGeom prst="rect">
            <a:avLst/>
          </a:prstGeom>
        </p:spPr>
        <p:txBody>
          <a:bodyPr vert="horz" lIns="91440" tIns="45720" rIns="91440" bIns="45720" rtlCol="0" anchor="ctr"/>
          <a:lstStyle>
            <a:lvl1pPr algn="l">
              <a:defRPr sz="1100">
                <a:solidFill>
                  <a:schemeClr val="bg1"/>
                </a:solidFill>
              </a:defRPr>
            </a:lvl1pPr>
          </a:lstStyle>
          <a:p>
            <a:r>
              <a:rPr lang="en-US"/>
              <a:t>Add a footer</a:t>
            </a:r>
            <a:endParaRPr lang="en-US" dirty="0"/>
          </a:p>
        </p:txBody>
      </p:sp>
      <p:sp>
        <p:nvSpPr>
          <p:cNvPr id="4" name="Date Placeholder 3"/>
          <p:cNvSpPr>
            <a:spLocks noGrp="1"/>
          </p:cNvSpPr>
          <p:nvPr>
            <p:ph type="dt" sz="half" idx="2"/>
          </p:nvPr>
        </p:nvSpPr>
        <p:spPr>
          <a:xfrm>
            <a:off x="8187908" y="6601556"/>
            <a:ext cx="1534064" cy="228600"/>
          </a:xfrm>
          <a:prstGeom prst="rect">
            <a:avLst/>
          </a:prstGeom>
        </p:spPr>
        <p:txBody>
          <a:bodyPr vert="horz" lIns="91440" tIns="45720" rIns="91440" bIns="45720" rtlCol="0" anchor="ctr"/>
          <a:lstStyle>
            <a:lvl1pPr algn="r">
              <a:defRPr sz="1100">
                <a:solidFill>
                  <a:schemeClr val="bg1"/>
                </a:solidFill>
              </a:defRPr>
            </a:lvl1pPr>
          </a:lstStyle>
          <a:p>
            <a:fld id="{37CC0096-1860-4642-9CD2-0079EA5E7CD1}" type="datetimeFigureOut">
              <a:rPr lang="en-US" smtClean="0"/>
              <a:pPr/>
              <a:t>11/19/2021</a:t>
            </a:fld>
            <a:endParaRPr lang="en-US"/>
          </a:p>
        </p:txBody>
      </p:sp>
      <p:sp>
        <p:nvSpPr>
          <p:cNvPr id="6" name="Slide Number Placeholder 5"/>
          <p:cNvSpPr>
            <a:spLocks noGrp="1"/>
          </p:cNvSpPr>
          <p:nvPr>
            <p:ph type="sldNum" sz="quarter" idx="4"/>
          </p:nvPr>
        </p:nvSpPr>
        <p:spPr>
          <a:xfrm>
            <a:off x="9894499" y="6601556"/>
            <a:ext cx="773502" cy="228600"/>
          </a:xfrm>
          <a:prstGeom prst="rect">
            <a:avLst/>
          </a:prstGeom>
        </p:spPr>
        <p:txBody>
          <a:bodyPr vert="horz" lIns="91440" tIns="45720" rIns="91440" bIns="45720" rtlCol="0" anchor="ctr"/>
          <a:lstStyle>
            <a:lvl1pPr algn="r">
              <a:defRPr sz="1100">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kern="1200" cap="all" baseline="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094008"/>
            <a:ext cx="11125200" cy="914400"/>
          </a:xfrm>
        </p:spPr>
        <p:txBody>
          <a:bodyPr/>
          <a:lstStyle/>
          <a:p>
            <a:r>
              <a:rPr lang="en-US" dirty="0"/>
              <a:t>Community Safety Overview bill</a:t>
            </a:r>
          </a:p>
        </p:txBody>
      </p:sp>
      <p:pic>
        <p:nvPicPr>
          <p:cNvPr id="7" name="Picture Placeholder 6"/>
          <p:cNvPicPr>
            <a:picLocks noGrp="1" noChangeAspect="1"/>
          </p:cNvPicPr>
          <p:nvPr>
            <p:ph type="pic" idx="10"/>
          </p:nvPr>
        </p:nvPicPr>
        <p:blipFill>
          <a:blip r:embed="rId2">
            <a:extLst>
              <a:ext uri="{28A0092B-C50C-407E-A947-70E740481C1C}">
                <a14:useLocalDpi xmlns:a14="http://schemas.microsoft.com/office/drawing/2010/main" val="0"/>
              </a:ext>
            </a:extLst>
          </a:blip>
          <a:srcRect/>
          <a:stretch/>
        </p:blipFill>
        <p:spPr>
          <a:xfrm>
            <a:off x="3895408" y="-34715"/>
            <a:ext cx="4772025" cy="4772025"/>
          </a:xfrm>
        </p:spPr>
      </p:pic>
    </p:spTree>
    <p:extLst>
      <p:ext uri="{BB962C8B-B14F-4D97-AF65-F5344CB8AC3E}">
        <p14:creationId xmlns:p14="http://schemas.microsoft.com/office/powerpoint/2010/main" val="3034687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2265811" y="338137"/>
            <a:ext cx="9926189" cy="6262360"/>
          </a:xfrm>
        </p:spPr>
        <p:txBody>
          <a:bodyPr>
            <a:noAutofit/>
          </a:bodyPr>
          <a:lstStyle/>
          <a:p>
            <a:pPr marL="742950" lvl="1" indent="-285750">
              <a:lnSpc>
                <a:spcPct val="107000"/>
              </a:lnSpc>
              <a:spcAft>
                <a:spcPts val="800"/>
              </a:spcAft>
              <a:buFont typeface="Arial" panose="020B0604020202020204" pitchFamily="34" charset="0"/>
              <a:buChar char="•"/>
              <a:tabLst>
                <a:tab pos="914400" algn="l"/>
              </a:tabLst>
            </a:pPr>
            <a:endParaRPr lang="en-ZA" sz="800" dirty="0">
              <a:solidFill>
                <a:schemeClr val="tx2"/>
              </a:solidFill>
              <a:cs typeface="Times New Roman" panose="02020603050405020304" pitchFamily="18" charset="0"/>
            </a:endParaRPr>
          </a:p>
          <a:p>
            <a:pPr marL="0" lvl="0" indent="0" algn="just">
              <a:lnSpc>
                <a:spcPct val="170000"/>
              </a:lnSpc>
              <a:spcBef>
                <a:spcPts val="0"/>
              </a:spcBef>
              <a:spcAft>
                <a:spcPts val="800"/>
              </a:spcAft>
              <a:buNone/>
              <a:tabLst>
                <a:tab pos="457200" algn="l"/>
              </a:tabLst>
            </a:pPr>
            <a:r>
              <a:rPr lang="en-ZA" sz="2400" dirty="0">
                <a:solidFill>
                  <a:schemeClr val="tx2"/>
                </a:solidFill>
              </a:rPr>
              <a:t>To establish the </a:t>
            </a:r>
            <a:r>
              <a:rPr lang="en-ZA" sz="2400" b="1" dirty="0">
                <a:solidFill>
                  <a:schemeClr val="tx2"/>
                </a:solidFill>
              </a:rPr>
              <a:t>Office of the Gauteng Provincial Police Ombudsman</a:t>
            </a:r>
            <a:r>
              <a:rPr lang="en-ZA" sz="2400" dirty="0">
                <a:solidFill>
                  <a:schemeClr val="tx2"/>
                </a:solidFill>
              </a:rPr>
              <a:t> to investigate complaints regarding the police; </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The Ombudsman’s primary functions are </a:t>
            </a:r>
            <a:r>
              <a:rPr lang="en-ZA" b="1" dirty="0">
                <a:solidFill>
                  <a:schemeClr val="tx2"/>
                </a:solidFill>
                <a:cs typeface="Times New Roman" panose="02020603050405020304" pitchFamily="18" charset="0"/>
              </a:rPr>
              <a:t>to investigate complaints and matters regarding inefficiency of the police</a:t>
            </a:r>
            <a:r>
              <a:rPr lang="en-ZA" dirty="0">
                <a:solidFill>
                  <a:schemeClr val="tx2"/>
                </a:solidFill>
                <a:cs typeface="Times New Roman" panose="02020603050405020304" pitchFamily="18" charset="0"/>
              </a:rPr>
              <a:t> (SAPS and the municipal police services) or a breakdown in relations between the police and communities. The Province is authorised to perform these functions in terms of section 206(5) of the Constitution.</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The Ombudsman may also </a:t>
            </a:r>
            <a:r>
              <a:rPr lang="en-ZA" b="1" dirty="0">
                <a:solidFill>
                  <a:schemeClr val="tx2"/>
                </a:solidFill>
                <a:cs typeface="Times New Roman" panose="02020603050405020304" pitchFamily="18" charset="0"/>
              </a:rPr>
              <a:t>refer complaints to any other competent authority </a:t>
            </a:r>
            <a:r>
              <a:rPr lang="en-ZA" dirty="0">
                <a:solidFill>
                  <a:schemeClr val="tx2"/>
                </a:solidFill>
                <a:cs typeface="Times New Roman" panose="02020603050405020304" pitchFamily="18" charset="0"/>
              </a:rPr>
              <a:t>if the complaints can be more appropriately dealt with by that authority.</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Clause 30 creates offences for hindering or obstructing the Ombudsman in exercising his or her functions in terms of this Act, in respect of a failure to adhere to a direction or request under clause 18(1) or (2) and for the contravention of the confidentiality measures in respect of personal information.</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The Western Cape Police Ombudsman (WCPO) have been a very effective unit established through the Act which operates independently of the Department. Its purpose is to investigate the efficiency of SAPS and compile detailed reports on matters requested by the Minister (MEC). </a:t>
            </a: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BEB507D6-E6C0-4EC7-A025-31ADED0ECAAA}"/>
              </a:ext>
            </a:extLst>
          </p:cNvPr>
          <p:cNvPicPr>
            <a:picLocks noChangeAspect="1"/>
          </p:cNvPicPr>
          <p:nvPr/>
        </p:nvPicPr>
        <p:blipFill>
          <a:blip r:embed="rId2"/>
          <a:stretch>
            <a:fillRect/>
          </a:stretch>
        </p:blipFill>
        <p:spPr>
          <a:xfrm>
            <a:off x="194907" y="1923968"/>
            <a:ext cx="2506252" cy="2306750"/>
          </a:xfrm>
          <a:prstGeom prst="rect">
            <a:avLst/>
          </a:prstGeom>
        </p:spPr>
      </p:pic>
    </p:spTree>
    <p:extLst>
      <p:ext uri="{BB962C8B-B14F-4D97-AF65-F5344CB8AC3E}">
        <p14:creationId xmlns:p14="http://schemas.microsoft.com/office/powerpoint/2010/main" val="2671074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2265812" y="338137"/>
            <a:ext cx="9705472" cy="6262360"/>
          </a:xfrm>
        </p:spPr>
        <p:txBody>
          <a:bodyPr>
            <a:noAutofit/>
          </a:bodyPr>
          <a:lstStyle/>
          <a:p>
            <a:pPr marL="742950" lvl="1" indent="-285750">
              <a:lnSpc>
                <a:spcPct val="107000"/>
              </a:lnSpc>
              <a:spcAft>
                <a:spcPts val="800"/>
              </a:spcAft>
              <a:buFont typeface="Arial" panose="020B0604020202020204" pitchFamily="34" charset="0"/>
              <a:buChar char="•"/>
              <a:tabLst>
                <a:tab pos="914400" algn="l"/>
              </a:tabLst>
            </a:pPr>
            <a:endParaRPr lang="en-ZA" sz="800" dirty="0">
              <a:solidFill>
                <a:schemeClr val="tx2"/>
              </a:solidFill>
              <a:cs typeface="Times New Roman" panose="02020603050405020304" pitchFamily="18" charset="0"/>
            </a:endParaRPr>
          </a:p>
          <a:p>
            <a:pPr marL="0" indent="0" algn="just">
              <a:lnSpc>
                <a:spcPct val="170000"/>
              </a:lnSpc>
              <a:spcBef>
                <a:spcPts val="0"/>
              </a:spcBef>
              <a:spcAft>
                <a:spcPts val="800"/>
              </a:spcAft>
              <a:buNone/>
              <a:tabLst>
                <a:tab pos="457200" algn="l"/>
              </a:tabLst>
            </a:pPr>
            <a:r>
              <a:rPr lang="en-ZA" sz="2800" dirty="0">
                <a:solidFill>
                  <a:schemeClr val="tx2"/>
                </a:solidFill>
              </a:rPr>
              <a:t>To </a:t>
            </a:r>
            <a:r>
              <a:rPr lang="en-ZA" sz="2800" b="1" dirty="0">
                <a:solidFill>
                  <a:schemeClr val="tx2"/>
                </a:solidFill>
              </a:rPr>
              <a:t>regulate reporting on the police service</a:t>
            </a:r>
            <a:r>
              <a:rPr lang="en-ZA" sz="2800" dirty="0">
                <a:solidFill>
                  <a:schemeClr val="tx2"/>
                </a:solidFill>
              </a:rPr>
              <a:t>; </a:t>
            </a:r>
          </a:p>
          <a:p>
            <a:pPr marL="742950" lvl="1" indent="-285750">
              <a:lnSpc>
                <a:spcPct val="107000"/>
              </a:lnSpc>
              <a:spcAft>
                <a:spcPts val="800"/>
              </a:spcAft>
              <a:buFont typeface="Arial" panose="020B0604020202020204" pitchFamily="34" charset="0"/>
              <a:buChar char="•"/>
              <a:tabLst>
                <a:tab pos="914400" algn="l"/>
              </a:tabLst>
            </a:pPr>
            <a:r>
              <a:rPr lang="en-ZA" sz="2400" dirty="0">
                <a:solidFill>
                  <a:schemeClr val="tx2"/>
                </a:solidFill>
                <a:cs typeface="Times New Roman" panose="02020603050405020304" pitchFamily="18" charset="0"/>
              </a:rPr>
              <a:t>clause 19 </a:t>
            </a:r>
            <a:r>
              <a:rPr lang="en-ZA" sz="2400" b="1" dirty="0">
                <a:solidFill>
                  <a:schemeClr val="tx2"/>
                </a:solidFill>
                <a:cs typeface="Times New Roman" panose="02020603050405020304" pitchFamily="18" charset="0"/>
              </a:rPr>
              <a:t>provides for various mandatory reports to be submitted by the Provincial Commissioner of the SAPS to the MEC</a:t>
            </a:r>
            <a:r>
              <a:rPr lang="en-ZA" sz="2400" dirty="0">
                <a:solidFill>
                  <a:schemeClr val="tx2"/>
                </a:solidFill>
                <a:cs typeface="Times New Roman" panose="02020603050405020304" pitchFamily="18" charset="0"/>
              </a:rPr>
              <a:t>. This clause also requires the Provincial Commissioner to submit an annual report regarding policing in the Province.</a:t>
            </a:r>
          </a:p>
          <a:p>
            <a:pPr marL="1143000" lvl="2" indent="-228600" algn="just">
              <a:lnSpc>
                <a:spcPct val="107000"/>
              </a:lnSpc>
              <a:spcAft>
                <a:spcPts val="800"/>
              </a:spcAft>
              <a:buFont typeface="Courier New" panose="02070309020205020404" pitchFamily="49" charset="0"/>
              <a:buChar char="o"/>
              <a:tabLst>
                <a:tab pos="1371600" algn="l"/>
              </a:tabLst>
            </a:pPr>
            <a:r>
              <a:rPr lang="en-ZA" sz="20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Among others, the reports address the loss or theft of official firearms in the possession of SAPS members, any deaths of police officials in the execution of their duties, any deaths caused by police officials in the execution of their duties, any persons that have died while in police custody and the circumstances of their death, statistics regarding the number of persons arrested, the number of cases referred to court, the number of cases prosecuted and the conviction rate, the number of complaints received and recorded, and any other matter relating to police conduct, efficiency or effectiveness or relations between the police and communities.</a:t>
            </a:r>
            <a:endParaRPr lang="en-ZA"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5D630979-88F2-43BF-8044-A2AF1E4AF832}"/>
              </a:ext>
            </a:extLst>
          </p:cNvPr>
          <p:cNvPicPr>
            <a:picLocks noChangeAspect="1"/>
          </p:cNvPicPr>
          <p:nvPr/>
        </p:nvPicPr>
        <p:blipFill>
          <a:blip r:embed="rId2"/>
          <a:stretch>
            <a:fillRect/>
          </a:stretch>
        </p:blipFill>
        <p:spPr>
          <a:xfrm>
            <a:off x="0" y="2022913"/>
            <a:ext cx="2897271" cy="2801335"/>
          </a:xfrm>
          <a:prstGeom prst="rect">
            <a:avLst/>
          </a:prstGeom>
        </p:spPr>
      </p:pic>
    </p:spTree>
    <p:extLst>
      <p:ext uri="{BB962C8B-B14F-4D97-AF65-F5344CB8AC3E}">
        <p14:creationId xmlns:p14="http://schemas.microsoft.com/office/powerpoint/2010/main" val="143458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2476500" y="338137"/>
            <a:ext cx="9494784" cy="6262360"/>
          </a:xfrm>
        </p:spPr>
        <p:txBody>
          <a:bodyPr>
            <a:noAutofit/>
          </a:bodyPr>
          <a:lstStyle/>
          <a:p>
            <a:pPr marL="742950" lvl="1" indent="-285750">
              <a:lnSpc>
                <a:spcPct val="107000"/>
              </a:lnSpc>
              <a:spcAft>
                <a:spcPts val="800"/>
              </a:spcAft>
              <a:buFont typeface="Arial" panose="020B0604020202020204" pitchFamily="34" charset="0"/>
              <a:buChar char="•"/>
              <a:tabLst>
                <a:tab pos="914400" algn="l"/>
              </a:tabLst>
            </a:pPr>
            <a:endParaRPr lang="en-ZA" sz="800" dirty="0">
              <a:solidFill>
                <a:schemeClr val="tx2"/>
              </a:solidFill>
              <a:cs typeface="Times New Roman" panose="02020603050405020304" pitchFamily="18" charset="0"/>
            </a:endParaRPr>
          </a:p>
          <a:p>
            <a:pPr marL="0" lvl="0" indent="0" algn="just">
              <a:lnSpc>
                <a:spcPct val="170000"/>
              </a:lnSpc>
              <a:spcBef>
                <a:spcPts val="0"/>
              </a:spcBef>
              <a:spcAft>
                <a:spcPts val="800"/>
              </a:spcAft>
              <a:buNone/>
              <a:tabLst>
                <a:tab pos="457200" algn="l"/>
              </a:tabLst>
            </a:pPr>
            <a:r>
              <a:rPr lang="en-ZA" sz="2800" dirty="0">
                <a:solidFill>
                  <a:schemeClr val="tx2"/>
                </a:solidFill>
              </a:rPr>
              <a:t>To establish the </a:t>
            </a:r>
            <a:r>
              <a:rPr lang="en-ZA" sz="2800" b="1" dirty="0">
                <a:solidFill>
                  <a:schemeClr val="tx2"/>
                </a:solidFill>
              </a:rPr>
              <a:t>Provincial Safety Advisory Committee</a:t>
            </a:r>
            <a:r>
              <a:rPr lang="en-ZA" sz="2800" dirty="0">
                <a:solidFill>
                  <a:schemeClr val="tx2"/>
                </a:solidFill>
              </a:rPr>
              <a:t>; and to provide for matters incidental thereto;</a:t>
            </a:r>
          </a:p>
          <a:p>
            <a:pPr marL="742950" lvl="1" indent="-285750">
              <a:lnSpc>
                <a:spcPct val="107000"/>
              </a:lnSpc>
              <a:spcAft>
                <a:spcPts val="800"/>
              </a:spcAft>
              <a:buFont typeface="Arial" panose="020B0604020202020204" pitchFamily="34" charset="0"/>
              <a:buChar char="•"/>
              <a:tabLst>
                <a:tab pos="914400" algn="l"/>
              </a:tabLst>
            </a:pPr>
            <a:r>
              <a:rPr lang="en-ZA" sz="2400" dirty="0">
                <a:solidFill>
                  <a:schemeClr val="tx2"/>
                </a:solidFill>
                <a:cs typeface="Times New Roman" panose="02020603050405020304" pitchFamily="18" charset="0"/>
              </a:rPr>
              <a:t>The Committee’s purpose is to advise the MEC on the functions regarding the monitoring and oversight of the police’s efficiency and effectiveness in the Province. </a:t>
            </a:r>
          </a:p>
          <a:p>
            <a:pPr marL="742950" lvl="1" indent="-285750">
              <a:lnSpc>
                <a:spcPct val="107000"/>
              </a:lnSpc>
              <a:spcAft>
                <a:spcPts val="800"/>
              </a:spcAft>
              <a:buFont typeface="Arial" panose="020B0604020202020204" pitchFamily="34" charset="0"/>
              <a:buChar char="•"/>
              <a:tabLst>
                <a:tab pos="914400" algn="l"/>
              </a:tabLst>
            </a:pPr>
            <a:r>
              <a:rPr lang="en-ZA" sz="2400" dirty="0">
                <a:solidFill>
                  <a:schemeClr val="tx2"/>
                </a:solidFill>
                <a:cs typeface="Times New Roman" panose="02020603050405020304" pitchFamily="18" charset="0"/>
              </a:rPr>
              <a:t>It will also advise on strategies, policies, budgets and annual performance plans regarding the oversight functions, and on any other matters arising from the Bill’s application.</a:t>
            </a:r>
          </a:p>
          <a:p>
            <a:pPr marL="742950" lvl="1" indent="-285750">
              <a:lnSpc>
                <a:spcPct val="107000"/>
              </a:lnSpc>
              <a:spcAft>
                <a:spcPts val="800"/>
              </a:spcAft>
              <a:buFont typeface="Arial" panose="020B0604020202020204" pitchFamily="34" charset="0"/>
              <a:buChar char="•"/>
              <a:tabLst>
                <a:tab pos="914400" algn="l"/>
              </a:tabLst>
            </a:pPr>
            <a:r>
              <a:rPr lang="en-ZA" sz="2400" dirty="0">
                <a:solidFill>
                  <a:schemeClr val="tx2"/>
                </a:solidFill>
                <a:cs typeface="Times New Roman" panose="02020603050405020304" pitchFamily="18" charset="0"/>
              </a:rPr>
              <a:t>In the Western Cape this has proven a very insightful and robust platform for discussions on advancing safety as its representatives come from the business, legal, security and the NGO space.</a:t>
            </a: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5D630979-88F2-43BF-8044-A2AF1E4AF83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545" y="2022913"/>
            <a:ext cx="2845529" cy="2845529"/>
          </a:xfrm>
          <a:prstGeom prst="rect">
            <a:avLst/>
          </a:prstGeom>
        </p:spPr>
      </p:pic>
    </p:spTree>
    <p:extLst>
      <p:ext uri="{BB962C8B-B14F-4D97-AF65-F5344CB8AC3E}">
        <p14:creationId xmlns:p14="http://schemas.microsoft.com/office/powerpoint/2010/main" val="766909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Purpose bill</a:t>
            </a:r>
          </a:p>
        </p:txBody>
      </p:sp>
      <p:sp>
        <p:nvSpPr>
          <p:cNvPr id="3" name="Content Placeholder 2"/>
          <p:cNvSpPr>
            <a:spLocks noGrp="1"/>
          </p:cNvSpPr>
          <p:nvPr>
            <p:ph idx="1"/>
          </p:nvPr>
        </p:nvSpPr>
        <p:spPr>
          <a:xfrm>
            <a:off x="261936" y="476250"/>
            <a:ext cx="11668125" cy="5753099"/>
          </a:xfrm>
        </p:spPr>
        <p:txBody>
          <a:bodyPr>
            <a:noAutofit/>
          </a:bodyPr>
          <a:lstStyle/>
          <a:p>
            <a:pPr marL="457200" indent="-457200" algn="just">
              <a:lnSpc>
                <a:spcPct val="170000"/>
              </a:lnSpc>
              <a:spcBef>
                <a:spcPts val="0"/>
              </a:spcBef>
              <a:buFont typeface="+mj-lt"/>
              <a:buAutoNum type="arabicPeriod"/>
            </a:pPr>
            <a:r>
              <a:rPr lang="en-ZA" sz="1800" dirty="0">
                <a:solidFill>
                  <a:schemeClr val="tx2"/>
                </a:solidFill>
              </a:rPr>
              <a:t>To provide for the</a:t>
            </a:r>
            <a:r>
              <a:rPr lang="en-ZA" sz="1800" b="1" dirty="0">
                <a:solidFill>
                  <a:schemeClr val="tx2"/>
                </a:solidFill>
              </a:rPr>
              <a:t> carrying out and the regulation of the functions of the Province and the Department of Community Safety </a:t>
            </a:r>
            <a:r>
              <a:rPr lang="en-ZA" sz="1800" dirty="0">
                <a:solidFill>
                  <a:schemeClr val="tx2"/>
                </a:solidFill>
              </a:rPr>
              <a:t>under Chapter 11 of the Constitution of the Republic of South Africa, 1996;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provide for the support of and cooperation with the Civilian Secretariat and the Provincial Secretariat </a:t>
            </a:r>
            <a:r>
              <a:rPr lang="en-ZA" sz="1800" dirty="0">
                <a:solidFill>
                  <a:schemeClr val="tx2"/>
                </a:solidFill>
              </a:rPr>
              <a:t>established in terms of the Civilian Secretariat for Police Service Act (No 2 of 2011);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provide for directives for the establishment of community police forums and boards </a:t>
            </a:r>
            <a:r>
              <a:rPr lang="en-ZA" sz="1800" dirty="0">
                <a:solidFill>
                  <a:schemeClr val="tx2"/>
                </a:solidFill>
              </a:rPr>
              <a:t>in terms of the South African Police Service Act No 68 of 1995;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provide for the accreditation of organisations and associations as neighbourhood watches</a:t>
            </a:r>
            <a:r>
              <a:rPr lang="en-ZA" sz="1800" dirty="0">
                <a:solidFill>
                  <a:schemeClr val="tx2"/>
                </a:solidFill>
              </a:rPr>
              <a:t>; </a:t>
            </a:r>
          </a:p>
          <a:p>
            <a:pPr marL="457200" indent="-457200" algn="just">
              <a:lnSpc>
                <a:spcPct val="170000"/>
              </a:lnSpc>
              <a:spcBef>
                <a:spcPts val="0"/>
              </a:spcBef>
              <a:buFont typeface="+mj-lt"/>
              <a:buAutoNum type="arabicPeriod"/>
            </a:pPr>
            <a:r>
              <a:rPr lang="en-ZA" sz="1800" dirty="0">
                <a:solidFill>
                  <a:schemeClr val="tx2"/>
                </a:solidFill>
              </a:rPr>
              <a:t>To</a:t>
            </a:r>
            <a:r>
              <a:rPr lang="en-ZA" sz="1800" b="1" dirty="0">
                <a:solidFill>
                  <a:schemeClr val="tx2"/>
                </a:solidFill>
              </a:rPr>
              <a:t> provide for partnerships with community organisations</a:t>
            </a:r>
            <a:r>
              <a:rPr lang="en-ZA" sz="1800" dirty="0">
                <a:solidFill>
                  <a:schemeClr val="tx2"/>
                </a:solidFill>
              </a:rPr>
              <a:t>;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establish and maintain an integrated information system </a:t>
            </a:r>
            <a:r>
              <a:rPr lang="en-ZA" sz="1800" dirty="0">
                <a:solidFill>
                  <a:schemeClr val="tx2"/>
                </a:solidFill>
              </a:rPr>
              <a:t>and a database of organisations;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provide for the voluntary registration of security service providers </a:t>
            </a:r>
            <a:r>
              <a:rPr lang="en-ZA" sz="1800" dirty="0">
                <a:solidFill>
                  <a:schemeClr val="tx2"/>
                </a:solidFill>
              </a:rPr>
              <a:t>on the database of organisations;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establish the Office of the Gauteng Provincial Police Ombuds</a:t>
            </a:r>
            <a:r>
              <a:rPr lang="en-ZA" sz="1800" dirty="0">
                <a:solidFill>
                  <a:schemeClr val="tx2"/>
                </a:solidFill>
              </a:rPr>
              <a:t>man to investigate complaints regarding the police;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regulate reporting on the police service</a:t>
            </a:r>
            <a:r>
              <a:rPr lang="en-ZA" sz="1800" dirty="0">
                <a:solidFill>
                  <a:schemeClr val="tx2"/>
                </a:solidFill>
              </a:rPr>
              <a:t>; </a:t>
            </a:r>
          </a:p>
          <a:p>
            <a:pPr marL="457200" indent="-457200" algn="just">
              <a:lnSpc>
                <a:spcPct val="170000"/>
              </a:lnSpc>
              <a:spcBef>
                <a:spcPts val="0"/>
              </a:spcBef>
              <a:buFont typeface="+mj-lt"/>
              <a:buAutoNum type="arabicPeriod"/>
            </a:pPr>
            <a:r>
              <a:rPr lang="en-ZA" sz="1800" dirty="0">
                <a:solidFill>
                  <a:schemeClr val="tx2"/>
                </a:solidFill>
              </a:rPr>
              <a:t>To </a:t>
            </a:r>
            <a:r>
              <a:rPr lang="en-ZA" sz="1800" b="1" dirty="0">
                <a:solidFill>
                  <a:schemeClr val="tx2"/>
                </a:solidFill>
              </a:rPr>
              <a:t>establish the Provincial Safety Advisory Committee</a:t>
            </a:r>
            <a:r>
              <a:rPr lang="en-ZA" sz="1800" dirty="0">
                <a:solidFill>
                  <a:schemeClr val="tx2"/>
                </a:solidFill>
              </a:rPr>
              <a:t>; and to provide for matters incidental thereto.</a:t>
            </a:r>
          </a:p>
        </p:txBody>
      </p:sp>
    </p:spTree>
    <p:extLst>
      <p:ext uri="{BB962C8B-B14F-4D97-AF65-F5344CB8AC3E}">
        <p14:creationId xmlns:p14="http://schemas.microsoft.com/office/powerpoint/2010/main" val="2567864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Motivation of bill</a:t>
            </a:r>
          </a:p>
        </p:txBody>
      </p:sp>
      <p:sp>
        <p:nvSpPr>
          <p:cNvPr id="3" name="Content Placeholder 2"/>
          <p:cNvSpPr>
            <a:spLocks noGrp="1"/>
          </p:cNvSpPr>
          <p:nvPr>
            <p:ph idx="1"/>
          </p:nvPr>
        </p:nvSpPr>
        <p:spPr>
          <a:xfrm>
            <a:off x="261937" y="552450"/>
            <a:ext cx="11668125" cy="5848350"/>
          </a:xfrm>
        </p:spPr>
        <p:txBody>
          <a:bodyPr>
            <a:noAutofit/>
          </a:bodyPr>
          <a:lstStyle/>
          <a:p>
            <a:pPr algn="just">
              <a:lnSpc>
                <a:spcPct val="150000"/>
              </a:lnSpc>
              <a:spcBef>
                <a:spcPts val="0"/>
              </a:spcBef>
            </a:pPr>
            <a:r>
              <a:rPr lang="en-ZA" sz="1800" dirty="0">
                <a:solidFill>
                  <a:schemeClr val="tx2"/>
                </a:solidFill>
                <a:effectLst/>
                <a:latin typeface="Arial" panose="020B0604020202020204" pitchFamily="34" charset="0"/>
                <a:ea typeface="Calibri" panose="020F0502020204030204" pitchFamily="34" charset="0"/>
              </a:rPr>
              <a:t>The Community Safety Oversight Bill will go a long way to </a:t>
            </a:r>
            <a:r>
              <a:rPr lang="en-ZA" sz="1800" b="1" dirty="0">
                <a:solidFill>
                  <a:schemeClr val="tx2"/>
                </a:solidFill>
                <a:effectLst/>
                <a:latin typeface="Arial" panose="020B0604020202020204" pitchFamily="34" charset="0"/>
                <a:ea typeface="Calibri" panose="020F0502020204030204" pitchFamily="34" charset="0"/>
              </a:rPr>
              <a:t>strengthening our fight against crime. </a:t>
            </a:r>
            <a:r>
              <a:rPr lang="en-ZA" sz="1800" dirty="0">
                <a:solidFill>
                  <a:schemeClr val="tx2"/>
                </a:solidFill>
                <a:effectLst/>
                <a:latin typeface="Arial" panose="020B0604020202020204" pitchFamily="34" charset="0"/>
                <a:ea typeface="Calibri" panose="020F0502020204030204" pitchFamily="34" charset="0"/>
              </a:rPr>
              <a:t>An effective and efficient police service will achieve increased levels of safety and an open society that is free from fear of crime. </a:t>
            </a:r>
          </a:p>
          <a:p>
            <a:pPr algn="just">
              <a:lnSpc>
                <a:spcPct val="150000"/>
              </a:lnSpc>
              <a:spcBef>
                <a:spcPts val="0"/>
              </a:spcBef>
            </a:pPr>
            <a:endParaRPr lang="en-ZA" sz="1800" dirty="0">
              <a:solidFill>
                <a:schemeClr val="tx2"/>
              </a:solidFill>
              <a:effectLst/>
              <a:latin typeface="Arial" panose="020B0604020202020204" pitchFamily="34" charset="0"/>
              <a:ea typeface="Calibri" panose="020F0502020204030204" pitchFamily="34" charset="0"/>
            </a:endParaRPr>
          </a:p>
          <a:p>
            <a:pPr algn="just">
              <a:lnSpc>
                <a:spcPct val="150000"/>
              </a:lnSpc>
              <a:spcBef>
                <a:spcPts val="0"/>
              </a:spcBef>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functions of oversight are, in terms of the Bill, focussed on detecting patterns and practices of police conduct,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identifying systemic failures in the police system and making recommendations </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on how best to improve policing in Gauteng.</a:t>
            </a:r>
          </a:p>
          <a:p>
            <a:pPr algn="just">
              <a:lnSpc>
                <a:spcPct val="150000"/>
              </a:lnSpc>
              <a:spcBef>
                <a:spcPts val="0"/>
              </a:spcBef>
            </a:pPr>
            <a:endPar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way the Province addresses complaints received from communities about police inefficiency will be significantly enhanced through the introduction of</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the Provincial Police Ombudsman</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who is duly empowered by the Bill to effectively address such complaints. </a:t>
            </a:r>
          </a:p>
          <a:p>
            <a:pPr algn="just">
              <a:lnSpc>
                <a:spcPct val="150000"/>
              </a:lnSpc>
              <a:spcBef>
                <a:spcPts val="0"/>
              </a:spcBef>
            </a:pPr>
            <a:endParaRPr lang="en-ZA" sz="1800" dirty="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Ombudsman will also be tasked to investigate any breakdown in the relations between the police and the community.</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97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Motivation of bill</a:t>
            </a:r>
          </a:p>
        </p:txBody>
      </p:sp>
      <p:sp>
        <p:nvSpPr>
          <p:cNvPr id="3" name="Content Placeholder 2"/>
          <p:cNvSpPr>
            <a:spLocks noGrp="1"/>
          </p:cNvSpPr>
          <p:nvPr>
            <p:ph idx="1"/>
          </p:nvPr>
        </p:nvSpPr>
        <p:spPr>
          <a:xfrm>
            <a:off x="261937" y="552449"/>
            <a:ext cx="11668125" cy="6029325"/>
          </a:xfrm>
        </p:spPr>
        <p:txBody>
          <a:bodyPr>
            <a:noAutofit/>
          </a:bodyPr>
          <a:lstStyle/>
          <a:p>
            <a:pPr algn="just">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intention is to move away from the current practice of determining policing needs primarily on the basis of crime statistics and to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follow a more holistic approach to determine policing needs based on information obtained in partnership with communities, civil society, other spheres of government</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business and the like.</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Bill supports the development and establishment of partnerships with the business community and other role-players</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Bill will address other aspects such as the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reporting to the MEC by the Provincial Commissioner of the SAPS and the various executive heads of municipal police services</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In the spirit of the Constitution, the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Bill reiterates the principles of cooperative government and intergovernmental relations</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in general and more specifically between the Civilian Secretariat and the Province.</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Bill also </a:t>
            </a:r>
            <a:r>
              <a:rPr lang="en-ZA" sz="1800" b="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establishes a Provincial Safety Advisory Committee to advise the MEC </a:t>
            </a: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on functions, strategies and policies.</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We need smarter and more effective policing and this Bill will give expression to just that.</a:t>
            </a:r>
            <a:endParaRPr lang="en-ZA"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ZA"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ZA"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473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3752193" y="552450"/>
            <a:ext cx="8177869" cy="5753099"/>
          </a:xfrm>
        </p:spPr>
        <p:txBody>
          <a:bodyPr>
            <a:noAutofit/>
          </a:bodyPr>
          <a:lstStyle/>
          <a:p>
            <a:pPr marL="0" indent="0" algn="just">
              <a:lnSpc>
                <a:spcPct val="170000"/>
              </a:lnSpc>
              <a:spcBef>
                <a:spcPts val="0"/>
              </a:spcBef>
              <a:buNone/>
            </a:pPr>
            <a:r>
              <a:rPr lang="en-ZA" sz="2400" dirty="0">
                <a:solidFill>
                  <a:schemeClr val="tx2"/>
                </a:solidFill>
              </a:rPr>
              <a:t>To </a:t>
            </a:r>
            <a:r>
              <a:rPr lang="en-ZA" sz="2400" b="1" dirty="0">
                <a:solidFill>
                  <a:schemeClr val="tx2"/>
                </a:solidFill>
              </a:rPr>
              <a:t>provide for the support of and cooperation with the Civilian Secretariat and the Provincial Secretariat </a:t>
            </a:r>
            <a:r>
              <a:rPr lang="en-ZA" sz="2400" dirty="0">
                <a:solidFill>
                  <a:schemeClr val="tx2"/>
                </a:solidFill>
              </a:rPr>
              <a:t>established in terms of the Civilian Secretariat for Police Service Act (No 2 of 2011):</a:t>
            </a:r>
          </a:p>
          <a:p>
            <a:pPr marL="742950" lvl="1" indent="-285750">
              <a:lnSpc>
                <a:spcPct val="107000"/>
              </a:lnSpc>
              <a:buFont typeface="Arial" panose="020B0604020202020204" pitchFamily="34" charset="0"/>
              <a:buChar char="•"/>
              <a:tabLst>
                <a:tab pos="914400" algn="l"/>
              </a:tabLst>
            </a:pPr>
            <a:r>
              <a:rPr lang="en-ZA" sz="2000" dirty="0">
                <a:solidFill>
                  <a:schemeClr val="tx2"/>
                </a:solidFill>
                <a:effectLst/>
                <a:ea typeface="Calibri" panose="020F0502020204030204" pitchFamily="34" charset="0"/>
                <a:cs typeface="Times New Roman" panose="02020603050405020304" pitchFamily="18" charset="0"/>
              </a:rPr>
              <a:t>The Bill seeks to support the civilian oversight of police under the direction of the Minister of Police by the Civilian Secretariat and Provincial Secretariat established in terms of the Civilian Secretariat for Police Service Act (Act 2 of 2011). </a:t>
            </a:r>
          </a:p>
          <a:p>
            <a:pPr marL="742950" lvl="1" indent="-285750">
              <a:lnSpc>
                <a:spcPct val="107000"/>
              </a:lnSpc>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tabLst>
                <a:tab pos="914400" algn="l"/>
              </a:tabLst>
            </a:pPr>
            <a:r>
              <a:rPr lang="en-ZA" sz="2000" dirty="0">
                <a:solidFill>
                  <a:schemeClr val="tx2"/>
                </a:solidFill>
                <a:effectLst/>
                <a:ea typeface="Calibri" panose="020F0502020204030204" pitchFamily="34" charset="0"/>
                <a:cs typeface="Times New Roman" panose="02020603050405020304" pitchFamily="18" charset="0"/>
              </a:rPr>
              <a:t>The Bill further clarifies and defines the provincial sphere of government’s oversight over national policing functions.</a:t>
            </a:r>
          </a:p>
        </p:txBody>
      </p:sp>
      <p:pic>
        <p:nvPicPr>
          <p:cNvPr id="5" name="Picture 4">
            <a:extLst>
              <a:ext uri="{FF2B5EF4-FFF2-40B4-BE49-F238E27FC236}">
                <a16:creationId xmlns:a16="http://schemas.microsoft.com/office/drawing/2014/main" id="{DE85DE66-DA12-4CD6-9EE0-3CF75D98642C}"/>
              </a:ext>
            </a:extLst>
          </p:cNvPr>
          <p:cNvPicPr>
            <a:picLocks noChangeAspect="1"/>
          </p:cNvPicPr>
          <p:nvPr/>
        </p:nvPicPr>
        <p:blipFill>
          <a:blip r:embed="rId2"/>
          <a:stretch>
            <a:fillRect/>
          </a:stretch>
        </p:blipFill>
        <p:spPr>
          <a:xfrm>
            <a:off x="0" y="1471448"/>
            <a:ext cx="3552497" cy="3479909"/>
          </a:xfrm>
          <a:prstGeom prst="rect">
            <a:avLst/>
          </a:prstGeom>
        </p:spPr>
      </p:pic>
    </p:spTree>
    <p:extLst>
      <p:ext uri="{BB962C8B-B14F-4D97-AF65-F5344CB8AC3E}">
        <p14:creationId xmlns:p14="http://schemas.microsoft.com/office/powerpoint/2010/main" val="56240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4194719" y="541941"/>
            <a:ext cx="7756033" cy="5427936"/>
          </a:xfrm>
        </p:spPr>
        <p:txBody>
          <a:bodyPr>
            <a:noAutofit/>
          </a:bodyPr>
          <a:lstStyle/>
          <a:p>
            <a:pPr marL="0" indent="0" algn="just">
              <a:lnSpc>
                <a:spcPct val="170000"/>
              </a:lnSpc>
              <a:spcBef>
                <a:spcPts val="0"/>
              </a:spcBef>
              <a:buNone/>
            </a:pPr>
            <a:r>
              <a:rPr lang="en-ZA" sz="2600" dirty="0">
                <a:solidFill>
                  <a:schemeClr val="tx2"/>
                </a:solidFill>
              </a:rPr>
              <a:t>To </a:t>
            </a:r>
            <a:r>
              <a:rPr lang="en-ZA" sz="2600" b="1" dirty="0">
                <a:solidFill>
                  <a:schemeClr val="tx2"/>
                </a:solidFill>
              </a:rPr>
              <a:t>provide for directives for the establishment of community police forums and boards </a:t>
            </a:r>
            <a:r>
              <a:rPr lang="en-ZA" sz="2600" dirty="0">
                <a:solidFill>
                  <a:schemeClr val="tx2"/>
                </a:solidFill>
              </a:rPr>
              <a:t>in terms of the South African Police Service Act No 68 of 1995; </a:t>
            </a:r>
          </a:p>
          <a:p>
            <a:pPr marL="742950" lvl="1" indent="-285750">
              <a:lnSpc>
                <a:spcPct val="107000"/>
              </a:lnSpc>
              <a:spcAft>
                <a:spcPts val="800"/>
              </a:spcAft>
              <a:buFont typeface="Arial" panose="020B0604020202020204" pitchFamily="34" charset="0"/>
              <a:buChar char="•"/>
              <a:tabLst>
                <a:tab pos="914400" algn="l"/>
              </a:tabLst>
            </a:pPr>
            <a:r>
              <a:rPr lang="en-ZA" sz="2600" dirty="0">
                <a:solidFill>
                  <a:schemeClr val="tx2"/>
                </a:solidFill>
                <a:effectLst/>
                <a:ea typeface="Calibri" panose="020F0502020204030204" pitchFamily="34" charset="0"/>
                <a:cs typeface="Times New Roman" panose="02020603050405020304" pitchFamily="18" charset="0"/>
              </a:rPr>
              <a:t>The legislative mandate given to the MEC in section 19(1), 20(1) and 21(1) of the South African Police Service Act, 1995 (Act 68 of 1995), enabling the MEC to issue directives for the establishment of community police forums and boards, is amplified in the Bill in order to promote good relations between the SAPS and communities.</a:t>
            </a:r>
          </a:p>
        </p:txBody>
      </p:sp>
      <p:pic>
        <p:nvPicPr>
          <p:cNvPr id="4" name="Picture 3">
            <a:extLst>
              <a:ext uri="{FF2B5EF4-FFF2-40B4-BE49-F238E27FC236}">
                <a16:creationId xmlns:a16="http://schemas.microsoft.com/office/drawing/2014/main" id="{8BAD1240-334A-496F-AB02-E358447FEAF1}"/>
              </a:ext>
            </a:extLst>
          </p:cNvPr>
          <p:cNvPicPr>
            <a:picLocks noChangeAspect="1"/>
          </p:cNvPicPr>
          <p:nvPr/>
        </p:nvPicPr>
        <p:blipFill>
          <a:blip r:embed="rId2"/>
          <a:stretch>
            <a:fillRect/>
          </a:stretch>
        </p:blipFill>
        <p:spPr>
          <a:xfrm>
            <a:off x="171010" y="628650"/>
            <a:ext cx="4023709" cy="4749196"/>
          </a:xfrm>
          <a:prstGeom prst="rect">
            <a:avLst/>
          </a:prstGeom>
        </p:spPr>
      </p:pic>
    </p:spTree>
    <p:extLst>
      <p:ext uri="{BB962C8B-B14F-4D97-AF65-F5344CB8AC3E}">
        <p14:creationId xmlns:p14="http://schemas.microsoft.com/office/powerpoint/2010/main" val="2131952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2281489" y="338137"/>
            <a:ext cx="9910511" cy="6262360"/>
          </a:xfrm>
        </p:spPr>
        <p:txBody>
          <a:bodyPr>
            <a:noAutofit/>
          </a:bodyPr>
          <a:lstStyle/>
          <a:p>
            <a:pPr marL="0" lvl="0" indent="0" algn="just">
              <a:lnSpc>
                <a:spcPct val="170000"/>
              </a:lnSpc>
              <a:spcBef>
                <a:spcPts val="0"/>
              </a:spcBef>
              <a:spcAft>
                <a:spcPts val="800"/>
              </a:spcAft>
              <a:buNone/>
              <a:tabLst>
                <a:tab pos="457200" algn="l"/>
              </a:tabLst>
            </a:pPr>
            <a:r>
              <a:rPr lang="en-ZA" dirty="0">
                <a:solidFill>
                  <a:schemeClr val="tx2"/>
                </a:solidFill>
              </a:rPr>
              <a:t>To </a:t>
            </a:r>
            <a:r>
              <a:rPr lang="en-ZA" b="1" dirty="0">
                <a:solidFill>
                  <a:schemeClr val="tx2"/>
                </a:solidFill>
              </a:rPr>
              <a:t>provide for the accreditation of organisations and associations as neighbourhood watches</a:t>
            </a:r>
            <a:r>
              <a:rPr lang="en-ZA" dirty="0">
                <a:solidFill>
                  <a:schemeClr val="tx2"/>
                </a:solidFill>
              </a:rPr>
              <a:t>; </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Clause 6 provides for the </a:t>
            </a:r>
            <a:r>
              <a:rPr lang="en-ZA" b="1" dirty="0">
                <a:solidFill>
                  <a:schemeClr val="tx2"/>
                </a:solidFill>
                <a:cs typeface="Times New Roman" panose="02020603050405020304" pitchFamily="18" charset="0"/>
              </a:rPr>
              <a:t>voluntary accreditation and support of neighbourhood watches (NHWs)in Gauteng</a:t>
            </a:r>
            <a:r>
              <a:rPr lang="en-ZA" dirty="0">
                <a:solidFill>
                  <a:schemeClr val="tx2"/>
                </a:solidFill>
                <a:cs typeface="Times New Roman" panose="02020603050405020304" pitchFamily="18" charset="0"/>
              </a:rPr>
              <a:t> in order to promote good relations between the police and communities. The MEC may also provide funding, training, or resources to neighbourhood watches. </a:t>
            </a:r>
          </a:p>
          <a:p>
            <a:pPr marL="1143000" lvl="2" indent="-228600" algn="just">
              <a:lnSpc>
                <a:spcPct val="107000"/>
              </a:lnSpc>
              <a:buFont typeface="Courier New" panose="02070309020205020404" pitchFamily="49" charset="0"/>
              <a:buChar char="o"/>
              <a:tabLst>
                <a:tab pos="1371600" algn="l"/>
              </a:tabLst>
            </a:pPr>
            <a:r>
              <a:rPr lang="en-ZA"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This clause also provides for neighbourhood watches to submit reports to the MEC on:</a:t>
            </a:r>
            <a:endParaRPr lang="en-ZA"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07000"/>
              </a:lnSpc>
              <a:buFont typeface="Wingdings" panose="05000000000000000000" pitchFamily="2" charset="2"/>
              <a:buChar char=""/>
              <a:tabLst>
                <a:tab pos="1828800" algn="l"/>
              </a:tabLst>
            </a:pPr>
            <a:r>
              <a:rPr lang="en-ZA" sz="1600" i="1"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a:t>
            </a:r>
            <a:r>
              <a:rPr lang="en-ZA"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 activities of the neighbourhood watches; and</a:t>
            </a:r>
            <a:endParaRPr lang="en-ZA"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07000"/>
              </a:lnSpc>
              <a:buFont typeface="Wingdings" panose="05000000000000000000" pitchFamily="2" charset="2"/>
              <a:buChar char=""/>
              <a:tabLst>
                <a:tab pos="1828800" algn="l"/>
              </a:tabLst>
            </a:pPr>
            <a:r>
              <a:rPr lang="en-ZA" sz="16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safety concerns and incidents of crime in the areas in which neighbourhood watches operate.</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In order to monitor the police’s efficiency and effectiveness and to determine the Province’s policing needs and priorities, as required by the Constitution, these requirements seek to </a:t>
            </a:r>
            <a:r>
              <a:rPr lang="en-ZA" b="1" dirty="0">
                <a:solidFill>
                  <a:schemeClr val="tx2"/>
                </a:solidFill>
                <a:cs typeface="Times New Roman" panose="02020603050405020304" pitchFamily="18" charset="0"/>
              </a:rPr>
              <a:t>create a database on the safety situation in the Province</a:t>
            </a:r>
            <a:r>
              <a:rPr lang="en-ZA" dirty="0">
                <a:solidFill>
                  <a:schemeClr val="tx2"/>
                </a:solidFill>
                <a:cs typeface="Times New Roman" panose="02020603050405020304" pitchFamily="18" charset="0"/>
              </a:rPr>
              <a:t>.</a:t>
            </a:r>
          </a:p>
          <a:p>
            <a:pPr marL="742950" lvl="1" indent="-285750">
              <a:lnSpc>
                <a:spcPct val="107000"/>
              </a:lnSpc>
              <a:spcAft>
                <a:spcPts val="800"/>
              </a:spcAft>
              <a:buFont typeface="Arial" panose="020B0604020202020204" pitchFamily="34" charset="0"/>
              <a:buChar char="•"/>
              <a:tabLst>
                <a:tab pos="914400" algn="l"/>
              </a:tabLst>
            </a:pPr>
            <a:r>
              <a:rPr lang="en-ZA" dirty="0">
                <a:solidFill>
                  <a:schemeClr val="tx2"/>
                </a:solidFill>
                <a:cs typeface="Times New Roman" panose="02020603050405020304" pitchFamily="18" charset="0"/>
              </a:rPr>
              <a:t>Experience from the Western Cape has shown that this is the most effective aspect of the Act. It formalized and professionalized the NHW service as all members had to be properly screened and vetted. It introduced minimum training and allowed for the allocation of resources to support NHWs.</a:t>
            </a: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F975716A-864D-4C11-8E9A-887362FBF59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6177" y="1634463"/>
            <a:ext cx="2615644" cy="1834854"/>
          </a:xfrm>
          <a:prstGeom prst="rect">
            <a:avLst/>
          </a:prstGeom>
        </p:spPr>
      </p:pic>
    </p:spTree>
    <p:extLst>
      <p:ext uri="{BB962C8B-B14F-4D97-AF65-F5344CB8AC3E}">
        <p14:creationId xmlns:p14="http://schemas.microsoft.com/office/powerpoint/2010/main" val="390188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3710152" y="548015"/>
            <a:ext cx="8219910" cy="6262360"/>
          </a:xfrm>
        </p:spPr>
        <p:txBody>
          <a:bodyPr>
            <a:noAutofit/>
          </a:bodyPr>
          <a:lstStyle/>
          <a:p>
            <a:pPr marL="0" indent="0" algn="just">
              <a:lnSpc>
                <a:spcPct val="170000"/>
              </a:lnSpc>
              <a:spcBef>
                <a:spcPts val="0"/>
              </a:spcBef>
              <a:spcAft>
                <a:spcPts val="800"/>
              </a:spcAft>
              <a:buNone/>
              <a:tabLst>
                <a:tab pos="457200" algn="l"/>
              </a:tabLst>
            </a:pPr>
            <a:r>
              <a:rPr lang="en-ZA" b="1" dirty="0">
                <a:solidFill>
                  <a:schemeClr val="tx2"/>
                </a:solidFill>
              </a:rPr>
              <a:t>To establish and maintain an integrated information system</a:t>
            </a:r>
            <a:r>
              <a:rPr lang="en-ZA" dirty="0">
                <a:solidFill>
                  <a:schemeClr val="tx2"/>
                </a:solidFill>
              </a:rPr>
              <a:t> and a database of organisations; </a:t>
            </a:r>
          </a:p>
          <a:p>
            <a:pPr marL="742950" lvl="1" indent="-285750" algn="just">
              <a:lnSpc>
                <a:spcPct val="107000"/>
              </a:lnSpc>
              <a:buFont typeface="Arial" panose="020B0604020202020204" pitchFamily="34" charset="0"/>
              <a:buChar char="•"/>
              <a:tabLst>
                <a:tab pos="914400" algn="l"/>
              </a:tabLst>
            </a:pPr>
            <a:r>
              <a:rPr lang="en-ZA" sz="2000" dirty="0">
                <a:solidFill>
                  <a:schemeClr val="tx2"/>
                </a:solidFill>
                <a:effectLst/>
                <a:ea typeface="Calibri" panose="020F0502020204030204" pitchFamily="34" charset="0"/>
                <a:cs typeface="Times New Roman" panose="02020603050405020304" pitchFamily="18" charset="0"/>
              </a:rPr>
              <a:t>This information system </a:t>
            </a:r>
            <a:r>
              <a:rPr lang="en-ZA" sz="2000" b="1" dirty="0">
                <a:solidFill>
                  <a:schemeClr val="tx2"/>
                </a:solidFill>
                <a:effectLst/>
                <a:ea typeface="Calibri" panose="020F0502020204030204" pitchFamily="34" charset="0"/>
                <a:cs typeface="Times New Roman" panose="02020603050405020304" pitchFamily="18" charset="0"/>
              </a:rPr>
              <a:t>will enable the MEC to oversee the effectiveness and efficiency of the police service</a:t>
            </a:r>
            <a:r>
              <a:rPr lang="en-ZA" sz="2000" dirty="0">
                <a:solidFill>
                  <a:schemeClr val="tx2"/>
                </a:solidFill>
                <a:effectLst/>
                <a:ea typeface="Calibri" panose="020F0502020204030204" pitchFamily="34" charset="0"/>
                <a:cs typeface="Times New Roman" panose="02020603050405020304" pitchFamily="18" charset="0"/>
              </a:rPr>
              <a:t> and to determine the Province’s policing needs and priorities. This also </a:t>
            </a:r>
            <a:r>
              <a:rPr lang="en-ZA" sz="2000" b="1" dirty="0">
                <a:solidFill>
                  <a:schemeClr val="tx2"/>
                </a:solidFill>
                <a:effectLst/>
                <a:ea typeface="Calibri" panose="020F0502020204030204" pitchFamily="34" charset="0"/>
                <a:cs typeface="Times New Roman" panose="02020603050405020304" pitchFamily="18" charset="0"/>
              </a:rPr>
              <a:t>promotes information sharing between the relevant bodies</a:t>
            </a:r>
            <a:r>
              <a:rPr lang="en-ZA" sz="2000" dirty="0">
                <a:solidFill>
                  <a:schemeClr val="tx2"/>
                </a:solidFill>
                <a:effectLst/>
                <a:ea typeface="Calibri" panose="020F0502020204030204" pitchFamily="34" charset="0"/>
                <a:cs typeface="Times New Roman" panose="02020603050405020304" pitchFamily="18" charset="0"/>
              </a:rPr>
              <a:t>. </a:t>
            </a:r>
          </a:p>
          <a:p>
            <a:pPr marL="742950" lvl="1" indent="-285750" algn="just">
              <a:lnSpc>
                <a:spcPct val="107000"/>
              </a:lnSpc>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a:p>
            <a:pPr marL="742950" lvl="1" indent="-285750" algn="just">
              <a:lnSpc>
                <a:spcPct val="107000"/>
              </a:lnSpc>
              <a:buFont typeface="Arial" panose="020B0604020202020204" pitchFamily="34" charset="0"/>
              <a:buChar char="•"/>
              <a:tabLst>
                <a:tab pos="914400" algn="l"/>
              </a:tabLst>
            </a:pPr>
            <a:r>
              <a:rPr lang="en-ZA" sz="2000" dirty="0">
                <a:solidFill>
                  <a:schemeClr val="tx2"/>
                </a:solidFill>
                <a:effectLst/>
                <a:ea typeface="Calibri" panose="020F0502020204030204" pitchFamily="34" charset="0"/>
                <a:cs typeface="Times New Roman" panose="02020603050405020304" pitchFamily="18" charset="0"/>
              </a:rPr>
              <a:t>During the lockdown it has been useful in ensuring that IPID shares figures in terms of the number of reports in the Western Cape province.</a:t>
            </a:r>
          </a:p>
          <a:p>
            <a:pPr marL="742950" lvl="1" indent="-285750" algn="just">
              <a:lnSpc>
                <a:spcPct val="107000"/>
              </a:lnSpc>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Arial" panose="020B0604020202020204" pitchFamily="34" charset="0"/>
              <a:buChar char="•"/>
              <a:tabLst>
                <a:tab pos="914400" algn="l"/>
              </a:tabLst>
            </a:pPr>
            <a:r>
              <a:rPr lang="en-ZA" sz="2000" dirty="0">
                <a:solidFill>
                  <a:schemeClr val="tx2"/>
                </a:solidFill>
                <a:effectLst/>
                <a:ea typeface="Calibri" panose="020F0502020204030204" pitchFamily="34" charset="0"/>
                <a:cs typeface="Times New Roman" panose="02020603050405020304" pitchFamily="18" charset="0"/>
              </a:rPr>
              <a:t>Clause 9 provides measures to ensure the confidentiality of personal information obtained from neighbourhood watches, security service providers and other organisations through the integrated information system.</a:t>
            </a:r>
          </a:p>
          <a:p>
            <a:pPr marL="0" indent="0" algn="just">
              <a:lnSpc>
                <a:spcPct val="170000"/>
              </a:lnSpc>
              <a:spcBef>
                <a:spcPts val="0"/>
              </a:spcBef>
              <a:spcAft>
                <a:spcPts val="800"/>
              </a:spcAft>
              <a:buNone/>
              <a:tabLst>
                <a:tab pos="457200" algn="l"/>
              </a:tabLst>
            </a:pPr>
            <a:endParaRPr lang="en-ZA" dirty="0">
              <a:solidFill>
                <a:schemeClr val="tx2"/>
              </a:solidFill>
            </a:endParaRP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BA73F58-7D5F-418E-9841-E1649C36353A}"/>
              </a:ext>
            </a:extLst>
          </p:cNvPr>
          <p:cNvPicPr>
            <a:picLocks noChangeAspect="1"/>
          </p:cNvPicPr>
          <p:nvPr/>
        </p:nvPicPr>
        <p:blipFill>
          <a:blip r:embed="rId2"/>
          <a:stretch>
            <a:fillRect/>
          </a:stretch>
        </p:blipFill>
        <p:spPr>
          <a:xfrm>
            <a:off x="348484" y="196861"/>
            <a:ext cx="3185142" cy="3041759"/>
          </a:xfrm>
          <a:prstGeom prst="rect">
            <a:avLst/>
          </a:prstGeom>
        </p:spPr>
      </p:pic>
      <p:pic>
        <p:nvPicPr>
          <p:cNvPr id="9" name="Picture 8">
            <a:extLst>
              <a:ext uri="{FF2B5EF4-FFF2-40B4-BE49-F238E27FC236}">
                <a16:creationId xmlns:a16="http://schemas.microsoft.com/office/drawing/2014/main" id="{9D890BDD-019F-4D9D-8930-76C9FA98B31B}"/>
              </a:ext>
            </a:extLst>
          </p:cNvPr>
          <p:cNvPicPr>
            <a:picLocks noChangeAspect="1"/>
          </p:cNvPicPr>
          <p:nvPr/>
        </p:nvPicPr>
        <p:blipFill>
          <a:blip r:embed="rId3"/>
          <a:stretch>
            <a:fillRect/>
          </a:stretch>
        </p:blipFill>
        <p:spPr>
          <a:xfrm>
            <a:off x="350201" y="3238620"/>
            <a:ext cx="3183425" cy="3062969"/>
          </a:xfrm>
          <a:prstGeom prst="rect">
            <a:avLst/>
          </a:prstGeom>
        </p:spPr>
      </p:pic>
    </p:spTree>
    <p:extLst>
      <p:ext uri="{BB962C8B-B14F-4D97-AF65-F5344CB8AC3E}">
        <p14:creationId xmlns:p14="http://schemas.microsoft.com/office/powerpoint/2010/main" val="854101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47625"/>
            <a:ext cx="9144000" cy="581025"/>
          </a:xfrm>
        </p:spPr>
        <p:txBody>
          <a:bodyPr/>
          <a:lstStyle/>
          <a:p>
            <a:pPr algn="ctr"/>
            <a:r>
              <a:rPr lang="en-US" b="1" dirty="0">
                <a:solidFill>
                  <a:srgbClr val="004FA2"/>
                </a:solidFill>
              </a:rPr>
              <a:t>Key areas overview</a:t>
            </a:r>
          </a:p>
        </p:txBody>
      </p:sp>
      <p:sp>
        <p:nvSpPr>
          <p:cNvPr id="3" name="Content Placeholder 2"/>
          <p:cNvSpPr>
            <a:spLocks noGrp="1"/>
          </p:cNvSpPr>
          <p:nvPr>
            <p:ph idx="1"/>
          </p:nvPr>
        </p:nvSpPr>
        <p:spPr>
          <a:xfrm>
            <a:off x="3499945" y="338137"/>
            <a:ext cx="8692055" cy="6262360"/>
          </a:xfrm>
        </p:spPr>
        <p:txBody>
          <a:bodyPr>
            <a:noAutofit/>
          </a:bodyPr>
          <a:lstStyle/>
          <a:p>
            <a:pPr marL="0" indent="0" algn="just">
              <a:lnSpc>
                <a:spcPct val="170000"/>
              </a:lnSpc>
              <a:spcBef>
                <a:spcPts val="0"/>
              </a:spcBef>
              <a:spcAft>
                <a:spcPts val="800"/>
              </a:spcAft>
              <a:buNone/>
              <a:tabLst>
                <a:tab pos="457200" algn="l"/>
              </a:tabLst>
            </a:pPr>
            <a:r>
              <a:rPr lang="en-ZA" sz="2800" dirty="0">
                <a:solidFill>
                  <a:schemeClr val="tx2"/>
                </a:solidFill>
              </a:rPr>
              <a:t>To </a:t>
            </a:r>
            <a:r>
              <a:rPr lang="en-ZA" sz="2800" b="1" dirty="0">
                <a:solidFill>
                  <a:schemeClr val="tx2"/>
                </a:solidFill>
              </a:rPr>
              <a:t>provide for the voluntary registration of security service providers </a:t>
            </a:r>
            <a:r>
              <a:rPr lang="en-ZA" sz="2800" dirty="0">
                <a:solidFill>
                  <a:schemeClr val="tx2"/>
                </a:solidFill>
              </a:rPr>
              <a:t>on the database of organisations; </a:t>
            </a:r>
          </a:p>
          <a:p>
            <a:pPr marL="742950" lvl="1" indent="-285750">
              <a:lnSpc>
                <a:spcPct val="107000"/>
              </a:lnSpc>
              <a:spcAft>
                <a:spcPts val="800"/>
              </a:spcAft>
              <a:buFont typeface="Arial" panose="020B0604020202020204" pitchFamily="34" charset="0"/>
              <a:buChar char="•"/>
              <a:tabLst>
                <a:tab pos="914400" algn="l"/>
              </a:tabLst>
            </a:pPr>
            <a:r>
              <a:rPr lang="en-ZA" sz="2600" dirty="0">
                <a:solidFill>
                  <a:schemeClr val="tx2"/>
                </a:solidFill>
                <a:cs typeface="Times New Roman" panose="02020603050405020304" pitchFamily="18" charset="0"/>
              </a:rPr>
              <a:t>clause 8 </a:t>
            </a:r>
            <a:r>
              <a:rPr lang="en-ZA" sz="2600" b="1" dirty="0">
                <a:solidFill>
                  <a:schemeClr val="tx2"/>
                </a:solidFill>
                <a:cs typeface="Times New Roman" panose="02020603050405020304" pitchFamily="18" charset="0"/>
              </a:rPr>
              <a:t>provides for the MEC to request security service providers to register on the database of community organisations and to submit information on safety concerns and incidents</a:t>
            </a:r>
            <a:r>
              <a:rPr lang="en-ZA" sz="2600" dirty="0">
                <a:solidFill>
                  <a:schemeClr val="tx2"/>
                </a:solidFill>
                <a:cs typeface="Times New Roman" panose="02020603050405020304" pitchFamily="18" charset="0"/>
              </a:rPr>
              <a:t> of crime in their areas of operation. </a:t>
            </a:r>
          </a:p>
          <a:p>
            <a:pPr marL="742950" lvl="1" indent="-285750">
              <a:lnSpc>
                <a:spcPct val="107000"/>
              </a:lnSpc>
              <a:spcAft>
                <a:spcPts val="800"/>
              </a:spcAft>
              <a:buFont typeface="Arial" panose="020B0604020202020204" pitchFamily="34" charset="0"/>
              <a:buChar char="•"/>
              <a:tabLst>
                <a:tab pos="914400" algn="l"/>
              </a:tabLst>
            </a:pPr>
            <a:endParaRPr lang="en-ZA" sz="800" dirty="0">
              <a:solidFill>
                <a:schemeClr val="tx2"/>
              </a:solidFill>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tabLst>
                <a:tab pos="914400" algn="l"/>
              </a:tabLst>
            </a:pPr>
            <a:r>
              <a:rPr lang="en-ZA" sz="2600" dirty="0">
                <a:solidFill>
                  <a:schemeClr val="tx2"/>
                </a:solidFill>
                <a:cs typeface="Times New Roman" panose="02020603050405020304" pitchFamily="18" charset="0"/>
              </a:rPr>
              <a:t>It is foreseen that this </a:t>
            </a:r>
            <a:r>
              <a:rPr lang="en-ZA" sz="2600" b="1" dirty="0">
                <a:solidFill>
                  <a:schemeClr val="tx2"/>
                </a:solidFill>
                <a:cs typeface="Times New Roman" panose="02020603050405020304" pitchFamily="18" charset="0"/>
              </a:rPr>
              <a:t>will improve the relations between the police and communities and will assist in the determination of the Province’s policing needs </a:t>
            </a:r>
            <a:r>
              <a:rPr lang="en-ZA" sz="2600" dirty="0">
                <a:solidFill>
                  <a:schemeClr val="tx2"/>
                </a:solidFill>
                <a:cs typeface="Times New Roman" panose="02020603050405020304" pitchFamily="18" charset="0"/>
              </a:rPr>
              <a:t>and priorities.</a:t>
            </a:r>
          </a:p>
          <a:p>
            <a:pPr marL="742950" lvl="1" indent="-285750">
              <a:lnSpc>
                <a:spcPct val="107000"/>
              </a:lnSpc>
              <a:spcAft>
                <a:spcPts val="800"/>
              </a:spcAft>
              <a:buFont typeface="Arial" panose="020B0604020202020204" pitchFamily="34" charset="0"/>
              <a:buChar char="•"/>
              <a:tabLst>
                <a:tab pos="914400" algn="l"/>
              </a:tabLst>
            </a:pPr>
            <a:endParaRPr lang="en-ZA" sz="2000" dirty="0">
              <a:solidFill>
                <a:schemeClr val="tx2"/>
              </a:solidFill>
              <a:effectLst/>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8DE0CA7E-4239-46B5-A507-7183C699DFAB}"/>
              </a:ext>
            </a:extLst>
          </p:cNvPr>
          <p:cNvPicPr>
            <a:picLocks noChangeAspect="1"/>
          </p:cNvPicPr>
          <p:nvPr/>
        </p:nvPicPr>
        <p:blipFill>
          <a:blip r:embed="rId2"/>
          <a:stretch>
            <a:fillRect/>
          </a:stretch>
        </p:blipFill>
        <p:spPr>
          <a:xfrm>
            <a:off x="96072" y="1692573"/>
            <a:ext cx="3551018" cy="3208121"/>
          </a:xfrm>
          <a:prstGeom prst="rect">
            <a:avLst/>
          </a:prstGeom>
        </p:spPr>
      </p:pic>
    </p:spTree>
    <p:extLst>
      <p:ext uri="{BB962C8B-B14F-4D97-AF65-F5344CB8AC3E}">
        <p14:creationId xmlns:p14="http://schemas.microsoft.com/office/powerpoint/2010/main" val="1364141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ealth Fitness 16x9">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 and fitness presentation (widescreen).potx" id="{ABFD658B-2256-413B-9244-0F977A0B2D12}" vid="{E4CB021D-C859-4C82-BDBB-2F2FACCF0D80}"/>
    </a:ext>
  </a:extLst>
</a:theme>
</file>

<file path=ppt/theme/theme2.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 and fitness presentation (widescreen)</Template>
  <TotalTime>136</TotalTime>
  <Words>1551</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Courier New</vt:lpstr>
      <vt:lpstr>Wingdings</vt:lpstr>
      <vt:lpstr>Health Fitness 16x9</vt:lpstr>
      <vt:lpstr>Community Safety Overview bill</vt:lpstr>
      <vt:lpstr>Purpose bill</vt:lpstr>
      <vt:lpstr>Motivation of bill</vt:lpstr>
      <vt:lpstr>Motivation of bill</vt:lpstr>
      <vt:lpstr>Key areas overview</vt:lpstr>
      <vt:lpstr>Key areas overview</vt:lpstr>
      <vt:lpstr>Key areas overview</vt:lpstr>
      <vt:lpstr>Key areas overview</vt:lpstr>
      <vt:lpstr>Key areas overview</vt:lpstr>
      <vt:lpstr>Key areas overview</vt:lpstr>
      <vt:lpstr>Key areas overview</vt:lpstr>
      <vt:lpstr>Key areas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Safety Overview bill</dc:title>
  <dc:creator>Sinethemba Zonke</dc:creator>
  <cp:lastModifiedBy>Thabile Malumane</cp:lastModifiedBy>
  <cp:revision>13</cp:revision>
  <dcterms:created xsi:type="dcterms:W3CDTF">2021-06-07T10:18:54Z</dcterms:created>
  <dcterms:modified xsi:type="dcterms:W3CDTF">2021-11-19T10:40:28Z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