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58" r:id="rId2"/>
  </p:sldMasterIdLst>
  <p:notesMasterIdLst>
    <p:notesMasterId r:id="rId81"/>
  </p:notesMasterIdLst>
  <p:sldIdLst>
    <p:sldId id="320" r:id="rId3"/>
    <p:sldId id="4407" r:id="rId4"/>
    <p:sldId id="425" r:id="rId5"/>
    <p:sldId id="291" r:id="rId6"/>
    <p:sldId id="1744" r:id="rId7"/>
    <p:sldId id="342" r:id="rId8"/>
    <p:sldId id="351" r:id="rId9"/>
    <p:sldId id="427" r:id="rId10"/>
    <p:sldId id="428" r:id="rId11"/>
    <p:sldId id="429" r:id="rId12"/>
    <p:sldId id="346" r:id="rId13"/>
    <p:sldId id="347" r:id="rId14"/>
    <p:sldId id="348" r:id="rId15"/>
    <p:sldId id="399" r:id="rId16"/>
    <p:sldId id="388" r:id="rId17"/>
    <p:sldId id="3846" r:id="rId18"/>
    <p:sldId id="3925" r:id="rId19"/>
    <p:sldId id="3926" r:id="rId20"/>
    <p:sldId id="397" r:id="rId21"/>
    <p:sldId id="4392" r:id="rId22"/>
    <p:sldId id="3922" r:id="rId23"/>
    <p:sldId id="403" r:id="rId24"/>
    <p:sldId id="4393" r:id="rId25"/>
    <p:sldId id="327" r:id="rId26"/>
    <p:sldId id="414" r:id="rId27"/>
    <p:sldId id="413" r:id="rId28"/>
    <p:sldId id="256" r:id="rId29"/>
    <p:sldId id="3878" r:id="rId30"/>
    <p:sldId id="3879" r:id="rId31"/>
    <p:sldId id="3880" r:id="rId32"/>
    <p:sldId id="3881" r:id="rId33"/>
    <p:sldId id="3874" r:id="rId34"/>
    <p:sldId id="3875" r:id="rId35"/>
    <p:sldId id="3876" r:id="rId36"/>
    <p:sldId id="3877" r:id="rId37"/>
    <p:sldId id="3882" r:id="rId38"/>
    <p:sldId id="3883" r:id="rId39"/>
    <p:sldId id="3884" r:id="rId40"/>
    <p:sldId id="355" r:id="rId41"/>
    <p:sldId id="325" r:id="rId42"/>
    <p:sldId id="426" r:id="rId43"/>
    <p:sldId id="3768" r:id="rId44"/>
    <p:sldId id="3736" r:id="rId45"/>
    <p:sldId id="3751" r:id="rId46"/>
    <p:sldId id="3786" r:id="rId47"/>
    <p:sldId id="3776" r:id="rId48"/>
    <p:sldId id="3889" r:id="rId49"/>
    <p:sldId id="3890" r:id="rId50"/>
    <p:sldId id="3892" r:id="rId51"/>
    <p:sldId id="3737" r:id="rId52"/>
    <p:sldId id="3741" r:id="rId53"/>
    <p:sldId id="3739" r:id="rId54"/>
    <p:sldId id="3748" r:id="rId55"/>
    <p:sldId id="3778" r:id="rId56"/>
    <p:sldId id="3779" r:id="rId57"/>
    <p:sldId id="3742" r:id="rId58"/>
    <p:sldId id="3894" r:id="rId59"/>
    <p:sldId id="3896" r:id="rId60"/>
    <p:sldId id="3769" r:id="rId61"/>
    <p:sldId id="3770" r:id="rId62"/>
    <p:sldId id="3771" r:id="rId63"/>
    <p:sldId id="3740" r:id="rId64"/>
    <p:sldId id="3899" r:id="rId65"/>
    <p:sldId id="402" r:id="rId66"/>
    <p:sldId id="329" r:id="rId67"/>
    <p:sldId id="3850" r:id="rId68"/>
    <p:sldId id="328" r:id="rId69"/>
    <p:sldId id="336" r:id="rId70"/>
    <p:sldId id="3851" r:id="rId71"/>
    <p:sldId id="3852" r:id="rId72"/>
    <p:sldId id="360" r:id="rId73"/>
    <p:sldId id="330" r:id="rId74"/>
    <p:sldId id="339" r:id="rId75"/>
    <p:sldId id="340" r:id="rId76"/>
    <p:sldId id="311" r:id="rId77"/>
    <p:sldId id="338" r:id="rId78"/>
    <p:sldId id="337" r:id="rId79"/>
    <p:sldId id="4406" r:id="rId8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tze, Janeli" initials="" lastIdx="0" clrIdx="0"/>
  <p:cmAuthor id="2" name="Manona, Kulula" initials="MK" lastIdx="4" clrIdx="1">
    <p:extLst>
      <p:ext uri="{19B8F6BF-5375-455C-9EA6-DF929625EA0E}">
        <p15:presenceInfo xmlns:p15="http://schemas.microsoft.com/office/powerpoint/2012/main" userId="S-1-5-21-1035630543-1431987748-622671684-211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953735"/>
    <a:srgbClr val="CCCC00"/>
    <a:srgbClr val="2D8C02"/>
    <a:srgbClr val="31EF90"/>
    <a:srgbClr val="0C39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8" autoAdjust="0"/>
    <p:restoredTop sz="93792" autoAdjust="0"/>
  </p:normalViewPr>
  <p:slideViewPr>
    <p:cSldViewPr snapToGrid="0">
      <p:cViewPr varScale="1">
        <p:scale>
          <a:sx n="62" d="100"/>
          <a:sy n="62" d="100"/>
        </p:scale>
        <p:origin x="852" y="56"/>
      </p:cViewPr>
      <p:guideLst/>
    </p:cSldViewPr>
  </p:slideViewPr>
  <p:notesTextViewPr>
    <p:cViewPr>
      <p:scale>
        <a:sx n="1" d="1"/>
        <a:sy n="1" d="1"/>
      </p:scale>
      <p:origin x="0" y="0"/>
    </p:cViewPr>
  </p:notesTextViewPr>
  <p:sorterViewPr>
    <p:cViewPr varScale="1">
      <p:scale>
        <a:sx n="100" d="100"/>
        <a:sy n="100" d="100"/>
      </p:scale>
      <p:origin x="0" y="-38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 /><Relationship Id="rId18" Type="http://schemas.openxmlformats.org/officeDocument/2006/relationships/slide" Target="slides/slide16.xml" /><Relationship Id="rId26" Type="http://schemas.openxmlformats.org/officeDocument/2006/relationships/slide" Target="slides/slide24.xml" /><Relationship Id="rId39" Type="http://schemas.openxmlformats.org/officeDocument/2006/relationships/slide" Target="slides/slide37.xml" /><Relationship Id="rId21" Type="http://schemas.openxmlformats.org/officeDocument/2006/relationships/slide" Target="slides/slide19.xml" /><Relationship Id="rId34" Type="http://schemas.openxmlformats.org/officeDocument/2006/relationships/slide" Target="slides/slide32.xml" /><Relationship Id="rId42" Type="http://schemas.openxmlformats.org/officeDocument/2006/relationships/slide" Target="slides/slide40.xml" /><Relationship Id="rId47" Type="http://schemas.openxmlformats.org/officeDocument/2006/relationships/slide" Target="slides/slide45.xml" /><Relationship Id="rId50" Type="http://schemas.openxmlformats.org/officeDocument/2006/relationships/slide" Target="slides/slide48.xml" /><Relationship Id="rId55" Type="http://schemas.openxmlformats.org/officeDocument/2006/relationships/slide" Target="slides/slide53.xml" /><Relationship Id="rId63" Type="http://schemas.openxmlformats.org/officeDocument/2006/relationships/slide" Target="slides/slide61.xml" /><Relationship Id="rId68" Type="http://schemas.openxmlformats.org/officeDocument/2006/relationships/slide" Target="slides/slide66.xml" /><Relationship Id="rId76" Type="http://schemas.openxmlformats.org/officeDocument/2006/relationships/slide" Target="slides/slide74.xml" /><Relationship Id="rId84" Type="http://schemas.openxmlformats.org/officeDocument/2006/relationships/viewProps" Target="viewProps.xml" /><Relationship Id="rId7" Type="http://schemas.openxmlformats.org/officeDocument/2006/relationships/slide" Target="slides/slide5.xml" /><Relationship Id="rId71" Type="http://schemas.openxmlformats.org/officeDocument/2006/relationships/slide" Target="slides/slide69.xml" /><Relationship Id="rId2" Type="http://schemas.openxmlformats.org/officeDocument/2006/relationships/slideMaster" Target="slideMasters/slideMaster2.xml" /><Relationship Id="rId16" Type="http://schemas.openxmlformats.org/officeDocument/2006/relationships/slide" Target="slides/slide14.xml" /><Relationship Id="rId29" Type="http://schemas.openxmlformats.org/officeDocument/2006/relationships/slide" Target="slides/slide27.xml" /><Relationship Id="rId11" Type="http://schemas.openxmlformats.org/officeDocument/2006/relationships/slide" Target="slides/slide9.xml" /><Relationship Id="rId24" Type="http://schemas.openxmlformats.org/officeDocument/2006/relationships/slide" Target="slides/slide22.xml" /><Relationship Id="rId32" Type="http://schemas.openxmlformats.org/officeDocument/2006/relationships/slide" Target="slides/slide30.xml" /><Relationship Id="rId37" Type="http://schemas.openxmlformats.org/officeDocument/2006/relationships/slide" Target="slides/slide35.xml" /><Relationship Id="rId40" Type="http://schemas.openxmlformats.org/officeDocument/2006/relationships/slide" Target="slides/slide38.xml" /><Relationship Id="rId45" Type="http://schemas.openxmlformats.org/officeDocument/2006/relationships/slide" Target="slides/slide43.xml" /><Relationship Id="rId53" Type="http://schemas.openxmlformats.org/officeDocument/2006/relationships/slide" Target="slides/slide51.xml" /><Relationship Id="rId58" Type="http://schemas.openxmlformats.org/officeDocument/2006/relationships/slide" Target="slides/slide56.xml" /><Relationship Id="rId66" Type="http://schemas.openxmlformats.org/officeDocument/2006/relationships/slide" Target="slides/slide64.xml" /><Relationship Id="rId74" Type="http://schemas.openxmlformats.org/officeDocument/2006/relationships/slide" Target="slides/slide72.xml" /><Relationship Id="rId79" Type="http://schemas.openxmlformats.org/officeDocument/2006/relationships/slide" Target="slides/slide77.xml" /><Relationship Id="rId5" Type="http://schemas.openxmlformats.org/officeDocument/2006/relationships/slide" Target="slides/slide3.xml" /><Relationship Id="rId61" Type="http://schemas.openxmlformats.org/officeDocument/2006/relationships/slide" Target="slides/slide59.xml" /><Relationship Id="rId82" Type="http://schemas.openxmlformats.org/officeDocument/2006/relationships/commentAuthors" Target="commentAuthors.xml" /><Relationship Id="rId19" Type="http://schemas.openxmlformats.org/officeDocument/2006/relationships/slide" Target="slides/slide17.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slide" Target="slides/slide20.xml" /><Relationship Id="rId27" Type="http://schemas.openxmlformats.org/officeDocument/2006/relationships/slide" Target="slides/slide25.xml" /><Relationship Id="rId30" Type="http://schemas.openxmlformats.org/officeDocument/2006/relationships/slide" Target="slides/slide28.xml" /><Relationship Id="rId35" Type="http://schemas.openxmlformats.org/officeDocument/2006/relationships/slide" Target="slides/slide33.xml" /><Relationship Id="rId43" Type="http://schemas.openxmlformats.org/officeDocument/2006/relationships/slide" Target="slides/slide41.xml" /><Relationship Id="rId48" Type="http://schemas.openxmlformats.org/officeDocument/2006/relationships/slide" Target="slides/slide46.xml" /><Relationship Id="rId56" Type="http://schemas.openxmlformats.org/officeDocument/2006/relationships/slide" Target="slides/slide54.xml" /><Relationship Id="rId64" Type="http://schemas.openxmlformats.org/officeDocument/2006/relationships/slide" Target="slides/slide62.xml" /><Relationship Id="rId69" Type="http://schemas.openxmlformats.org/officeDocument/2006/relationships/slide" Target="slides/slide67.xml" /><Relationship Id="rId77" Type="http://schemas.openxmlformats.org/officeDocument/2006/relationships/slide" Target="slides/slide75.xml" /><Relationship Id="rId8" Type="http://schemas.openxmlformats.org/officeDocument/2006/relationships/slide" Target="slides/slide6.xml" /><Relationship Id="rId51" Type="http://schemas.openxmlformats.org/officeDocument/2006/relationships/slide" Target="slides/slide49.xml" /><Relationship Id="rId72" Type="http://schemas.openxmlformats.org/officeDocument/2006/relationships/slide" Target="slides/slide70.xml" /><Relationship Id="rId80" Type="http://schemas.openxmlformats.org/officeDocument/2006/relationships/slide" Target="slides/slide78.xml" /><Relationship Id="rId85" Type="http://schemas.openxmlformats.org/officeDocument/2006/relationships/theme" Target="theme/theme1.xml" /><Relationship Id="rId3" Type="http://schemas.openxmlformats.org/officeDocument/2006/relationships/slide" Target="slides/slide1.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slide" Target="slides/slide23.xml" /><Relationship Id="rId33" Type="http://schemas.openxmlformats.org/officeDocument/2006/relationships/slide" Target="slides/slide31.xml" /><Relationship Id="rId38" Type="http://schemas.openxmlformats.org/officeDocument/2006/relationships/slide" Target="slides/slide36.xml" /><Relationship Id="rId46" Type="http://schemas.openxmlformats.org/officeDocument/2006/relationships/slide" Target="slides/slide44.xml" /><Relationship Id="rId59" Type="http://schemas.openxmlformats.org/officeDocument/2006/relationships/slide" Target="slides/slide57.xml" /><Relationship Id="rId67" Type="http://schemas.openxmlformats.org/officeDocument/2006/relationships/slide" Target="slides/slide65.xml" /><Relationship Id="rId20" Type="http://schemas.openxmlformats.org/officeDocument/2006/relationships/slide" Target="slides/slide18.xml" /><Relationship Id="rId41" Type="http://schemas.openxmlformats.org/officeDocument/2006/relationships/slide" Target="slides/slide39.xml" /><Relationship Id="rId54" Type="http://schemas.openxmlformats.org/officeDocument/2006/relationships/slide" Target="slides/slide52.xml" /><Relationship Id="rId62" Type="http://schemas.openxmlformats.org/officeDocument/2006/relationships/slide" Target="slides/slide60.xml" /><Relationship Id="rId70" Type="http://schemas.openxmlformats.org/officeDocument/2006/relationships/slide" Target="slides/slide68.xml" /><Relationship Id="rId75" Type="http://schemas.openxmlformats.org/officeDocument/2006/relationships/slide" Target="slides/slide73.xml" /><Relationship Id="rId83"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4.xml" /><Relationship Id="rId15" Type="http://schemas.openxmlformats.org/officeDocument/2006/relationships/slide" Target="slides/slide13.xml" /><Relationship Id="rId23" Type="http://schemas.openxmlformats.org/officeDocument/2006/relationships/slide" Target="slides/slide21.xml" /><Relationship Id="rId28" Type="http://schemas.openxmlformats.org/officeDocument/2006/relationships/slide" Target="slides/slide26.xml" /><Relationship Id="rId36" Type="http://schemas.openxmlformats.org/officeDocument/2006/relationships/slide" Target="slides/slide34.xml" /><Relationship Id="rId49" Type="http://schemas.openxmlformats.org/officeDocument/2006/relationships/slide" Target="slides/slide47.xml" /><Relationship Id="rId57" Type="http://schemas.openxmlformats.org/officeDocument/2006/relationships/slide" Target="slides/slide55.xml" /><Relationship Id="rId10" Type="http://schemas.openxmlformats.org/officeDocument/2006/relationships/slide" Target="slides/slide8.xml" /><Relationship Id="rId31" Type="http://schemas.openxmlformats.org/officeDocument/2006/relationships/slide" Target="slides/slide29.xml" /><Relationship Id="rId44" Type="http://schemas.openxmlformats.org/officeDocument/2006/relationships/slide" Target="slides/slide42.xml" /><Relationship Id="rId52" Type="http://schemas.openxmlformats.org/officeDocument/2006/relationships/slide" Target="slides/slide50.xml" /><Relationship Id="rId60" Type="http://schemas.openxmlformats.org/officeDocument/2006/relationships/slide" Target="slides/slide58.xml" /><Relationship Id="rId65" Type="http://schemas.openxmlformats.org/officeDocument/2006/relationships/slide" Target="slides/slide63.xml" /><Relationship Id="rId73" Type="http://schemas.openxmlformats.org/officeDocument/2006/relationships/slide" Target="slides/slide71.xml" /><Relationship Id="rId78" Type="http://schemas.openxmlformats.org/officeDocument/2006/relationships/slide" Target="slides/slide76.xml" /><Relationship Id="rId81" Type="http://schemas.openxmlformats.org/officeDocument/2006/relationships/notesMaster" Target="notesMasters/notesMaster1.xml" /><Relationship Id="rId86" Type="http://schemas.openxmlformats.org/officeDocument/2006/relationships/tableStyles" Target="tableStyles.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EEFEC1-ECB8-43BB-8CC0-64275A2AFDB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ZA"/>
        </a:p>
      </dgm:t>
    </dgm:pt>
    <dgm:pt modelId="{4AD7347A-27D5-42FE-849E-A9C3B36CFF91}">
      <dgm:prSet phldrT="[Text]" custT="1"/>
      <dgm:spPr/>
      <dgm:t>
        <a:bodyPr/>
        <a:lstStyle/>
        <a:p>
          <a:r>
            <a:rPr lang="en-ZA" sz="2000" dirty="0"/>
            <a:t>1. Update staff establishment</a:t>
          </a:r>
        </a:p>
      </dgm:t>
    </dgm:pt>
    <dgm:pt modelId="{60B5D81F-EAA4-4667-A4C6-97780671E553}" type="parTrans" cxnId="{A123E8B5-185B-470A-B9C8-0AF70EC4BA18}">
      <dgm:prSet/>
      <dgm:spPr/>
      <dgm:t>
        <a:bodyPr/>
        <a:lstStyle/>
        <a:p>
          <a:endParaRPr lang="en-ZA" sz="1400"/>
        </a:p>
      </dgm:t>
    </dgm:pt>
    <dgm:pt modelId="{2DC3EA06-7594-4671-BEE0-40D90A372616}" type="sibTrans" cxnId="{A123E8B5-185B-470A-B9C8-0AF70EC4BA18}">
      <dgm:prSet/>
      <dgm:spPr/>
      <dgm:t>
        <a:bodyPr/>
        <a:lstStyle/>
        <a:p>
          <a:endParaRPr lang="en-ZA" sz="1400"/>
        </a:p>
      </dgm:t>
    </dgm:pt>
    <dgm:pt modelId="{17D936E4-BDA5-4920-8E0F-106D9CB7C94D}">
      <dgm:prSet phldrT="[Text]" custT="1"/>
      <dgm:spPr/>
      <dgm:t>
        <a:bodyPr/>
        <a:lstStyle/>
        <a:p>
          <a:r>
            <a:rPr lang="en-ZA" sz="2000" dirty="0"/>
            <a:t>2. Upload personnel info on PERSAL with current Conditions of Employment</a:t>
          </a:r>
        </a:p>
      </dgm:t>
    </dgm:pt>
    <dgm:pt modelId="{A05C2C6B-20EB-44FB-84C3-6CB18ECC68D4}" type="parTrans" cxnId="{8DF63990-6932-47DE-9C76-B2C5044942BF}">
      <dgm:prSet/>
      <dgm:spPr/>
      <dgm:t>
        <a:bodyPr/>
        <a:lstStyle/>
        <a:p>
          <a:endParaRPr lang="en-ZA" sz="1400"/>
        </a:p>
      </dgm:t>
    </dgm:pt>
    <dgm:pt modelId="{07CD5171-547C-4821-A9DB-2686932249C9}" type="sibTrans" cxnId="{8DF63990-6932-47DE-9C76-B2C5044942BF}">
      <dgm:prSet/>
      <dgm:spPr/>
      <dgm:t>
        <a:bodyPr/>
        <a:lstStyle/>
        <a:p>
          <a:endParaRPr lang="en-ZA" sz="1400"/>
        </a:p>
      </dgm:t>
    </dgm:pt>
    <dgm:pt modelId="{F43C40EA-0CE8-40CC-8ECA-B13D184567C2}">
      <dgm:prSet phldrT="[Text]" custT="1"/>
      <dgm:spPr/>
      <dgm:t>
        <a:bodyPr/>
        <a:lstStyle/>
        <a:p>
          <a:r>
            <a:rPr lang="en-ZA" sz="2000" dirty="0"/>
            <a:t>3. Physical placement of personnel (office allocation)</a:t>
          </a:r>
        </a:p>
        <a:p>
          <a:r>
            <a:rPr lang="en-ZA" sz="2000" dirty="0"/>
            <a:t>-(Infrastructure, </a:t>
          </a:r>
          <a:r>
            <a:rPr lang="en-ZA" sz="2000"/>
            <a:t>line function)</a:t>
          </a:r>
          <a:endParaRPr lang="en-ZA" sz="2000" dirty="0"/>
        </a:p>
      </dgm:t>
    </dgm:pt>
    <dgm:pt modelId="{480FB0F7-75BA-4C8F-B86C-90B5EAF18AD7}" type="parTrans" cxnId="{9D02A19A-74DA-4155-8693-67F4D91EC7C8}">
      <dgm:prSet/>
      <dgm:spPr/>
      <dgm:t>
        <a:bodyPr/>
        <a:lstStyle/>
        <a:p>
          <a:endParaRPr lang="en-ZA" sz="1400"/>
        </a:p>
      </dgm:t>
    </dgm:pt>
    <dgm:pt modelId="{7EF6D650-A86C-4892-98E4-D2EFFC0A76A2}" type="sibTrans" cxnId="{9D02A19A-74DA-4155-8693-67F4D91EC7C8}">
      <dgm:prSet/>
      <dgm:spPr/>
      <dgm:t>
        <a:bodyPr/>
        <a:lstStyle/>
        <a:p>
          <a:endParaRPr lang="en-ZA" sz="1400"/>
        </a:p>
      </dgm:t>
    </dgm:pt>
    <dgm:pt modelId="{CA6C1CB9-F0E9-43E7-AC5F-5823F16934FB}">
      <dgm:prSet phldrT="[Text]" custT="1"/>
      <dgm:spPr/>
      <dgm:t>
        <a:bodyPr/>
        <a:lstStyle/>
        <a:p>
          <a:r>
            <a:rPr lang="en-ZA" sz="2000" dirty="0"/>
            <a:t>4. Signing of performance agreements (PMDS)</a:t>
          </a:r>
        </a:p>
      </dgm:t>
    </dgm:pt>
    <dgm:pt modelId="{7A478303-FD5C-47E9-A81E-C7401B0F402D}" type="parTrans" cxnId="{90DAF912-4FFF-4A00-A230-12628AE07B24}">
      <dgm:prSet/>
      <dgm:spPr/>
      <dgm:t>
        <a:bodyPr/>
        <a:lstStyle/>
        <a:p>
          <a:endParaRPr lang="en-ZA" sz="1400"/>
        </a:p>
      </dgm:t>
    </dgm:pt>
    <dgm:pt modelId="{69914DAC-5421-4E81-834A-F5879830C77D}" type="sibTrans" cxnId="{90DAF912-4FFF-4A00-A230-12628AE07B24}">
      <dgm:prSet/>
      <dgm:spPr/>
      <dgm:t>
        <a:bodyPr/>
        <a:lstStyle/>
        <a:p>
          <a:endParaRPr lang="en-ZA" sz="1400"/>
        </a:p>
      </dgm:t>
    </dgm:pt>
    <dgm:pt modelId="{AEF0EDF2-8B2A-48F2-B54B-78D094CD6CA8}">
      <dgm:prSet phldrT="[Text]" custT="1"/>
      <dgm:spPr/>
      <dgm:t>
        <a:bodyPr/>
        <a:lstStyle/>
        <a:p>
          <a:r>
            <a:rPr lang="en-ZA" sz="2000" dirty="0"/>
            <a:t>5.** Ongoing communication and orientation programmes  (Change Management)</a:t>
          </a:r>
        </a:p>
      </dgm:t>
    </dgm:pt>
    <dgm:pt modelId="{9E7FF621-2A68-4C4B-8F87-B4F3235FBD8C}" type="parTrans" cxnId="{9CAB7B20-8388-4F69-8B7E-01E95B9C7D8A}">
      <dgm:prSet/>
      <dgm:spPr/>
      <dgm:t>
        <a:bodyPr/>
        <a:lstStyle/>
        <a:p>
          <a:endParaRPr lang="en-ZA" sz="1400"/>
        </a:p>
      </dgm:t>
    </dgm:pt>
    <dgm:pt modelId="{A6650A2F-9170-413C-A704-3808080821F2}" type="sibTrans" cxnId="{9CAB7B20-8388-4F69-8B7E-01E95B9C7D8A}">
      <dgm:prSet/>
      <dgm:spPr/>
      <dgm:t>
        <a:bodyPr/>
        <a:lstStyle/>
        <a:p>
          <a:endParaRPr lang="en-ZA" sz="1400"/>
        </a:p>
      </dgm:t>
    </dgm:pt>
    <dgm:pt modelId="{778CC9E5-8836-4824-8685-9BBA837A5164}" type="pres">
      <dgm:prSet presAssocID="{DAEEFEC1-ECB8-43BB-8CC0-64275A2AFDB8}" presName="diagram" presStyleCnt="0">
        <dgm:presLayoutVars>
          <dgm:dir/>
          <dgm:resizeHandles val="exact"/>
        </dgm:presLayoutVars>
      </dgm:prSet>
      <dgm:spPr/>
    </dgm:pt>
    <dgm:pt modelId="{6AA13F12-7675-49B3-975D-92BE0EFCD136}" type="pres">
      <dgm:prSet presAssocID="{4AD7347A-27D5-42FE-849E-A9C3B36CFF91}" presName="node" presStyleLbl="node1" presStyleIdx="0" presStyleCnt="5" custScaleY="75202">
        <dgm:presLayoutVars>
          <dgm:bulletEnabled val="1"/>
        </dgm:presLayoutVars>
      </dgm:prSet>
      <dgm:spPr/>
    </dgm:pt>
    <dgm:pt modelId="{37FC9707-FF78-4082-888E-4F4125B470F6}" type="pres">
      <dgm:prSet presAssocID="{2DC3EA06-7594-4671-BEE0-40D90A372616}" presName="sibTrans" presStyleCnt="0"/>
      <dgm:spPr/>
    </dgm:pt>
    <dgm:pt modelId="{3D1B5E22-5E7E-4BAE-8B2F-511AFAFFAF83}" type="pres">
      <dgm:prSet presAssocID="{17D936E4-BDA5-4920-8E0F-106D9CB7C94D}" presName="node" presStyleLbl="node1" presStyleIdx="1" presStyleCnt="5" custScaleY="75202">
        <dgm:presLayoutVars>
          <dgm:bulletEnabled val="1"/>
        </dgm:presLayoutVars>
      </dgm:prSet>
      <dgm:spPr/>
    </dgm:pt>
    <dgm:pt modelId="{81C86839-A9DA-4515-ACCC-3A98291F76D0}" type="pres">
      <dgm:prSet presAssocID="{07CD5171-547C-4821-A9DB-2686932249C9}" presName="sibTrans" presStyleCnt="0"/>
      <dgm:spPr/>
    </dgm:pt>
    <dgm:pt modelId="{3D7BE897-58EA-47A9-887F-EB0381E4070E}" type="pres">
      <dgm:prSet presAssocID="{F43C40EA-0CE8-40CC-8ECA-B13D184567C2}" presName="node" presStyleLbl="node1" presStyleIdx="2" presStyleCnt="5" custScaleY="64324">
        <dgm:presLayoutVars>
          <dgm:bulletEnabled val="1"/>
        </dgm:presLayoutVars>
      </dgm:prSet>
      <dgm:spPr/>
    </dgm:pt>
    <dgm:pt modelId="{63125193-62E8-4384-B039-A21C3E5D4537}" type="pres">
      <dgm:prSet presAssocID="{7EF6D650-A86C-4892-98E4-D2EFFC0A76A2}" presName="sibTrans" presStyleCnt="0"/>
      <dgm:spPr/>
    </dgm:pt>
    <dgm:pt modelId="{6E8F4014-A296-4F57-908A-708ABDE75FFC}" type="pres">
      <dgm:prSet presAssocID="{CA6C1CB9-F0E9-43E7-AC5F-5823F16934FB}" presName="node" presStyleLbl="node1" presStyleIdx="3" presStyleCnt="5" custScaleY="64688">
        <dgm:presLayoutVars>
          <dgm:bulletEnabled val="1"/>
        </dgm:presLayoutVars>
      </dgm:prSet>
      <dgm:spPr/>
    </dgm:pt>
    <dgm:pt modelId="{4F567ECF-F611-4021-943E-3448E82D3257}" type="pres">
      <dgm:prSet presAssocID="{69914DAC-5421-4E81-834A-F5879830C77D}" presName="sibTrans" presStyleCnt="0"/>
      <dgm:spPr/>
    </dgm:pt>
    <dgm:pt modelId="{67D5DFDA-D596-484B-B381-FA2BB8D289F0}" type="pres">
      <dgm:prSet presAssocID="{AEF0EDF2-8B2A-48F2-B54B-78D094CD6CA8}" presName="node" presStyleLbl="node1" presStyleIdx="4" presStyleCnt="5" custScaleY="63570">
        <dgm:presLayoutVars>
          <dgm:bulletEnabled val="1"/>
        </dgm:presLayoutVars>
      </dgm:prSet>
      <dgm:spPr/>
    </dgm:pt>
  </dgm:ptLst>
  <dgm:cxnLst>
    <dgm:cxn modelId="{62F45C02-31FB-489C-AF24-AA7293C53949}" type="presOf" srcId="{CA6C1CB9-F0E9-43E7-AC5F-5823F16934FB}" destId="{6E8F4014-A296-4F57-908A-708ABDE75FFC}" srcOrd="0" destOrd="0" presId="urn:microsoft.com/office/officeart/2005/8/layout/default"/>
    <dgm:cxn modelId="{90DAF912-4FFF-4A00-A230-12628AE07B24}" srcId="{DAEEFEC1-ECB8-43BB-8CC0-64275A2AFDB8}" destId="{CA6C1CB9-F0E9-43E7-AC5F-5823F16934FB}" srcOrd="3" destOrd="0" parTransId="{7A478303-FD5C-47E9-A81E-C7401B0F402D}" sibTransId="{69914DAC-5421-4E81-834A-F5879830C77D}"/>
    <dgm:cxn modelId="{9C89171A-11B9-404F-979A-BC7815CCF351}" type="presOf" srcId="{AEF0EDF2-8B2A-48F2-B54B-78D094CD6CA8}" destId="{67D5DFDA-D596-484B-B381-FA2BB8D289F0}" srcOrd="0" destOrd="0" presId="urn:microsoft.com/office/officeart/2005/8/layout/default"/>
    <dgm:cxn modelId="{9CAB7B20-8388-4F69-8B7E-01E95B9C7D8A}" srcId="{DAEEFEC1-ECB8-43BB-8CC0-64275A2AFDB8}" destId="{AEF0EDF2-8B2A-48F2-B54B-78D094CD6CA8}" srcOrd="4" destOrd="0" parTransId="{9E7FF621-2A68-4C4B-8F87-B4F3235FBD8C}" sibTransId="{A6650A2F-9170-413C-A704-3808080821F2}"/>
    <dgm:cxn modelId="{29C1004E-03B8-4A71-AFC7-A4BDD820282C}" type="presOf" srcId="{4AD7347A-27D5-42FE-849E-A9C3B36CFF91}" destId="{6AA13F12-7675-49B3-975D-92BE0EFCD136}" srcOrd="0" destOrd="0" presId="urn:microsoft.com/office/officeart/2005/8/layout/default"/>
    <dgm:cxn modelId="{5E08E06F-9E94-4278-AE04-F1B0A1B93ECE}" type="presOf" srcId="{F43C40EA-0CE8-40CC-8ECA-B13D184567C2}" destId="{3D7BE897-58EA-47A9-887F-EB0381E4070E}" srcOrd="0" destOrd="0" presId="urn:microsoft.com/office/officeart/2005/8/layout/default"/>
    <dgm:cxn modelId="{8DF63990-6932-47DE-9C76-B2C5044942BF}" srcId="{DAEEFEC1-ECB8-43BB-8CC0-64275A2AFDB8}" destId="{17D936E4-BDA5-4920-8E0F-106D9CB7C94D}" srcOrd="1" destOrd="0" parTransId="{A05C2C6B-20EB-44FB-84C3-6CB18ECC68D4}" sibTransId="{07CD5171-547C-4821-A9DB-2686932249C9}"/>
    <dgm:cxn modelId="{62CC7291-C963-41FC-A890-F2203EDBE46D}" type="presOf" srcId="{17D936E4-BDA5-4920-8E0F-106D9CB7C94D}" destId="{3D1B5E22-5E7E-4BAE-8B2F-511AFAFFAF83}" srcOrd="0" destOrd="0" presId="urn:microsoft.com/office/officeart/2005/8/layout/default"/>
    <dgm:cxn modelId="{9D02A19A-74DA-4155-8693-67F4D91EC7C8}" srcId="{DAEEFEC1-ECB8-43BB-8CC0-64275A2AFDB8}" destId="{F43C40EA-0CE8-40CC-8ECA-B13D184567C2}" srcOrd="2" destOrd="0" parTransId="{480FB0F7-75BA-4C8F-B86C-90B5EAF18AD7}" sibTransId="{7EF6D650-A86C-4892-98E4-D2EFFC0A76A2}"/>
    <dgm:cxn modelId="{A123E8B5-185B-470A-B9C8-0AF70EC4BA18}" srcId="{DAEEFEC1-ECB8-43BB-8CC0-64275A2AFDB8}" destId="{4AD7347A-27D5-42FE-849E-A9C3B36CFF91}" srcOrd="0" destOrd="0" parTransId="{60B5D81F-EAA4-4667-A4C6-97780671E553}" sibTransId="{2DC3EA06-7594-4671-BEE0-40D90A372616}"/>
    <dgm:cxn modelId="{106B82ED-0125-4506-8493-4AF8AD540EE3}" type="presOf" srcId="{DAEEFEC1-ECB8-43BB-8CC0-64275A2AFDB8}" destId="{778CC9E5-8836-4824-8685-9BBA837A5164}" srcOrd="0" destOrd="0" presId="urn:microsoft.com/office/officeart/2005/8/layout/default"/>
    <dgm:cxn modelId="{E8943133-0898-491B-87FA-592085B37F65}" type="presParOf" srcId="{778CC9E5-8836-4824-8685-9BBA837A5164}" destId="{6AA13F12-7675-49B3-975D-92BE0EFCD136}" srcOrd="0" destOrd="0" presId="urn:microsoft.com/office/officeart/2005/8/layout/default"/>
    <dgm:cxn modelId="{E9770869-B35C-4175-B53D-04C77345342C}" type="presParOf" srcId="{778CC9E5-8836-4824-8685-9BBA837A5164}" destId="{37FC9707-FF78-4082-888E-4F4125B470F6}" srcOrd="1" destOrd="0" presId="urn:microsoft.com/office/officeart/2005/8/layout/default"/>
    <dgm:cxn modelId="{C2065C6A-2BD7-4B1B-B8D6-FDE79189BDCC}" type="presParOf" srcId="{778CC9E5-8836-4824-8685-9BBA837A5164}" destId="{3D1B5E22-5E7E-4BAE-8B2F-511AFAFFAF83}" srcOrd="2" destOrd="0" presId="urn:microsoft.com/office/officeart/2005/8/layout/default"/>
    <dgm:cxn modelId="{A659B1A4-F116-4B43-B568-3FD35F57F987}" type="presParOf" srcId="{778CC9E5-8836-4824-8685-9BBA837A5164}" destId="{81C86839-A9DA-4515-ACCC-3A98291F76D0}" srcOrd="3" destOrd="0" presId="urn:microsoft.com/office/officeart/2005/8/layout/default"/>
    <dgm:cxn modelId="{97CC2B35-AFBD-482C-BCDE-A760A6E66C31}" type="presParOf" srcId="{778CC9E5-8836-4824-8685-9BBA837A5164}" destId="{3D7BE897-58EA-47A9-887F-EB0381E4070E}" srcOrd="4" destOrd="0" presId="urn:microsoft.com/office/officeart/2005/8/layout/default"/>
    <dgm:cxn modelId="{D9A2682F-D3D9-4CB0-AE8B-6E36BE9CE650}" type="presParOf" srcId="{778CC9E5-8836-4824-8685-9BBA837A5164}" destId="{63125193-62E8-4384-B039-A21C3E5D4537}" srcOrd="5" destOrd="0" presId="urn:microsoft.com/office/officeart/2005/8/layout/default"/>
    <dgm:cxn modelId="{9B6E7B47-B3B6-4DE5-9CB4-3F1E7B844BD0}" type="presParOf" srcId="{778CC9E5-8836-4824-8685-9BBA837A5164}" destId="{6E8F4014-A296-4F57-908A-708ABDE75FFC}" srcOrd="6" destOrd="0" presId="urn:microsoft.com/office/officeart/2005/8/layout/default"/>
    <dgm:cxn modelId="{4F4EF778-2BB5-44F3-A418-D77556D2F74E}" type="presParOf" srcId="{778CC9E5-8836-4824-8685-9BBA837A5164}" destId="{4F567ECF-F611-4021-943E-3448E82D3257}" srcOrd="7" destOrd="0" presId="urn:microsoft.com/office/officeart/2005/8/layout/default"/>
    <dgm:cxn modelId="{F6015072-CFB5-493F-A8A3-8D842044DF4E}" type="presParOf" srcId="{778CC9E5-8836-4824-8685-9BBA837A5164}" destId="{67D5DFDA-D596-484B-B381-FA2BB8D289F0}"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13F12-7675-49B3-975D-92BE0EFCD136}">
      <dsp:nvSpPr>
        <dsp:cNvPr id="0" name=""/>
        <dsp:cNvSpPr/>
      </dsp:nvSpPr>
      <dsp:spPr>
        <a:xfrm>
          <a:off x="0" y="148824"/>
          <a:ext cx="2729798" cy="12317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A" sz="2000" kern="1200" dirty="0"/>
            <a:t>1. Update staff establishment</a:t>
          </a:r>
        </a:p>
      </dsp:txBody>
      <dsp:txXfrm>
        <a:off x="0" y="148824"/>
        <a:ext cx="2729798" cy="1231717"/>
      </dsp:txXfrm>
    </dsp:sp>
    <dsp:sp modelId="{3D1B5E22-5E7E-4BAE-8B2F-511AFAFFAF83}">
      <dsp:nvSpPr>
        <dsp:cNvPr id="0" name=""/>
        <dsp:cNvSpPr/>
      </dsp:nvSpPr>
      <dsp:spPr>
        <a:xfrm>
          <a:off x="3002778" y="148824"/>
          <a:ext cx="2729798" cy="12317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A" sz="2000" kern="1200" dirty="0"/>
            <a:t>2. Upload personnel info on PERSAL with current Conditions of Employment</a:t>
          </a:r>
        </a:p>
      </dsp:txBody>
      <dsp:txXfrm>
        <a:off x="3002778" y="148824"/>
        <a:ext cx="2729798" cy="1231717"/>
      </dsp:txXfrm>
    </dsp:sp>
    <dsp:sp modelId="{3D7BE897-58EA-47A9-887F-EB0381E4070E}">
      <dsp:nvSpPr>
        <dsp:cNvPr id="0" name=""/>
        <dsp:cNvSpPr/>
      </dsp:nvSpPr>
      <dsp:spPr>
        <a:xfrm>
          <a:off x="6005556" y="237908"/>
          <a:ext cx="2729798" cy="10535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A" sz="2000" kern="1200" dirty="0"/>
            <a:t>3. Physical placement of personnel (office allocation)</a:t>
          </a:r>
        </a:p>
        <a:p>
          <a:pPr marL="0" lvl="0" indent="0" algn="ctr" defTabSz="889000">
            <a:lnSpc>
              <a:spcPct val="90000"/>
            </a:lnSpc>
            <a:spcBef>
              <a:spcPct val="0"/>
            </a:spcBef>
            <a:spcAft>
              <a:spcPct val="35000"/>
            </a:spcAft>
            <a:buNone/>
          </a:pPr>
          <a:r>
            <a:rPr lang="en-ZA" sz="2000" kern="1200" dirty="0"/>
            <a:t>-(Infrastructure, </a:t>
          </a:r>
          <a:r>
            <a:rPr lang="en-ZA" sz="2000" kern="1200"/>
            <a:t>line function)</a:t>
          </a:r>
          <a:endParaRPr lang="en-ZA" sz="2000" kern="1200" dirty="0"/>
        </a:p>
      </dsp:txBody>
      <dsp:txXfrm>
        <a:off x="6005556" y="237908"/>
        <a:ext cx="2729798" cy="1053549"/>
      </dsp:txXfrm>
    </dsp:sp>
    <dsp:sp modelId="{6E8F4014-A296-4F57-908A-708ABDE75FFC}">
      <dsp:nvSpPr>
        <dsp:cNvPr id="0" name=""/>
        <dsp:cNvSpPr/>
      </dsp:nvSpPr>
      <dsp:spPr>
        <a:xfrm>
          <a:off x="1501389" y="1653522"/>
          <a:ext cx="2729798" cy="10595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A" sz="2000" kern="1200" dirty="0"/>
            <a:t>4. Signing of performance agreements (PMDS)</a:t>
          </a:r>
        </a:p>
      </dsp:txBody>
      <dsp:txXfrm>
        <a:off x="1501389" y="1653522"/>
        <a:ext cx="2729798" cy="1059511"/>
      </dsp:txXfrm>
    </dsp:sp>
    <dsp:sp modelId="{67D5DFDA-D596-484B-B381-FA2BB8D289F0}">
      <dsp:nvSpPr>
        <dsp:cNvPr id="0" name=""/>
        <dsp:cNvSpPr/>
      </dsp:nvSpPr>
      <dsp:spPr>
        <a:xfrm>
          <a:off x="4504167" y="1662677"/>
          <a:ext cx="2729798" cy="10411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A" sz="2000" kern="1200" dirty="0"/>
            <a:t>5.** Ongoing communication and orientation programmes  (Change Management)</a:t>
          </a:r>
        </a:p>
      </dsp:txBody>
      <dsp:txXfrm>
        <a:off x="4504167" y="1662677"/>
        <a:ext cx="2729798" cy="104119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 /></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93BB30C-8FF9-4545-A8C1-F0F825B56272}" type="datetimeFigureOut">
              <a:rPr lang="en-ZA" smtClean="0"/>
              <a:t>2021/11/09</a:t>
            </a:fld>
            <a:endParaRPr lang="en-ZA"/>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AD03525-B855-47D1-835E-BD2355D7435D}" type="slidenum">
              <a:rPr lang="en-ZA" smtClean="0"/>
              <a:t>‹#›</a:t>
            </a:fld>
            <a:endParaRPr lang="en-ZA"/>
          </a:p>
        </p:txBody>
      </p:sp>
    </p:spTree>
    <p:extLst>
      <p:ext uri="{BB962C8B-B14F-4D97-AF65-F5344CB8AC3E}">
        <p14:creationId xmlns:p14="http://schemas.microsoft.com/office/powerpoint/2010/main" val="3442138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0.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2.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3.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4.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6.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7.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AD03525-B855-47D1-835E-BD2355D7435D}" type="slidenum">
              <a:rPr lang="en-ZA" smtClean="0"/>
              <a:t>3</a:t>
            </a:fld>
            <a:endParaRPr lang="en-ZA"/>
          </a:p>
        </p:txBody>
      </p:sp>
    </p:spTree>
    <p:extLst>
      <p:ext uri="{BB962C8B-B14F-4D97-AF65-F5344CB8AC3E}">
        <p14:creationId xmlns:p14="http://schemas.microsoft.com/office/powerpoint/2010/main" val="3157964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D03525-B855-47D1-835E-BD2355D7435D}"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1338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AD03525-B855-47D1-835E-BD2355D7435D}" type="slidenum">
              <a:rPr lang="en-ZA" smtClean="0"/>
              <a:t>41</a:t>
            </a:fld>
            <a:endParaRPr lang="en-ZA"/>
          </a:p>
        </p:txBody>
      </p:sp>
    </p:spTree>
    <p:extLst>
      <p:ext uri="{BB962C8B-B14F-4D97-AF65-F5344CB8AC3E}">
        <p14:creationId xmlns:p14="http://schemas.microsoft.com/office/powerpoint/2010/main" val="2489457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970791-6C15-154D-AEEB-02EE0555115E}" type="slidenum">
              <a:rPr lang="en-US" smtClean="0"/>
              <a:t>45</a:t>
            </a:fld>
            <a:endParaRPr lang="en-US" dirty="0"/>
          </a:p>
        </p:txBody>
      </p:sp>
    </p:spTree>
    <p:extLst>
      <p:ext uri="{BB962C8B-B14F-4D97-AF65-F5344CB8AC3E}">
        <p14:creationId xmlns:p14="http://schemas.microsoft.com/office/powerpoint/2010/main" val="241048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D03525-B855-47D1-835E-BD2355D7435D}"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3424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D03525-B855-47D1-835E-BD2355D7435D}"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845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D03525-B855-47D1-835E-BD2355D7435D}"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4341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AD03525-B855-47D1-835E-BD2355D7435D}" type="slidenum">
              <a:rPr lang="en-ZA" smtClean="0"/>
              <a:t>70</a:t>
            </a:fld>
            <a:endParaRPr lang="en-ZA"/>
          </a:p>
        </p:txBody>
      </p:sp>
    </p:spTree>
    <p:extLst>
      <p:ext uri="{BB962C8B-B14F-4D97-AF65-F5344CB8AC3E}">
        <p14:creationId xmlns:p14="http://schemas.microsoft.com/office/powerpoint/2010/main" val="85383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AD03525-B855-47D1-835E-BD2355D7435D}" type="slidenum">
              <a:rPr lang="en-ZA" smtClean="0"/>
              <a:t>72</a:t>
            </a:fld>
            <a:endParaRPr lang="en-ZA"/>
          </a:p>
        </p:txBody>
      </p:sp>
    </p:spTree>
    <p:extLst>
      <p:ext uri="{BB962C8B-B14F-4D97-AF65-F5344CB8AC3E}">
        <p14:creationId xmlns:p14="http://schemas.microsoft.com/office/powerpoint/2010/main" val="1117862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AD03525-B855-47D1-835E-BD2355D7435D}" type="slidenum">
              <a:rPr lang="en-ZA" smtClean="0"/>
              <a:t>73</a:t>
            </a:fld>
            <a:endParaRPr lang="en-ZA"/>
          </a:p>
        </p:txBody>
      </p:sp>
    </p:spTree>
    <p:extLst>
      <p:ext uri="{BB962C8B-B14F-4D97-AF65-F5344CB8AC3E}">
        <p14:creationId xmlns:p14="http://schemas.microsoft.com/office/powerpoint/2010/main" val="4010220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AD03525-B855-47D1-835E-BD2355D7435D}" type="slidenum">
              <a:rPr lang="en-ZA" smtClean="0"/>
              <a:t>74</a:t>
            </a:fld>
            <a:endParaRPr lang="en-ZA"/>
          </a:p>
        </p:txBody>
      </p:sp>
    </p:spTree>
    <p:extLst>
      <p:ext uri="{BB962C8B-B14F-4D97-AF65-F5344CB8AC3E}">
        <p14:creationId xmlns:p14="http://schemas.microsoft.com/office/powerpoint/2010/main" val="3171693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37F8592-633F-440F-8469-923C65C53A94}" type="slidenum">
              <a:rPr lang="en-ZA" smtClean="0"/>
              <a:t>5</a:t>
            </a:fld>
            <a:endParaRPr lang="en-ZA" dirty="0"/>
          </a:p>
        </p:txBody>
      </p:sp>
    </p:spTree>
    <p:extLst>
      <p:ext uri="{BB962C8B-B14F-4D97-AF65-F5344CB8AC3E}">
        <p14:creationId xmlns:p14="http://schemas.microsoft.com/office/powerpoint/2010/main" val="2087354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AD03525-B855-47D1-835E-BD2355D7435D}" type="slidenum">
              <a:rPr lang="en-ZA" smtClean="0"/>
              <a:t>76</a:t>
            </a:fld>
            <a:endParaRPr lang="en-ZA"/>
          </a:p>
        </p:txBody>
      </p:sp>
    </p:spTree>
    <p:extLst>
      <p:ext uri="{BB962C8B-B14F-4D97-AF65-F5344CB8AC3E}">
        <p14:creationId xmlns:p14="http://schemas.microsoft.com/office/powerpoint/2010/main" val="2236980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AD03525-B855-47D1-835E-BD2355D7435D}" type="slidenum">
              <a:rPr lang="en-ZA" smtClean="0"/>
              <a:t>77</a:t>
            </a:fld>
            <a:endParaRPr lang="en-ZA"/>
          </a:p>
        </p:txBody>
      </p:sp>
    </p:spTree>
    <p:extLst>
      <p:ext uri="{BB962C8B-B14F-4D97-AF65-F5344CB8AC3E}">
        <p14:creationId xmlns:p14="http://schemas.microsoft.com/office/powerpoint/2010/main" val="2595848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AD03525-B855-47D1-835E-BD2355D7435D}" type="slidenum">
              <a:rPr lang="en-ZA" smtClean="0"/>
              <a:t>7</a:t>
            </a:fld>
            <a:endParaRPr lang="en-ZA"/>
          </a:p>
        </p:txBody>
      </p:sp>
    </p:spTree>
    <p:extLst>
      <p:ext uri="{BB962C8B-B14F-4D97-AF65-F5344CB8AC3E}">
        <p14:creationId xmlns:p14="http://schemas.microsoft.com/office/powerpoint/2010/main" val="1699918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AD03525-B855-47D1-835E-BD2355D7435D}" type="slidenum">
              <a:rPr lang="en-ZA" smtClean="0"/>
              <a:t>8</a:t>
            </a:fld>
            <a:endParaRPr lang="en-ZA"/>
          </a:p>
        </p:txBody>
      </p:sp>
    </p:spTree>
    <p:extLst>
      <p:ext uri="{BB962C8B-B14F-4D97-AF65-F5344CB8AC3E}">
        <p14:creationId xmlns:p14="http://schemas.microsoft.com/office/powerpoint/2010/main" val="3394474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AD03525-B855-47D1-835E-BD2355D7435D}" type="slidenum">
              <a:rPr lang="en-ZA" smtClean="0"/>
              <a:t>9</a:t>
            </a:fld>
            <a:endParaRPr lang="en-ZA"/>
          </a:p>
        </p:txBody>
      </p:sp>
    </p:spTree>
    <p:extLst>
      <p:ext uri="{BB962C8B-B14F-4D97-AF65-F5344CB8AC3E}">
        <p14:creationId xmlns:p14="http://schemas.microsoft.com/office/powerpoint/2010/main" val="3793715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AD03525-B855-47D1-835E-BD2355D7435D}" type="slidenum">
              <a:rPr lang="en-ZA" smtClean="0"/>
              <a:t>10</a:t>
            </a:fld>
            <a:endParaRPr lang="en-ZA"/>
          </a:p>
        </p:txBody>
      </p:sp>
    </p:spTree>
    <p:extLst>
      <p:ext uri="{BB962C8B-B14F-4D97-AF65-F5344CB8AC3E}">
        <p14:creationId xmlns:p14="http://schemas.microsoft.com/office/powerpoint/2010/main" val="2832228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AD03525-B855-47D1-835E-BD2355D7435D}" type="slidenum">
              <a:rPr lang="en-ZA" smtClean="0"/>
              <a:t>15</a:t>
            </a:fld>
            <a:endParaRPr lang="en-ZA"/>
          </a:p>
        </p:txBody>
      </p:sp>
    </p:spTree>
    <p:extLst>
      <p:ext uri="{BB962C8B-B14F-4D97-AF65-F5344CB8AC3E}">
        <p14:creationId xmlns:p14="http://schemas.microsoft.com/office/powerpoint/2010/main" val="3757743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AD03525-B855-47D1-835E-BD2355D7435D}" type="slidenum">
              <a:rPr lang="en-ZA" smtClean="0"/>
              <a:t>23</a:t>
            </a:fld>
            <a:endParaRPr lang="en-ZA"/>
          </a:p>
        </p:txBody>
      </p:sp>
    </p:spTree>
    <p:extLst>
      <p:ext uri="{BB962C8B-B14F-4D97-AF65-F5344CB8AC3E}">
        <p14:creationId xmlns:p14="http://schemas.microsoft.com/office/powerpoint/2010/main" val="3685726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AD03525-B855-47D1-835E-BD2355D7435D}" type="slidenum">
              <a:rPr lang="en-ZA" smtClean="0"/>
              <a:t>24</a:t>
            </a:fld>
            <a:endParaRPr lang="en-ZA"/>
          </a:p>
        </p:txBody>
      </p:sp>
    </p:spTree>
    <p:extLst>
      <p:ext uri="{BB962C8B-B14F-4D97-AF65-F5344CB8AC3E}">
        <p14:creationId xmlns:p14="http://schemas.microsoft.com/office/powerpoint/2010/main" val="3474197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8" Type="http://schemas.openxmlformats.org/officeDocument/2006/relationships/oleObject" Target="../embeddings/oleObject1.bin" /><Relationship Id="rId3" Type="http://schemas.openxmlformats.org/officeDocument/2006/relationships/image" Target="../media/image7.png" /><Relationship Id="rId7" Type="http://schemas.openxmlformats.org/officeDocument/2006/relationships/image" Target="../media/image11.jpeg" /><Relationship Id="rId2" Type="http://schemas.openxmlformats.org/officeDocument/2006/relationships/slideMaster" Target="../slideMasters/slideMaster1.xml" /><Relationship Id="rId1" Type="http://schemas.openxmlformats.org/officeDocument/2006/relationships/vmlDrawing" Target="../drawings/vmlDrawing1.vml" /><Relationship Id="rId6" Type="http://schemas.openxmlformats.org/officeDocument/2006/relationships/image" Target="../media/image10.jpeg" /><Relationship Id="rId5" Type="http://schemas.openxmlformats.org/officeDocument/2006/relationships/image" Target="../media/image9.png" /><Relationship Id="rId4" Type="http://schemas.openxmlformats.org/officeDocument/2006/relationships/image" Target="../media/image8.png" /><Relationship Id="rId9" Type="http://schemas.openxmlformats.org/officeDocument/2006/relationships/image" Target="../media/image6.png" /></Relationships>
</file>

<file path=ppt/slideLayouts/_rels/slideLayout13.xml.rels><?xml version="1.0" encoding="UTF-8" standalone="yes"?>
<Relationships xmlns="http://schemas.openxmlformats.org/package/2006/relationships"><Relationship Id="rId8" Type="http://schemas.openxmlformats.org/officeDocument/2006/relationships/oleObject" Target="../embeddings/oleObject2.bin" /><Relationship Id="rId3" Type="http://schemas.openxmlformats.org/officeDocument/2006/relationships/image" Target="../media/image12.png" /><Relationship Id="rId7" Type="http://schemas.openxmlformats.org/officeDocument/2006/relationships/image" Target="../media/image16.jpeg" /><Relationship Id="rId2" Type="http://schemas.openxmlformats.org/officeDocument/2006/relationships/slideMaster" Target="../slideMasters/slideMaster1.xml" /><Relationship Id="rId1" Type="http://schemas.openxmlformats.org/officeDocument/2006/relationships/vmlDrawing" Target="../drawings/vmlDrawing2.vml" /><Relationship Id="rId6" Type="http://schemas.openxmlformats.org/officeDocument/2006/relationships/image" Target="../media/image15.jpeg" /><Relationship Id="rId5" Type="http://schemas.openxmlformats.org/officeDocument/2006/relationships/image" Target="../media/image14.png" /><Relationship Id="rId4" Type="http://schemas.openxmlformats.org/officeDocument/2006/relationships/image" Target="../media/image13.png" /><Relationship Id="rId9" Type="http://schemas.openxmlformats.org/officeDocument/2006/relationships/image" Target="../media/image6.png"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Master" Target="../slideMasters/slideMaster1.xml" /></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Master" Target="../slideMasters/slideMaster1.xml" /></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Master" Target="../slideMasters/slideMaster1.xml" /></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Master" Target="../slideMasters/slideMaster1.xml" /></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Master" Target="../slideMasters/slideMaster1.xml" /></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image" Target="../media/image19.jpeg" /><Relationship Id="rId1" Type="http://schemas.openxmlformats.org/officeDocument/2006/relationships/slideMaster" Target="../slideMasters/slideMaster1.xml" /></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1.jpg" /><Relationship Id="rId1" Type="http://schemas.openxmlformats.org/officeDocument/2006/relationships/slideMaster" Target="../slideMasters/slideMaster2.xml" /></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2.jpg" /><Relationship Id="rId1" Type="http://schemas.openxmlformats.org/officeDocument/2006/relationships/slideMaster" Target="../slideMasters/slideMaster2.xml" /></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3.jpg" /><Relationship Id="rId1" Type="http://schemas.openxmlformats.org/officeDocument/2006/relationships/slideMaster" Target="../slideMasters/slideMaster2.xml" /></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2.jpg" /><Relationship Id="rId1" Type="http://schemas.openxmlformats.org/officeDocument/2006/relationships/slideMaster" Target="../slideMasters/slideMaster2.xml" /></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2.jpg"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4.png" /><Relationship Id="rId1" Type="http://schemas.openxmlformats.org/officeDocument/2006/relationships/slideMaster" Target="../slideMasters/slideMaster2.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154"/>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662"/>
            </a:lvl1pPr>
            <a:lvl2pPr marL="316531" indent="0" algn="ctr">
              <a:buNone/>
              <a:defRPr sz="1385"/>
            </a:lvl2pPr>
            <a:lvl3pPr marL="633062" indent="0" algn="ctr">
              <a:buNone/>
              <a:defRPr sz="1246"/>
            </a:lvl3pPr>
            <a:lvl4pPr marL="949593" indent="0" algn="ctr">
              <a:buNone/>
              <a:defRPr sz="1108"/>
            </a:lvl4pPr>
            <a:lvl5pPr marL="1266124" indent="0" algn="ctr">
              <a:buNone/>
              <a:defRPr sz="1108"/>
            </a:lvl5pPr>
            <a:lvl6pPr marL="1582655" indent="0" algn="ctr">
              <a:buNone/>
              <a:defRPr sz="1108"/>
            </a:lvl6pPr>
            <a:lvl7pPr marL="1899186" indent="0" algn="ctr">
              <a:buNone/>
              <a:defRPr sz="1108"/>
            </a:lvl7pPr>
            <a:lvl8pPr marL="2215717" indent="0" algn="ctr">
              <a:buNone/>
              <a:defRPr sz="1108"/>
            </a:lvl8pPr>
            <a:lvl9pPr marL="2532248" indent="0" algn="ctr">
              <a:buNone/>
              <a:defRPr sz="1108"/>
            </a:lvl9pPr>
          </a:lstStyle>
          <a:p>
            <a:r>
              <a:rPr lang="en-US"/>
              <a:t>Click to edit Master subtitle style</a:t>
            </a:r>
          </a:p>
        </p:txBody>
      </p:sp>
    </p:spTree>
    <p:extLst>
      <p:ext uri="{BB962C8B-B14F-4D97-AF65-F5344CB8AC3E}">
        <p14:creationId xmlns:p14="http://schemas.microsoft.com/office/powerpoint/2010/main" val="910470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7572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3131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2" name="Picture 6" descr="gcbs powerpoint mosiacs.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44200" y="0"/>
            <a:ext cx="132080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gcbs powerpoint mosiacs.BMP"/>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2767" y="5818189"/>
            <a:ext cx="13208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gcbs logo.BMP"/>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3168" y="6243639"/>
            <a:ext cx="107103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542867" y="6227764"/>
            <a:ext cx="20066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010900" y="6070601"/>
            <a:ext cx="1007533"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11"/>
          <p:cNvGraphicFramePr>
            <a:graphicFrameLocks noChangeAspect="1"/>
          </p:cNvGraphicFramePr>
          <p:nvPr userDrawn="1"/>
        </p:nvGraphicFramePr>
        <p:xfrm>
          <a:off x="5729817" y="6018213"/>
          <a:ext cx="2351616" cy="792162"/>
        </p:xfrm>
        <a:graphic>
          <a:graphicData uri="http://schemas.openxmlformats.org/presentationml/2006/ole">
            <mc:AlternateContent xmlns:mc="http://schemas.openxmlformats.org/markup-compatibility/2006">
              <mc:Choice xmlns:v="urn:schemas-microsoft-com:vml" Requires="v">
                <p:oleObj spid="_x0000_s1025" r:id="rId8" imgW="7830643" imgH="3543795" progId="">
                  <p:embed/>
                </p:oleObj>
              </mc:Choice>
              <mc:Fallback>
                <p:oleObj r:id="rId8" imgW="7830643" imgH="3543795" progId="">
                  <p:embed/>
                  <p:pic>
                    <p:nvPicPr>
                      <p:cNvPr id="7"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29817" y="6018213"/>
                        <a:ext cx="2351616"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36181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2" name="Picture 6" descr="gcbs powerpoint mosiacs.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44200" y="0"/>
            <a:ext cx="132080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gcbs powerpoint mosiacs.BMP"/>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2767" y="5818189"/>
            <a:ext cx="13208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gcbs logo.BMP"/>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3168" y="6243639"/>
            <a:ext cx="107103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542867" y="6227764"/>
            <a:ext cx="20066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010900" y="6070601"/>
            <a:ext cx="1007533"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11"/>
          <p:cNvGraphicFramePr>
            <a:graphicFrameLocks noChangeAspect="1"/>
          </p:cNvGraphicFramePr>
          <p:nvPr userDrawn="1"/>
        </p:nvGraphicFramePr>
        <p:xfrm>
          <a:off x="5729817" y="6018213"/>
          <a:ext cx="2351616" cy="792162"/>
        </p:xfrm>
        <a:graphic>
          <a:graphicData uri="http://schemas.openxmlformats.org/presentationml/2006/ole">
            <mc:AlternateContent xmlns:mc="http://schemas.openxmlformats.org/markup-compatibility/2006">
              <mc:Choice xmlns:v="urn:schemas-microsoft-com:vml" Requires="v">
                <p:oleObj spid="_x0000_s2049" r:id="rId8" imgW="7830643" imgH="3543795" progId="">
                  <p:embed/>
                </p:oleObj>
              </mc:Choice>
              <mc:Fallback>
                <p:oleObj r:id="rId8" imgW="7830643" imgH="3543795" progId="">
                  <p:embed/>
                  <p:pic>
                    <p:nvPicPr>
                      <p:cNvPr id="7"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29817" y="6018213"/>
                        <a:ext cx="2351616"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87490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Graph slide">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720098" y="333375"/>
            <a:ext cx="10752499" cy="863600"/>
          </a:xfrm>
          <a:prstGeom prst="rect">
            <a:avLst/>
          </a:prstGeom>
        </p:spPr>
        <p:txBody>
          <a:bodyPr>
            <a:noAutofit/>
          </a:bodyPr>
          <a:lstStyle>
            <a:lvl1pPr marL="0" indent="0" algn="l">
              <a:buNone/>
              <a:defRPr sz="2585" b="0">
                <a:solidFill>
                  <a:srgbClr val="000000"/>
                </a:solidFill>
              </a:defRPr>
            </a:lvl1pPr>
          </a:lstStyle>
          <a:p>
            <a:pPr lvl="0"/>
            <a:r>
              <a:rPr lang="en-US"/>
              <a:t>Click to edit Master text styles</a:t>
            </a:r>
          </a:p>
        </p:txBody>
      </p:sp>
    </p:spTree>
    <p:extLst>
      <p:ext uri="{BB962C8B-B14F-4D97-AF65-F5344CB8AC3E}">
        <p14:creationId xmlns:p14="http://schemas.microsoft.com/office/powerpoint/2010/main" val="946214155"/>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Graph slide">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720098" y="333375"/>
            <a:ext cx="10752499" cy="863600"/>
          </a:xfrm>
          <a:prstGeom prst="rect">
            <a:avLst/>
          </a:prstGeom>
        </p:spPr>
        <p:txBody>
          <a:bodyPr>
            <a:noAutofit/>
          </a:bodyPr>
          <a:lstStyle>
            <a:lvl1pPr marL="0" indent="0" algn="l">
              <a:buNone/>
              <a:defRPr sz="2585" b="0">
                <a:solidFill>
                  <a:srgbClr val="000000"/>
                </a:solidFill>
              </a:defRPr>
            </a:lvl1pPr>
          </a:lstStyle>
          <a:p>
            <a:pPr lvl="0"/>
            <a:r>
              <a:rPr lang="en-ZA" dirty="0"/>
              <a:t>GIVE A HEADING TO THIS GRAPH</a:t>
            </a:r>
          </a:p>
        </p:txBody>
      </p:sp>
    </p:spTree>
    <p:extLst>
      <p:ext uri="{BB962C8B-B14F-4D97-AF65-F5344CB8AC3E}">
        <p14:creationId xmlns:p14="http://schemas.microsoft.com/office/powerpoint/2010/main" val="3707936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pic>
        <p:nvPicPr>
          <p:cNvPr id="10" name="Picture 9" descr="POWERPOINT PRESENTATION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0045"/>
            <a:ext cx="12192000" cy="6837956"/>
          </a:xfrm>
          <a:prstGeom prst="rect">
            <a:avLst/>
          </a:prstGeom>
        </p:spPr>
      </p:pic>
      <p:sp>
        <p:nvSpPr>
          <p:cNvPr id="2" name="Title 1"/>
          <p:cNvSpPr>
            <a:spLocks noGrp="1"/>
          </p:cNvSpPr>
          <p:nvPr>
            <p:ph type="title"/>
          </p:nvPr>
        </p:nvSpPr>
        <p:spPr>
          <a:xfrm>
            <a:off x="824252" y="813640"/>
            <a:ext cx="10552365" cy="870407"/>
          </a:xfrm>
        </p:spPr>
        <p:txBody>
          <a:bodyPr/>
          <a:lstStyle>
            <a:lvl1pPr>
              <a:defRPr b="1">
                <a:solidFill>
                  <a:srgbClr val="8B0E18"/>
                </a:solidFill>
              </a:defRPr>
            </a:lvl1pPr>
          </a:lstStyle>
          <a:p>
            <a:r>
              <a:rPr lang="en-US" dirty="0"/>
              <a:t>Click to edit Master title style</a:t>
            </a:r>
          </a:p>
        </p:txBody>
      </p:sp>
      <p:sp>
        <p:nvSpPr>
          <p:cNvPr id="4" name="Content Placeholder 3"/>
          <p:cNvSpPr>
            <a:spLocks noGrp="1"/>
          </p:cNvSpPr>
          <p:nvPr>
            <p:ph sz="half" idx="2"/>
          </p:nvPr>
        </p:nvSpPr>
        <p:spPr>
          <a:xfrm>
            <a:off x="824252" y="1892188"/>
            <a:ext cx="4966563" cy="4295268"/>
          </a:xfrm>
        </p:spPr>
        <p:txBody>
          <a:bodyPr/>
          <a:lstStyle>
            <a:lvl1pPr>
              <a:defRPr sz="22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6408106" y="1892188"/>
            <a:ext cx="4968513" cy="4295268"/>
          </a:xfrm>
        </p:spPr>
        <p:txBody>
          <a:bodyPr/>
          <a:lstStyle>
            <a:lvl1pPr>
              <a:defRPr sz="22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3481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10" name="Picture 9" descr="POWERPOINT PRESENTATION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0045"/>
            <a:ext cx="12192000" cy="6837956"/>
          </a:xfrm>
          <a:prstGeom prst="rect">
            <a:avLst/>
          </a:prstGeom>
        </p:spPr>
      </p:pic>
      <p:sp>
        <p:nvSpPr>
          <p:cNvPr id="2" name="Title 1"/>
          <p:cNvSpPr>
            <a:spLocks noGrp="1"/>
          </p:cNvSpPr>
          <p:nvPr>
            <p:ph type="title"/>
          </p:nvPr>
        </p:nvSpPr>
        <p:spPr>
          <a:xfrm>
            <a:off x="824252" y="312211"/>
            <a:ext cx="10552365" cy="350055"/>
          </a:xfrm>
        </p:spPr>
        <p:txBody>
          <a:bodyPr>
            <a:normAutofit/>
          </a:bodyPr>
          <a:lstStyle>
            <a:lvl1pPr>
              <a:defRPr sz="1400" b="1">
                <a:solidFill>
                  <a:srgbClr val="8B0E18"/>
                </a:solidFill>
              </a:defRPr>
            </a:lvl1pPr>
          </a:lstStyle>
          <a:p>
            <a:r>
              <a:rPr lang="en-US" dirty="0"/>
              <a:t>Click to edit Master title style</a:t>
            </a:r>
          </a:p>
        </p:txBody>
      </p:sp>
      <p:sp>
        <p:nvSpPr>
          <p:cNvPr id="4" name="Content Placeholder 3"/>
          <p:cNvSpPr>
            <a:spLocks noGrp="1"/>
          </p:cNvSpPr>
          <p:nvPr>
            <p:ph sz="half" idx="2"/>
          </p:nvPr>
        </p:nvSpPr>
        <p:spPr>
          <a:xfrm>
            <a:off x="824252" y="993400"/>
            <a:ext cx="4966563" cy="5194057"/>
          </a:xfrm>
        </p:spPr>
        <p:txBody>
          <a:bodyPr/>
          <a:lstStyle>
            <a:lvl1pPr>
              <a:defRPr sz="22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6408106" y="993400"/>
            <a:ext cx="4968513" cy="5194057"/>
          </a:xfrm>
        </p:spPr>
        <p:txBody>
          <a:bodyPr/>
          <a:lstStyle>
            <a:lvl1pPr>
              <a:defRPr sz="22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59489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20045"/>
            <a:ext cx="12191999" cy="6837956"/>
          </a:xfrm>
          <a:prstGeom prst="rect">
            <a:avLst/>
          </a:prstGeom>
        </p:spPr>
      </p:pic>
      <p:sp>
        <p:nvSpPr>
          <p:cNvPr id="2" name="Title 1"/>
          <p:cNvSpPr>
            <a:spLocks noGrp="1"/>
          </p:cNvSpPr>
          <p:nvPr>
            <p:ph type="title"/>
          </p:nvPr>
        </p:nvSpPr>
        <p:spPr>
          <a:xfrm>
            <a:off x="824252" y="813640"/>
            <a:ext cx="10552365" cy="870407"/>
          </a:xfrm>
        </p:spPr>
        <p:txBody>
          <a:bodyPr/>
          <a:lstStyle>
            <a:lvl1pPr>
              <a:defRPr b="1">
                <a:solidFill>
                  <a:srgbClr val="8B0E18"/>
                </a:solidFill>
              </a:defRPr>
            </a:lvl1pPr>
          </a:lstStyle>
          <a:p>
            <a:r>
              <a:rPr lang="en-US" dirty="0"/>
              <a:t>Click to edit Master title style</a:t>
            </a:r>
          </a:p>
        </p:txBody>
      </p:sp>
      <p:sp>
        <p:nvSpPr>
          <p:cNvPr id="4" name="Content Placeholder 3"/>
          <p:cNvSpPr>
            <a:spLocks noGrp="1"/>
          </p:cNvSpPr>
          <p:nvPr>
            <p:ph sz="half" idx="2"/>
          </p:nvPr>
        </p:nvSpPr>
        <p:spPr>
          <a:xfrm>
            <a:off x="824252" y="1892188"/>
            <a:ext cx="4966563" cy="4295268"/>
          </a:xfrm>
        </p:spPr>
        <p:txBody>
          <a:bodyPr/>
          <a:lstStyle>
            <a:lvl1pPr>
              <a:defRPr sz="22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6408106" y="1892188"/>
            <a:ext cx="4968513" cy="4295268"/>
          </a:xfrm>
        </p:spPr>
        <p:txBody>
          <a:bodyPr/>
          <a:lstStyle>
            <a:lvl1pPr>
              <a:defRPr sz="22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5124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20045"/>
            <a:ext cx="12191999" cy="6837956"/>
          </a:xfrm>
          <a:prstGeom prst="rect">
            <a:avLst/>
          </a:prstGeom>
        </p:spPr>
      </p:pic>
      <p:sp>
        <p:nvSpPr>
          <p:cNvPr id="2" name="Title 1"/>
          <p:cNvSpPr>
            <a:spLocks noGrp="1"/>
          </p:cNvSpPr>
          <p:nvPr>
            <p:ph type="title"/>
          </p:nvPr>
        </p:nvSpPr>
        <p:spPr>
          <a:xfrm>
            <a:off x="824252" y="312211"/>
            <a:ext cx="10552365" cy="350055"/>
          </a:xfrm>
        </p:spPr>
        <p:txBody>
          <a:bodyPr>
            <a:normAutofit/>
          </a:bodyPr>
          <a:lstStyle>
            <a:lvl1pPr>
              <a:defRPr sz="1400" b="1">
                <a:solidFill>
                  <a:srgbClr val="8B0E18"/>
                </a:solidFill>
              </a:defRPr>
            </a:lvl1pPr>
          </a:lstStyle>
          <a:p>
            <a:r>
              <a:rPr lang="en-US" dirty="0"/>
              <a:t>Click to edit Master title style</a:t>
            </a:r>
          </a:p>
        </p:txBody>
      </p:sp>
      <p:sp>
        <p:nvSpPr>
          <p:cNvPr id="4" name="Content Placeholder 3"/>
          <p:cNvSpPr>
            <a:spLocks noGrp="1"/>
          </p:cNvSpPr>
          <p:nvPr>
            <p:ph sz="half" idx="2"/>
          </p:nvPr>
        </p:nvSpPr>
        <p:spPr>
          <a:xfrm>
            <a:off x="824252" y="993400"/>
            <a:ext cx="4966563" cy="5194057"/>
          </a:xfrm>
        </p:spPr>
        <p:txBody>
          <a:bodyPr/>
          <a:lstStyle>
            <a:lvl1pPr>
              <a:defRPr sz="22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6408106" y="993400"/>
            <a:ext cx="4968513" cy="5194057"/>
          </a:xfrm>
        </p:spPr>
        <p:txBody>
          <a:bodyPr/>
          <a:lstStyle>
            <a:lvl1pPr>
              <a:defRPr sz="22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1626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6300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Comparison">
    <p:spTree>
      <p:nvGrpSpPr>
        <p:cNvPr id="1" name=""/>
        <p:cNvGrpSpPr/>
        <p:nvPr/>
      </p:nvGrpSpPr>
      <p:grpSpPr>
        <a:xfrm>
          <a:off x="0" y="0"/>
          <a:ext cx="0" cy="0"/>
          <a:chOff x="0" y="0"/>
          <a:chExt cx="0" cy="0"/>
        </a:xfrm>
      </p:grpSpPr>
      <p:pic>
        <p:nvPicPr>
          <p:cNvPr id="10" name="Picture 9" descr="POWERPOINT PRESENTATION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0045"/>
            <a:ext cx="12192000" cy="6837956"/>
          </a:xfrm>
          <a:prstGeom prst="rect">
            <a:avLst/>
          </a:prstGeom>
        </p:spPr>
      </p:pic>
      <p:sp>
        <p:nvSpPr>
          <p:cNvPr id="2" name="Title 1"/>
          <p:cNvSpPr>
            <a:spLocks noGrp="1"/>
          </p:cNvSpPr>
          <p:nvPr>
            <p:ph type="title"/>
          </p:nvPr>
        </p:nvSpPr>
        <p:spPr>
          <a:xfrm>
            <a:off x="824252" y="5421121"/>
            <a:ext cx="10552365" cy="794717"/>
          </a:xfrm>
        </p:spPr>
        <p:txBody>
          <a:bodyPr anchor="b" anchorCtr="0">
            <a:normAutofit/>
          </a:bodyPr>
          <a:lstStyle>
            <a:lvl1pPr>
              <a:defRPr sz="2500" b="1">
                <a:solidFill>
                  <a:srgbClr val="8B0E18"/>
                </a:solidFill>
              </a:defRPr>
            </a:lvl1pPr>
          </a:lstStyle>
          <a:p>
            <a:r>
              <a:rPr lang="en-US" dirty="0"/>
              <a:t>Click to edit Master title style</a:t>
            </a:r>
          </a:p>
        </p:txBody>
      </p:sp>
      <p:sp>
        <p:nvSpPr>
          <p:cNvPr id="8" name="Chart Placeholder 7"/>
          <p:cNvSpPr>
            <a:spLocks noGrp="1"/>
          </p:cNvSpPr>
          <p:nvPr>
            <p:ph type="chart" sz="quarter" idx="10"/>
          </p:nvPr>
        </p:nvSpPr>
        <p:spPr>
          <a:xfrm>
            <a:off x="823386" y="889328"/>
            <a:ext cx="10553700" cy="4437208"/>
          </a:xfrm>
        </p:spPr>
        <p:txBody>
          <a:bodyPr/>
          <a:lstStyle/>
          <a:p>
            <a:endParaRPr lang="en-US" dirty="0"/>
          </a:p>
        </p:txBody>
      </p:sp>
    </p:spTree>
    <p:extLst>
      <p:ext uri="{BB962C8B-B14F-4D97-AF65-F5344CB8AC3E}">
        <p14:creationId xmlns:p14="http://schemas.microsoft.com/office/powerpoint/2010/main" val="3605314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Comparison">
    <p:spTree>
      <p:nvGrpSpPr>
        <p:cNvPr id="1" name=""/>
        <p:cNvGrpSpPr/>
        <p:nvPr/>
      </p:nvGrpSpPr>
      <p:grpSpPr>
        <a:xfrm>
          <a:off x="0" y="0"/>
          <a:ext cx="0" cy="0"/>
          <a:chOff x="0" y="0"/>
          <a:chExt cx="0" cy="0"/>
        </a:xfrm>
      </p:grpSpPr>
      <p:pic>
        <p:nvPicPr>
          <p:cNvPr id="10" name="Picture 9" descr="POWERPOINT PRESENTATION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0045"/>
            <a:ext cx="12192000" cy="6837956"/>
          </a:xfrm>
          <a:prstGeom prst="rect">
            <a:avLst/>
          </a:prstGeom>
        </p:spPr>
      </p:pic>
      <p:sp>
        <p:nvSpPr>
          <p:cNvPr id="2" name="Title 1"/>
          <p:cNvSpPr>
            <a:spLocks noGrp="1"/>
          </p:cNvSpPr>
          <p:nvPr>
            <p:ph type="title"/>
          </p:nvPr>
        </p:nvSpPr>
        <p:spPr>
          <a:xfrm>
            <a:off x="824252" y="312211"/>
            <a:ext cx="10552365" cy="350055"/>
          </a:xfrm>
        </p:spPr>
        <p:txBody>
          <a:bodyPr>
            <a:normAutofit/>
          </a:bodyPr>
          <a:lstStyle>
            <a:lvl1pPr>
              <a:defRPr sz="1400" b="1">
                <a:solidFill>
                  <a:srgbClr val="8B0E18"/>
                </a:solidFill>
              </a:defRPr>
            </a:lvl1pPr>
          </a:lstStyle>
          <a:p>
            <a:r>
              <a:rPr lang="en-US" dirty="0"/>
              <a:t>Click to edit Master title style</a:t>
            </a:r>
          </a:p>
        </p:txBody>
      </p:sp>
      <p:sp>
        <p:nvSpPr>
          <p:cNvPr id="7" name="Chart Placeholder 7"/>
          <p:cNvSpPr>
            <a:spLocks noGrp="1"/>
          </p:cNvSpPr>
          <p:nvPr>
            <p:ph type="chart" sz="quarter" idx="10"/>
          </p:nvPr>
        </p:nvSpPr>
        <p:spPr>
          <a:xfrm>
            <a:off x="823386" y="889329"/>
            <a:ext cx="10553700" cy="5307589"/>
          </a:xfrm>
        </p:spPr>
        <p:txBody>
          <a:bodyPr/>
          <a:lstStyle/>
          <a:p>
            <a:endParaRPr lang="en-US" dirty="0"/>
          </a:p>
        </p:txBody>
      </p:sp>
    </p:spTree>
    <p:extLst>
      <p:ext uri="{BB962C8B-B14F-4D97-AF65-F5344CB8AC3E}">
        <p14:creationId xmlns:p14="http://schemas.microsoft.com/office/powerpoint/2010/main" val="17917340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20045"/>
            <a:ext cx="12191999" cy="6837956"/>
          </a:xfrm>
          <a:prstGeom prst="rect">
            <a:avLst/>
          </a:prstGeom>
        </p:spPr>
      </p:pic>
      <p:sp>
        <p:nvSpPr>
          <p:cNvPr id="2" name="Title 1"/>
          <p:cNvSpPr>
            <a:spLocks noGrp="1"/>
          </p:cNvSpPr>
          <p:nvPr>
            <p:ph type="title"/>
          </p:nvPr>
        </p:nvSpPr>
        <p:spPr>
          <a:xfrm>
            <a:off x="824252" y="5326510"/>
            <a:ext cx="10552365" cy="870407"/>
          </a:xfrm>
        </p:spPr>
        <p:txBody>
          <a:bodyPr anchor="b" anchorCtr="0">
            <a:normAutofit/>
          </a:bodyPr>
          <a:lstStyle>
            <a:lvl1pPr>
              <a:defRPr sz="2500" b="1">
                <a:solidFill>
                  <a:srgbClr val="8B0E18"/>
                </a:solidFill>
              </a:defRPr>
            </a:lvl1pPr>
          </a:lstStyle>
          <a:p>
            <a:r>
              <a:rPr lang="en-US" dirty="0"/>
              <a:t>Click to edit Master title style</a:t>
            </a:r>
          </a:p>
        </p:txBody>
      </p:sp>
      <p:sp>
        <p:nvSpPr>
          <p:cNvPr id="7" name="Chart Placeholder 7"/>
          <p:cNvSpPr>
            <a:spLocks noGrp="1"/>
          </p:cNvSpPr>
          <p:nvPr>
            <p:ph type="chart" sz="quarter" idx="10"/>
          </p:nvPr>
        </p:nvSpPr>
        <p:spPr>
          <a:xfrm>
            <a:off x="823386" y="747416"/>
            <a:ext cx="10553700" cy="4777775"/>
          </a:xfrm>
        </p:spPr>
        <p:txBody>
          <a:bodyPr/>
          <a:lstStyle/>
          <a:p>
            <a:endParaRPr lang="en-US" dirty="0"/>
          </a:p>
        </p:txBody>
      </p:sp>
    </p:spTree>
    <p:extLst>
      <p:ext uri="{BB962C8B-B14F-4D97-AF65-F5344CB8AC3E}">
        <p14:creationId xmlns:p14="http://schemas.microsoft.com/office/powerpoint/2010/main" val="3655861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20045"/>
            <a:ext cx="12191999" cy="6837956"/>
          </a:xfrm>
          <a:prstGeom prst="rect">
            <a:avLst/>
          </a:prstGeom>
        </p:spPr>
      </p:pic>
      <p:sp>
        <p:nvSpPr>
          <p:cNvPr id="2" name="Title 1"/>
          <p:cNvSpPr>
            <a:spLocks noGrp="1"/>
          </p:cNvSpPr>
          <p:nvPr>
            <p:ph type="title"/>
          </p:nvPr>
        </p:nvSpPr>
        <p:spPr>
          <a:xfrm>
            <a:off x="824252" y="312211"/>
            <a:ext cx="10552365" cy="350055"/>
          </a:xfrm>
        </p:spPr>
        <p:txBody>
          <a:bodyPr>
            <a:normAutofit/>
          </a:bodyPr>
          <a:lstStyle>
            <a:lvl1pPr>
              <a:defRPr sz="1400" b="1">
                <a:solidFill>
                  <a:srgbClr val="8B0E18"/>
                </a:solidFill>
              </a:defRPr>
            </a:lvl1pPr>
          </a:lstStyle>
          <a:p>
            <a:r>
              <a:rPr lang="en-US" dirty="0"/>
              <a:t>Click to edit Master title style</a:t>
            </a:r>
          </a:p>
        </p:txBody>
      </p:sp>
      <p:sp>
        <p:nvSpPr>
          <p:cNvPr id="7" name="Chart Placeholder 7"/>
          <p:cNvSpPr>
            <a:spLocks noGrp="1"/>
          </p:cNvSpPr>
          <p:nvPr>
            <p:ph type="chart" sz="quarter" idx="10"/>
          </p:nvPr>
        </p:nvSpPr>
        <p:spPr>
          <a:xfrm>
            <a:off x="823386" y="794720"/>
            <a:ext cx="10553700" cy="4853463"/>
          </a:xfrm>
        </p:spPr>
        <p:txBody>
          <a:bodyPr/>
          <a:lstStyle/>
          <a:p>
            <a:endParaRPr lang="en-US" dirty="0"/>
          </a:p>
        </p:txBody>
      </p:sp>
    </p:spTree>
    <p:extLst>
      <p:ext uri="{BB962C8B-B14F-4D97-AF65-F5344CB8AC3E}">
        <p14:creationId xmlns:p14="http://schemas.microsoft.com/office/powerpoint/2010/main" val="21312994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descr="POWERPOINT PRESENTATION.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11295"/>
            <a:ext cx="12192000" cy="6837956"/>
          </a:xfrm>
          <a:prstGeom prst="rect">
            <a:avLst/>
          </a:prstGeom>
        </p:spPr>
      </p:pic>
      <p:pic>
        <p:nvPicPr>
          <p:cNvPr id="4" name="Picture 3" descr="GTAC Final Logo 2015_DAR-02.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50429" y="4966995"/>
            <a:ext cx="3878759" cy="1315071"/>
          </a:xfrm>
          <a:prstGeom prst="rect">
            <a:avLst/>
          </a:prstGeom>
        </p:spPr>
      </p:pic>
      <p:sp>
        <p:nvSpPr>
          <p:cNvPr id="5" name="TextBox 4"/>
          <p:cNvSpPr txBox="1"/>
          <p:nvPr userDrawn="1"/>
        </p:nvSpPr>
        <p:spPr>
          <a:xfrm>
            <a:off x="870537" y="425742"/>
            <a:ext cx="10398752" cy="3046988"/>
          </a:xfrm>
          <a:prstGeom prst="rect">
            <a:avLst/>
          </a:prstGeom>
          <a:noFill/>
        </p:spPr>
        <p:txBody>
          <a:bodyPr wrap="square" rtlCol="0">
            <a:spAutoFit/>
          </a:bodyPr>
          <a:lstStyle/>
          <a:p>
            <a:pPr algn="ctr" defTabSz="457200"/>
            <a:r>
              <a:rPr lang="en-US" sz="1200" dirty="0">
                <a:solidFill>
                  <a:srgbClr val="FFFFFF"/>
                </a:solidFill>
                <a:cs typeface="Arial"/>
              </a:rPr>
              <a:t>GTAC</a:t>
            </a:r>
          </a:p>
          <a:p>
            <a:pPr algn="ctr" defTabSz="457200"/>
            <a:r>
              <a:rPr lang="en-US" sz="1200" dirty="0">
                <a:solidFill>
                  <a:srgbClr val="FFFFFF"/>
                </a:solidFill>
                <a:cs typeface="Arial"/>
              </a:rPr>
              <a:t>Government Technical Advisory Centre</a:t>
            </a:r>
          </a:p>
          <a:p>
            <a:pPr algn="ctr" defTabSz="457200"/>
            <a:r>
              <a:rPr lang="en-US" sz="1200" dirty="0">
                <a:solidFill>
                  <a:srgbClr val="FFFFFF"/>
                </a:solidFill>
                <a:cs typeface="Arial"/>
              </a:rPr>
              <a:t>Private Bag X115</a:t>
            </a:r>
          </a:p>
          <a:p>
            <a:pPr algn="ctr" defTabSz="457200"/>
            <a:r>
              <a:rPr lang="en-US" sz="1200" dirty="0">
                <a:solidFill>
                  <a:srgbClr val="FFFFFF"/>
                </a:solidFill>
                <a:cs typeface="Arial"/>
              </a:rPr>
              <a:t>Pretoria 0001</a:t>
            </a:r>
          </a:p>
          <a:p>
            <a:pPr algn="ctr" defTabSz="457200"/>
            <a:endParaRPr lang="en-US" sz="1200" dirty="0">
              <a:solidFill>
                <a:srgbClr val="FFFFFF"/>
              </a:solidFill>
              <a:cs typeface="Arial"/>
            </a:endParaRPr>
          </a:p>
          <a:p>
            <a:pPr algn="ctr" defTabSz="457200"/>
            <a:r>
              <a:rPr lang="en-US" sz="1200" dirty="0">
                <a:solidFill>
                  <a:srgbClr val="FFFFFF"/>
                </a:solidFill>
                <a:cs typeface="Arial"/>
              </a:rPr>
              <a:t>GTAC</a:t>
            </a:r>
          </a:p>
          <a:p>
            <a:pPr algn="ctr" defTabSz="457200"/>
            <a:r>
              <a:rPr lang="en-US" sz="1200" dirty="0">
                <a:solidFill>
                  <a:srgbClr val="FFFFFF"/>
                </a:solidFill>
                <a:cs typeface="Arial"/>
              </a:rPr>
              <a:t>Government Technical Advisory Centre</a:t>
            </a:r>
          </a:p>
          <a:p>
            <a:pPr algn="ctr" defTabSz="457200"/>
            <a:r>
              <a:rPr lang="en-US" sz="1200" dirty="0">
                <a:solidFill>
                  <a:srgbClr val="FFFFFF"/>
                </a:solidFill>
                <a:cs typeface="Arial"/>
              </a:rPr>
              <a:t>240 Madiba Street </a:t>
            </a:r>
          </a:p>
          <a:p>
            <a:pPr algn="ctr" defTabSz="457200"/>
            <a:r>
              <a:rPr lang="en-US" sz="1200" dirty="0">
                <a:solidFill>
                  <a:srgbClr val="FFFFFF"/>
                </a:solidFill>
                <a:cs typeface="Arial"/>
              </a:rPr>
              <a:t>Pretoria 0002 </a:t>
            </a:r>
          </a:p>
          <a:p>
            <a:pPr algn="ctr" defTabSz="457200"/>
            <a:endParaRPr lang="en-US" sz="1200" dirty="0">
              <a:solidFill>
                <a:srgbClr val="FFFFFF"/>
              </a:solidFill>
              <a:cs typeface="Arial"/>
            </a:endParaRPr>
          </a:p>
          <a:p>
            <a:pPr algn="ctr" defTabSz="457200"/>
            <a:r>
              <a:rPr lang="en-US" sz="1500" dirty="0" err="1">
                <a:solidFill>
                  <a:srgbClr val="FFFFFF"/>
                </a:solidFill>
                <a:cs typeface="Arial"/>
              </a:rPr>
              <a:t>info@gtac.gov.za</a:t>
            </a:r>
            <a:br>
              <a:rPr lang="en-US" sz="1500" dirty="0">
                <a:solidFill>
                  <a:srgbClr val="FFFFFF"/>
                </a:solidFill>
                <a:cs typeface="Arial"/>
              </a:rPr>
            </a:br>
            <a:br>
              <a:rPr lang="en-US" sz="1500" dirty="0">
                <a:solidFill>
                  <a:srgbClr val="FFFFFF"/>
                </a:solidFill>
                <a:cs typeface="Arial"/>
              </a:rPr>
            </a:br>
            <a:r>
              <a:rPr lang="en-US" sz="3000" dirty="0" err="1">
                <a:solidFill>
                  <a:srgbClr val="FFFFFF"/>
                </a:solidFill>
                <a:cs typeface="Arial"/>
              </a:rPr>
              <a:t>www.gtac.gov.za</a:t>
            </a:r>
            <a:endParaRPr lang="en-US" sz="3000" dirty="0">
              <a:solidFill>
                <a:srgbClr val="FFFFFF"/>
              </a:solidFill>
              <a:cs typeface="Arial"/>
            </a:endParaRPr>
          </a:p>
          <a:p>
            <a:pPr algn="ctr" defTabSz="457200"/>
            <a:endParaRPr lang="en-US" sz="1200" dirty="0">
              <a:solidFill>
                <a:srgbClr val="FFFFFF"/>
              </a:solidFill>
              <a:cs typeface="Arial"/>
            </a:endParaRPr>
          </a:p>
        </p:txBody>
      </p:sp>
    </p:spTree>
    <p:extLst>
      <p:ext uri="{BB962C8B-B14F-4D97-AF65-F5344CB8AC3E}">
        <p14:creationId xmlns:p14="http://schemas.microsoft.com/office/powerpoint/2010/main" val="34029376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88841"/>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573016"/>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Tree>
    <p:extLst>
      <p:ext uri="{BB962C8B-B14F-4D97-AF65-F5344CB8AC3E}">
        <p14:creationId xmlns:p14="http://schemas.microsoft.com/office/powerpoint/2010/main" val="26100367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8478482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60850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5686177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4130023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2"/>
            <a:ext cx="10515600" cy="2852737"/>
          </a:xfrm>
        </p:spPr>
        <p:txBody>
          <a:bodyPr anchor="b"/>
          <a:lstStyle>
            <a:lvl1pPr>
              <a:defRPr sz="4154"/>
            </a:lvl1pPr>
          </a:lstStyle>
          <a:p>
            <a:r>
              <a:rPr lang="en-US"/>
              <a:t>Click to edit Master title style</a:t>
            </a:r>
          </a:p>
        </p:txBody>
      </p:sp>
      <p:sp>
        <p:nvSpPr>
          <p:cNvPr id="3" name="Text Placeholder 2"/>
          <p:cNvSpPr>
            <a:spLocks noGrp="1"/>
          </p:cNvSpPr>
          <p:nvPr>
            <p:ph type="body" idx="1"/>
          </p:nvPr>
        </p:nvSpPr>
        <p:spPr>
          <a:xfrm>
            <a:off x="831852" y="4589467"/>
            <a:ext cx="10515600" cy="1500187"/>
          </a:xfrm>
        </p:spPr>
        <p:txBody>
          <a:bodyPr/>
          <a:lstStyle>
            <a:lvl1pPr marL="0" indent="0">
              <a:buNone/>
              <a:defRPr sz="1662">
                <a:solidFill>
                  <a:schemeClr val="tx1">
                    <a:tint val="75000"/>
                  </a:schemeClr>
                </a:solidFill>
              </a:defRPr>
            </a:lvl1pPr>
            <a:lvl2pPr marL="316531" indent="0">
              <a:buNone/>
              <a:defRPr sz="1385">
                <a:solidFill>
                  <a:schemeClr val="tx1">
                    <a:tint val="75000"/>
                  </a:schemeClr>
                </a:solidFill>
              </a:defRPr>
            </a:lvl2pPr>
            <a:lvl3pPr marL="633062" indent="0">
              <a:buNone/>
              <a:defRPr sz="1246">
                <a:solidFill>
                  <a:schemeClr val="tx1">
                    <a:tint val="75000"/>
                  </a:schemeClr>
                </a:solidFill>
              </a:defRPr>
            </a:lvl3pPr>
            <a:lvl4pPr marL="949593" indent="0">
              <a:buNone/>
              <a:defRPr sz="1108">
                <a:solidFill>
                  <a:schemeClr val="tx1">
                    <a:tint val="75000"/>
                  </a:schemeClr>
                </a:solidFill>
              </a:defRPr>
            </a:lvl4pPr>
            <a:lvl5pPr marL="1266124" indent="0">
              <a:buNone/>
              <a:defRPr sz="1108">
                <a:solidFill>
                  <a:schemeClr val="tx1">
                    <a:tint val="75000"/>
                  </a:schemeClr>
                </a:solidFill>
              </a:defRPr>
            </a:lvl5pPr>
            <a:lvl6pPr marL="1582655" indent="0">
              <a:buNone/>
              <a:defRPr sz="1108">
                <a:solidFill>
                  <a:schemeClr val="tx1">
                    <a:tint val="75000"/>
                  </a:schemeClr>
                </a:solidFill>
              </a:defRPr>
            </a:lvl6pPr>
            <a:lvl7pPr marL="1899186" indent="0">
              <a:buNone/>
              <a:defRPr sz="1108">
                <a:solidFill>
                  <a:schemeClr val="tx1">
                    <a:tint val="75000"/>
                  </a:schemeClr>
                </a:solidFill>
              </a:defRPr>
            </a:lvl7pPr>
            <a:lvl8pPr marL="2215717" indent="0">
              <a:buNone/>
              <a:defRPr sz="1108">
                <a:solidFill>
                  <a:schemeClr val="tx1">
                    <a:tint val="75000"/>
                  </a:schemeClr>
                </a:solidFill>
              </a:defRPr>
            </a:lvl8pPr>
            <a:lvl9pPr marL="2532248" indent="0">
              <a:buNone/>
              <a:defRPr sz="110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lvl1pPr defTabSz="633062" eaLnBrk="1" fontAlgn="auto" hangingPunct="1">
              <a:spcBef>
                <a:spcPts val="0"/>
              </a:spcBef>
              <a:spcAft>
                <a:spcPts val="0"/>
              </a:spcAft>
              <a:defRPr sz="1662">
                <a:solidFill>
                  <a:prstClr val="black"/>
                </a:solidFill>
                <a:latin typeface="Arial" panose="020B0604020202020204"/>
                <a:ea typeface="+mn-ea"/>
              </a:defRPr>
            </a:lvl1pPr>
          </a:lstStyle>
          <a:p>
            <a:pPr>
              <a:defRPr/>
            </a:pPr>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lvl1pPr defTabSz="633062" eaLnBrk="1" fontAlgn="auto" hangingPunct="1">
              <a:spcBef>
                <a:spcPts val="0"/>
              </a:spcBef>
              <a:spcAft>
                <a:spcPts val="0"/>
              </a:spcAft>
              <a:defRPr sz="1662">
                <a:solidFill>
                  <a:prstClr val="black"/>
                </a:solidFill>
                <a:latin typeface="Arial" panose="020B0604020202020204"/>
                <a:ea typeface="+mn-ea"/>
              </a:defRPr>
            </a:lvl1pPr>
          </a:lstStyle>
          <a:p>
            <a:pPr>
              <a:defRPr/>
            </a:pPr>
            <a:endParaRPr lang="en-US"/>
          </a:p>
        </p:txBody>
      </p:sp>
      <p:sp>
        <p:nvSpPr>
          <p:cNvPr id="6" name="Slide Number Placeholder 5"/>
          <p:cNvSpPr>
            <a:spLocks noGrp="1"/>
          </p:cNvSpPr>
          <p:nvPr>
            <p:ph type="sldNum" sz="quarter" idx="12"/>
          </p:nvPr>
        </p:nvSpPr>
        <p:spPr>
          <a:xfrm>
            <a:off x="9095317" y="6310314"/>
            <a:ext cx="2743200" cy="365125"/>
          </a:xfrm>
          <a:prstGeom prst="rect">
            <a:avLst/>
          </a:prstGeom>
        </p:spPr>
        <p:txBody>
          <a:bodyPr/>
          <a:lstStyle>
            <a:lvl1pPr defTabSz="633062" eaLnBrk="1" fontAlgn="auto" hangingPunct="1">
              <a:spcBef>
                <a:spcPts val="0"/>
              </a:spcBef>
              <a:spcAft>
                <a:spcPts val="0"/>
              </a:spcAft>
              <a:defRPr sz="1662">
                <a:solidFill>
                  <a:prstClr val="black"/>
                </a:solidFill>
                <a:latin typeface="Arial" panose="020B0604020202020204"/>
                <a:ea typeface="+mn-ea"/>
              </a:defRPr>
            </a:lvl1pPr>
          </a:lstStyle>
          <a:p>
            <a:pPr>
              <a:defRPr/>
            </a:pPr>
            <a:fld id="{3F730144-8238-4589-96DD-D6195026929C}" type="slidenum">
              <a:rPr lang="en-US"/>
              <a:pPr>
                <a:defRPr/>
              </a:pPr>
              <a:t>‹#›</a:t>
            </a:fld>
            <a:endParaRPr lang="en-US"/>
          </a:p>
        </p:txBody>
      </p:sp>
    </p:spTree>
    <p:extLst>
      <p:ext uri="{BB962C8B-B14F-4D97-AF65-F5344CB8AC3E}">
        <p14:creationId xmlns:p14="http://schemas.microsoft.com/office/powerpoint/2010/main" val="16897708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3"/>
          <p:cNvSpPr>
            <a:spLocks noGrp="1"/>
          </p:cNvSpPr>
          <p:nvPr>
            <p:ph type="dt" sz="half" idx="10"/>
          </p:nvPr>
        </p:nvSpPr>
        <p:spPr/>
        <p:txBody>
          <a:bodyPr/>
          <a:lstStyle>
            <a:lvl1pPr>
              <a:defRPr/>
            </a:lvl1pPr>
          </a:lstStyle>
          <a:p>
            <a:pPr>
              <a:defRPr/>
            </a:pPr>
            <a:endParaRPr lang="en-ZA"/>
          </a:p>
        </p:txBody>
      </p:sp>
      <p:sp>
        <p:nvSpPr>
          <p:cNvPr id="4" name="Footer Placeholder 4"/>
          <p:cNvSpPr>
            <a:spLocks noGrp="1"/>
          </p:cNvSpPr>
          <p:nvPr>
            <p:ph type="ftr" sz="quarter" idx="11"/>
          </p:nvPr>
        </p:nvSpPr>
        <p:spPr/>
        <p:txBody>
          <a:bodyPr/>
          <a:lstStyle>
            <a:lvl1pPr>
              <a:defRPr/>
            </a:lvl1pPr>
          </a:lstStyle>
          <a:p>
            <a:pPr>
              <a:defRPr/>
            </a:pPr>
            <a:endParaRPr lang="en-ZA"/>
          </a:p>
        </p:txBody>
      </p:sp>
      <p:sp>
        <p:nvSpPr>
          <p:cNvPr id="5" name="Slide Number Placeholder 5"/>
          <p:cNvSpPr>
            <a:spLocks noGrp="1"/>
          </p:cNvSpPr>
          <p:nvPr>
            <p:ph type="sldNum" sz="quarter" idx="12"/>
          </p:nvPr>
        </p:nvSpPr>
        <p:spPr/>
        <p:txBody>
          <a:bodyPr/>
          <a:lstStyle>
            <a:lvl1pPr>
              <a:defRPr/>
            </a:lvl1pPr>
          </a:lstStyle>
          <a:p>
            <a:pPr>
              <a:defRPr/>
            </a:pPr>
            <a:fld id="{8A07D2EB-76B0-48D4-A096-CC3157AD32E7}" type="slidenum">
              <a:rPr lang="en-ZA" smtClean="0"/>
              <a:pPr>
                <a:defRPr/>
              </a:pPr>
              <a:t>‹#›</a:t>
            </a:fld>
            <a:endParaRPr lang="en-ZA" dirty="0"/>
          </a:p>
        </p:txBody>
      </p:sp>
    </p:spTree>
    <p:extLst>
      <p:ext uri="{BB962C8B-B14F-4D97-AF65-F5344CB8AC3E}">
        <p14:creationId xmlns:p14="http://schemas.microsoft.com/office/powerpoint/2010/main" val="26367118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ZA"/>
          </a:p>
        </p:txBody>
      </p:sp>
      <p:sp>
        <p:nvSpPr>
          <p:cNvPr id="3" name="Footer Placeholder 4"/>
          <p:cNvSpPr>
            <a:spLocks noGrp="1"/>
          </p:cNvSpPr>
          <p:nvPr>
            <p:ph type="ftr" sz="quarter" idx="11"/>
          </p:nvPr>
        </p:nvSpPr>
        <p:spPr/>
        <p:txBody>
          <a:bodyPr/>
          <a:lstStyle>
            <a:lvl1pPr>
              <a:defRPr/>
            </a:lvl1pPr>
          </a:lstStyle>
          <a:p>
            <a:pPr>
              <a:defRPr/>
            </a:pPr>
            <a:endParaRPr lang="en-ZA"/>
          </a:p>
        </p:txBody>
      </p:sp>
      <p:sp>
        <p:nvSpPr>
          <p:cNvPr id="4" name="Slide Number Placeholder 5"/>
          <p:cNvSpPr>
            <a:spLocks noGrp="1"/>
          </p:cNvSpPr>
          <p:nvPr>
            <p:ph type="sldNum" sz="quarter" idx="12"/>
          </p:nvPr>
        </p:nvSpPr>
        <p:spPr/>
        <p:txBody>
          <a:bodyPr/>
          <a:lstStyle>
            <a:lvl1pPr>
              <a:defRPr/>
            </a:lvl1pPr>
          </a:lstStyle>
          <a:p>
            <a:pPr>
              <a:defRPr/>
            </a:pPr>
            <a:fld id="{2C19499F-81DB-488A-B764-EA5D239A55DC}" type="slidenum">
              <a:rPr lang="en-ZA" smtClean="0"/>
              <a:pPr>
                <a:defRPr/>
              </a:pPr>
              <a:t>‹#›</a:t>
            </a:fld>
            <a:endParaRPr lang="en-ZA" dirty="0"/>
          </a:p>
        </p:txBody>
      </p:sp>
    </p:spTree>
    <p:extLst>
      <p:ext uri="{BB962C8B-B14F-4D97-AF65-F5344CB8AC3E}">
        <p14:creationId xmlns:p14="http://schemas.microsoft.com/office/powerpoint/2010/main" val="20383893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pPr>
              <a:defRPr/>
            </a:pPr>
            <a:fld id="{D0808041-B448-4314-ABF0-E5D4D84F0175}" type="slidenum">
              <a:rPr lang="en-ZA" smtClean="0"/>
              <a:pPr>
                <a:defRPr/>
              </a:pPr>
              <a:t>‹#›</a:t>
            </a:fld>
            <a:endParaRPr lang="en-ZA" dirty="0"/>
          </a:p>
        </p:txBody>
      </p:sp>
    </p:spTree>
    <p:extLst>
      <p:ext uri="{BB962C8B-B14F-4D97-AF65-F5344CB8AC3E}">
        <p14:creationId xmlns:p14="http://schemas.microsoft.com/office/powerpoint/2010/main" val="14377856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ZA" noProof="0"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pPr>
              <a:defRPr/>
            </a:pPr>
            <a:fld id="{D332D121-59AE-4096-B765-683948DB5C6D}" type="slidenum">
              <a:rPr lang="en-ZA" smtClean="0"/>
              <a:pPr>
                <a:defRPr/>
              </a:pPr>
              <a:t>‹#›</a:t>
            </a:fld>
            <a:endParaRPr lang="en-ZA" dirty="0"/>
          </a:p>
        </p:txBody>
      </p:sp>
    </p:spTree>
    <p:extLst>
      <p:ext uri="{BB962C8B-B14F-4D97-AF65-F5344CB8AC3E}">
        <p14:creationId xmlns:p14="http://schemas.microsoft.com/office/powerpoint/2010/main" val="37459884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7E2C1128-D89F-4B5B-A533-C3709C2D9315}" type="slidenum">
              <a:rPr lang="en-ZA" smtClean="0"/>
              <a:pPr>
                <a:defRPr/>
              </a:pPr>
              <a:t>‹#›</a:t>
            </a:fld>
            <a:endParaRPr lang="en-ZA" dirty="0"/>
          </a:p>
        </p:txBody>
      </p:sp>
    </p:spTree>
    <p:extLst>
      <p:ext uri="{BB962C8B-B14F-4D97-AF65-F5344CB8AC3E}">
        <p14:creationId xmlns:p14="http://schemas.microsoft.com/office/powerpoint/2010/main" val="1895233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95FA9F23-42D5-4F64-9195-5CA7481168BF}" type="slidenum">
              <a:rPr lang="en-ZA" smtClean="0"/>
              <a:pPr>
                <a:defRPr/>
              </a:pPr>
              <a:t>‹#›</a:t>
            </a:fld>
            <a:endParaRPr lang="en-ZA" dirty="0"/>
          </a:p>
        </p:txBody>
      </p:sp>
    </p:spTree>
    <p:extLst>
      <p:ext uri="{BB962C8B-B14F-4D97-AF65-F5344CB8AC3E}">
        <p14:creationId xmlns:p14="http://schemas.microsoft.com/office/powerpoint/2010/main" val="15292587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4" name="Shape 24"/>
          <p:cNvSpPr>
            <a:spLocks noGrp="1"/>
          </p:cNvSpPr>
          <p:nvPr>
            <p:ph type="title"/>
          </p:nvPr>
        </p:nvSpPr>
        <p:spPr>
          <a:xfrm>
            <a:off x="619126" y="428625"/>
            <a:ext cx="4762500" cy="1303734"/>
          </a:xfrm>
          <a:prstGeom prst="rect">
            <a:avLst/>
          </a:prstGeom>
        </p:spPr>
        <p:txBody>
          <a:bodyPr/>
          <a:lstStyle/>
          <a:p>
            <a:pPr lvl="0"/>
            <a:r>
              <a:t>Title Text</a:t>
            </a:r>
          </a:p>
        </p:txBody>
      </p:sp>
      <p:sp>
        <p:nvSpPr>
          <p:cNvPr id="25" name="Shape 25"/>
          <p:cNvSpPr>
            <a:spLocks noGrp="1"/>
          </p:cNvSpPr>
          <p:nvPr>
            <p:ph type="body" idx="1"/>
          </p:nvPr>
        </p:nvSpPr>
        <p:spPr>
          <a:xfrm>
            <a:off x="619126" y="1982392"/>
            <a:ext cx="4762500" cy="4259461"/>
          </a:xfrm>
          <a:prstGeom prst="rect">
            <a:avLst/>
          </a:prstGeom>
        </p:spPr>
        <p:txBody>
          <a:bodyPr/>
          <a:lstStyle>
            <a:lvl1pPr marL="276810" indent="-276810">
              <a:spcBef>
                <a:spcPts val="2250"/>
              </a:spcBef>
              <a:defRPr sz="2109"/>
            </a:lvl1pPr>
            <a:lvl2pPr marL="553621" indent="-276810">
              <a:spcBef>
                <a:spcPts val="2250"/>
              </a:spcBef>
              <a:defRPr sz="2109"/>
            </a:lvl2pPr>
            <a:lvl3pPr marL="830431" indent="-276810">
              <a:spcBef>
                <a:spcPts val="2250"/>
              </a:spcBef>
              <a:defRPr sz="2109"/>
            </a:lvl3pPr>
            <a:lvl4pPr marL="1107242" indent="-276810">
              <a:spcBef>
                <a:spcPts val="2250"/>
              </a:spcBef>
              <a:defRPr sz="2109"/>
            </a:lvl4pPr>
            <a:lvl5pPr marL="1384052" indent="-276810">
              <a:spcBef>
                <a:spcPts val="2250"/>
              </a:spcBef>
              <a:defRPr sz="2109"/>
            </a:lvl5pPr>
          </a:lstStyle>
          <a:p>
            <a:pPr lvl="0"/>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952536126"/>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37C1-0809-7247-99D9-8195A8917FC1}"/>
              </a:ext>
            </a:extLst>
          </p:cNvPr>
          <p:cNvSpPr>
            <a:spLocks noGrp="1"/>
          </p:cNvSpPr>
          <p:nvPr>
            <p:ph type="title"/>
          </p:nvPr>
        </p:nvSpPr>
        <p:spPr>
          <a:xfrm>
            <a:off x="1334530" y="1087396"/>
            <a:ext cx="10585326" cy="414834"/>
          </a:xfrm>
        </p:spPr>
        <p:txBody>
          <a:bodyPr>
            <a:noAutofit/>
          </a:bodyPr>
          <a:lstStyle>
            <a:lvl1pPr algn="l">
              <a:defRPr sz="2800" b="1" i="0" baseline="0">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F5CA25E-CF18-C245-9BB5-8E40FBF338D7}"/>
              </a:ext>
            </a:extLst>
          </p:cNvPr>
          <p:cNvSpPr>
            <a:spLocks noGrp="1"/>
          </p:cNvSpPr>
          <p:nvPr>
            <p:ph idx="1" hasCustomPrompt="1"/>
          </p:nvPr>
        </p:nvSpPr>
        <p:spPr>
          <a:xfrm>
            <a:off x="1334529" y="1567547"/>
            <a:ext cx="10585327" cy="4838018"/>
          </a:xfrm>
        </p:spPr>
        <p:txBody>
          <a:bodyPr>
            <a:normAutofit/>
          </a:bodyPr>
          <a:lstStyle>
            <a:lvl1pPr marL="342900" indent="-342900" algn="l">
              <a:buFont typeface="Arial" panose="020B0604020202020204" pitchFamily="34" charset="0"/>
              <a:buChar char="•"/>
              <a:defRPr sz="2400" baseline="0">
                <a:solidFill>
                  <a:schemeClr val="tx1"/>
                </a:solidFill>
              </a:defRPr>
            </a:lvl1pPr>
          </a:lstStyle>
          <a:p>
            <a:pPr lvl="0"/>
            <a:r>
              <a:rPr lang="en-GB" dirty="0"/>
              <a:t>Click to edit Master text styles</a:t>
            </a:r>
          </a:p>
          <a:p>
            <a:pPr lvl="1"/>
            <a:endParaRPr lang="en-GB" dirty="0"/>
          </a:p>
        </p:txBody>
      </p:sp>
    </p:spTree>
    <p:extLst>
      <p:ext uri="{BB962C8B-B14F-4D97-AF65-F5344CB8AC3E}">
        <p14:creationId xmlns:p14="http://schemas.microsoft.com/office/powerpoint/2010/main" val="2880628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3170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662" b="1"/>
            </a:lvl1pPr>
            <a:lvl2pPr marL="316531" indent="0">
              <a:buNone/>
              <a:defRPr sz="1385" b="1"/>
            </a:lvl2pPr>
            <a:lvl3pPr marL="633062" indent="0">
              <a:buNone/>
              <a:defRPr sz="1246" b="1"/>
            </a:lvl3pPr>
            <a:lvl4pPr marL="949593" indent="0">
              <a:buNone/>
              <a:defRPr sz="1108" b="1"/>
            </a:lvl4pPr>
            <a:lvl5pPr marL="1266124" indent="0">
              <a:buNone/>
              <a:defRPr sz="1108" b="1"/>
            </a:lvl5pPr>
            <a:lvl6pPr marL="1582655" indent="0">
              <a:buNone/>
              <a:defRPr sz="1108" b="1"/>
            </a:lvl6pPr>
            <a:lvl7pPr marL="1899186" indent="0">
              <a:buNone/>
              <a:defRPr sz="1108" b="1"/>
            </a:lvl7pPr>
            <a:lvl8pPr marL="2215717" indent="0">
              <a:buNone/>
              <a:defRPr sz="1108" b="1"/>
            </a:lvl8pPr>
            <a:lvl9pPr marL="2532248" indent="0">
              <a:buNone/>
              <a:defRPr sz="1108"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662" b="1"/>
            </a:lvl1pPr>
            <a:lvl2pPr marL="316531" indent="0">
              <a:buNone/>
              <a:defRPr sz="1385" b="1"/>
            </a:lvl2pPr>
            <a:lvl3pPr marL="633062" indent="0">
              <a:buNone/>
              <a:defRPr sz="1246" b="1"/>
            </a:lvl3pPr>
            <a:lvl4pPr marL="949593" indent="0">
              <a:buNone/>
              <a:defRPr sz="1108" b="1"/>
            </a:lvl4pPr>
            <a:lvl5pPr marL="1266124" indent="0">
              <a:buNone/>
              <a:defRPr sz="1108" b="1"/>
            </a:lvl5pPr>
            <a:lvl6pPr marL="1582655" indent="0">
              <a:buNone/>
              <a:defRPr sz="1108" b="1"/>
            </a:lvl6pPr>
            <a:lvl7pPr marL="1899186" indent="0">
              <a:buNone/>
              <a:defRPr sz="1108" b="1"/>
            </a:lvl7pPr>
            <a:lvl8pPr marL="2215717" indent="0">
              <a:buNone/>
              <a:defRPr sz="1108" b="1"/>
            </a:lvl8pPr>
            <a:lvl9pPr marL="2532248" indent="0">
              <a:buNone/>
              <a:defRPr sz="1108"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6947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22211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4410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2215"/>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2215"/>
            </a:lvl1pPr>
            <a:lvl2pPr>
              <a:defRPr sz="1939"/>
            </a:lvl2pPr>
            <a:lvl3pPr>
              <a:defRPr sz="1662"/>
            </a:lvl3pPr>
            <a:lvl4pPr>
              <a:defRPr sz="1385"/>
            </a:lvl4pPr>
            <a:lvl5pPr>
              <a:defRPr sz="1385"/>
            </a:lvl5pPr>
            <a:lvl6pPr>
              <a:defRPr sz="1385"/>
            </a:lvl6pPr>
            <a:lvl7pPr>
              <a:defRPr sz="1385"/>
            </a:lvl7pPr>
            <a:lvl8pPr>
              <a:defRPr sz="1385"/>
            </a:lvl8pPr>
            <a:lvl9pPr>
              <a:defRPr sz="138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108"/>
            </a:lvl1pPr>
            <a:lvl2pPr marL="316531" indent="0">
              <a:buNone/>
              <a:defRPr sz="969"/>
            </a:lvl2pPr>
            <a:lvl3pPr marL="633062" indent="0">
              <a:buNone/>
              <a:defRPr sz="831"/>
            </a:lvl3pPr>
            <a:lvl4pPr marL="949593" indent="0">
              <a:buNone/>
              <a:defRPr sz="692"/>
            </a:lvl4pPr>
            <a:lvl5pPr marL="1266124" indent="0">
              <a:buNone/>
              <a:defRPr sz="692"/>
            </a:lvl5pPr>
            <a:lvl6pPr marL="1582655" indent="0">
              <a:buNone/>
              <a:defRPr sz="692"/>
            </a:lvl6pPr>
            <a:lvl7pPr marL="1899186" indent="0">
              <a:buNone/>
              <a:defRPr sz="692"/>
            </a:lvl7pPr>
            <a:lvl8pPr marL="2215717" indent="0">
              <a:buNone/>
              <a:defRPr sz="692"/>
            </a:lvl8pPr>
            <a:lvl9pPr marL="2532248" indent="0">
              <a:buNone/>
              <a:defRPr sz="692"/>
            </a:lvl9pPr>
          </a:lstStyle>
          <a:p>
            <a:pPr lvl="0"/>
            <a:r>
              <a:rPr lang="en-US"/>
              <a:t>Click to edit Master text styles</a:t>
            </a:r>
          </a:p>
        </p:txBody>
      </p:sp>
    </p:spTree>
    <p:extLst>
      <p:ext uri="{BB962C8B-B14F-4D97-AF65-F5344CB8AC3E}">
        <p14:creationId xmlns:p14="http://schemas.microsoft.com/office/powerpoint/2010/main" val="1641989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2215"/>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rtlCol="0">
            <a:normAutofit/>
          </a:bodyPr>
          <a:lstStyle>
            <a:lvl1pPr marL="0" indent="0">
              <a:buNone/>
              <a:defRPr sz="2215"/>
            </a:lvl1pPr>
            <a:lvl2pPr marL="316531" indent="0">
              <a:buNone/>
              <a:defRPr sz="1939"/>
            </a:lvl2pPr>
            <a:lvl3pPr marL="633062" indent="0">
              <a:buNone/>
              <a:defRPr sz="1662"/>
            </a:lvl3pPr>
            <a:lvl4pPr marL="949593" indent="0">
              <a:buNone/>
              <a:defRPr sz="1385"/>
            </a:lvl4pPr>
            <a:lvl5pPr marL="1266124" indent="0">
              <a:buNone/>
              <a:defRPr sz="1385"/>
            </a:lvl5pPr>
            <a:lvl6pPr marL="1582655" indent="0">
              <a:buNone/>
              <a:defRPr sz="1385"/>
            </a:lvl6pPr>
            <a:lvl7pPr marL="1899186" indent="0">
              <a:buNone/>
              <a:defRPr sz="1385"/>
            </a:lvl7pPr>
            <a:lvl8pPr marL="2215717" indent="0">
              <a:buNone/>
              <a:defRPr sz="1385"/>
            </a:lvl8pPr>
            <a:lvl9pPr marL="2532248" indent="0">
              <a:buNone/>
              <a:defRPr sz="1385"/>
            </a:lvl9pPr>
          </a:lstStyle>
          <a:p>
            <a:pPr lvl="0"/>
            <a:endParaRPr lang="en-US" noProof="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108"/>
            </a:lvl1pPr>
            <a:lvl2pPr marL="316531" indent="0">
              <a:buNone/>
              <a:defRPr sz="969"/>
            </a:lvl2pPr>
            <a:lvl3pPr marL="633062" indent="0">
              <a:buNone/>
              <a:defRPr sz="831"/>
            </a:lvl3pPr>
            <a:lvl4pPr marL="949593" indent="0">
              <a:buNone/>
              <a:defRPr sz="692"/>
            </a:lvl4pPr>
            <a:lvl5pPr marL="1266124" indent="0">
              <a:buNone/>
              <a:defRPr sz="692"/>
            </a:lvl5pPr>
            <a:lvl6pPr marL="1582655" indent="0">
              <a:buNone/>
              <a:defRPr sz="692"/>
            </a:lvl6pPr>
            <a:lvl7pPr marL="1899186" indent="0">
              <a:buNone/>
              <a:defRPr sz="692"/>
            </a:lvl7pPr>
            <a:lvl8pPr marL="2215717" indent="0">
              <a:buNone/>
              <a:defRPr sz="692"/>
            </a:lvl8pPr>
            <a:lvl9pPr marL="2532248" indent="0">
              <a:buNone/>
              <a:defRPr sz="692"/>
            </a:lvl9pPr>
          </a:lstStyle>
          <a:p>
            <a:pPr lvl="0"/>
            <a:r>
              <a:rPr lang="en-US"/>
              <a:t>Click to edit Master text styles</a:t>
            </a:r>
          </a:p>
        </p:txBody>
      </p:sp>
    </p:spTree>
    <p:extLst>
      <p:ext uri="{BB962C8B-B14F-4D97-AF65-F5344CB8AC3E}">
        <p14:creationId xmlns:p14="http://schemas.microsoft.com/office/powerpoint/2010/main" val="949910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26" Type="http://schemas.openxmlformats.org/officeDocument/2006/relationships/image" Target="../media/image1.emf" /><Relationship Id="rId3" Type="http://schemas.openxmlformats.org/officeDocument/2006/relationships/slideLayout" Target="../slideLayouts/slideLayout3.xml" /><Relationship Id="rId21" Type="http://schemas.openxmlformats.org/officeDocument/2006/relationships/slideLayout" Target="../slideLayouts/slideLayout21.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5"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slideLayout" Target="../slideLayouts/slideLayout20.xml" /><Relationship Id="rId29" Type="http://schemas.openxmlformats.org/officeDocument/2006/relationships/image" Target="../media/image4.jpe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24" Type="http://schemas.openxmlformats.org/officeDocument/2006/relationships/slideLayout" Target="../slideLayouts/slideLayout24.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23" Type="http://schemas.openxmlformats.org/officeDocument/2006/relationships/slideLayout" Target="../slideLayouts/slideLayout23.xml" /><Relationship Id="rId28" Type="http://schemas.openxmlformats.org/officeDocument/2006/relationships/image" Target="../media/image3.jpeg" /><Relationship Id="rId10" Type="http://schemas.openxmlformats.org/officeDocument/2006/relationships/slideLayout" Target="../slideLayouts/slideLayout10.xml" /><Relationship Id="rId19" Type="http://schemas.openxmlformats.org/officeDocument/2006/relationships/slideLayout" Target="../slideLayouts/slideLayout19.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slideLayout" Target="../slideLayouts/slideLayout22.xml" /><Relationship Id="rId27" Type="http://schemas.openxmlformats.org/officeDocument/2006/relationships/image" Target="../media/image2.emf" /><Relationship Id="rId30" Type="http://schemas.openxmlformats.org/officeDocument/2006/relationships/image" Target="../media/image5.png"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 /><Relationship Id="rId13" Type="http://schemas.openxmlformats.org/officeDocument/2006/relationships/slideLayout" Target="../slideLayouts/slideLayout37.xml" /><Relationship Id="rId3" Type="http://schemas.openxmlformats.org/officeDocument/2006/relationships/slideLayout" Target="../slideLayouts/slideLayout27.xml" /><Relationship Id="rId7" Type="http://schemas.openxmlformats.org/officeDocument/2006/relationships/slideLayout" Target="../slideLayouts/slideLayout31.xml" /><Relationship Id="rId12" Type="http://schemas.openxmlformats.org/officeDocument/2006/relationships/slideLayout" Target="../slideLayouts/slideLayout36.xml" /><Relationship Id="rId2" Type="http://schemas.openxmlformats.org/officeDocument/2006/relationships/slideLayout" Target="../slideLayouts/slideLayout26.xml" /><Relationship Id="rId1" Type="http://schemas.openxmlformats.org/officeDocument/2006/relationships/slideLayout" Target="../slideLayouts/slideLayout25.xml" /><Relationship Id="rId6" Type="http://schemas.openxmlformats.org/officeDocument/2006/relationships/slideLayout" Target="../slideLayouts/slideLayout30.xml" /><Relationship Id="rId11" Type="http://schemas.openxmlformats.org/officeDocument/2006/relationships/slideLayout" Target="../slideLayouts/slideLayout35.xml" /><Relationship Id="rId5" Type="http://schemas.openxmlformats.org/officeDocument/2006/relationships/slideLayout" Target="../slideLayouts/slideLayout29.xml" /><Relationship Id="rId10" Type="http://schemas.openxmlformats.org/officeDocument/2006/relationships/slideLayout" Target="../slideLayouts/slideLayout34.xml" /><Relationship Id="rId4" Type="http://schemas.openxmlformats.org/officeDocument/2006/relationships/slideLayout" Target="../slideLayouts/slideLayout28.xml" /><Relationship Id="rId9" Type="http://schemas.openxmlformats.org/officeDocument/2006/relationships/slideLayout" Target="../slideLayouts/slideLayout33.xml" /><Relationship Id="rId14" Type="http://schemas.openxmlformats.org/officeDocument/2006/relationships/theme" Target="../theme/theme2.xml"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6"/>
            <a:ext cx="10515600" cy="368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 name="Rectangle 12"/>
          <p:cNvSpPr/>
          <p:nvPr userDrawn="1"/>
        </p:nvSpPr>
        <p:spPr>
          <a:xfrm>
            <a:off x="9127067" y="5938839"/>
            <a:ext cx="2804584" cy="782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33062">
              <a:defRPr/>
            </a:pPr>
            <a:endParaRPr lang="en-US" sz="969">
              <a:solidFill>
                <a:prstClr val="white"/>
              </a:solidFill>
            </a:endParaRPr>
          </a:p>
        </p:txBody>
      </p:sp>
      <p:pic>
        <p:nvPicPr>
          <p:cNvPr id="1029" name="Picture 13"/>
          <p:cNvPicPr>
            <a:picLocks noChangeAspect="1"/>
          </p:cNvPicPr>
          <p:nvPr userDrawn="1"/>
        </p:nvPicPr>
        <p:blipFill>
          <a:blip r:embed="rId26" cstate="print">
            <a:extLst>
              <a:ext uri="{28A0092B-C50C-407E-A947-70E740481C1C}">
                <a14:useLocalDpi xmlns:a14="http://schemas.microsoft.com/office/drawing/2010/main" val="0"/>
              </a:ext>
            </a:extLst>
          </a:blip>
          <a:srcRect/>
          <a:stretch>
            <a:fillRect/>
          </a:stretch>
        </p:blipFill>
        <p:spPr bwMode="auto">
          <a:xfrm>
            <a:off x="10240434" y="6024563"/>
            <a:ext cx="717551"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4"/>
          <p:cNvPicPr>
            <a:picLocks noChangeAspect="1"/>
          </p:cNvPicPr>
          <p:nvPr userDrawn="1"/>
        </p:nvPicPr>
        <p:blipFill>
          <a:blip r:embed="rId27" cstate="print">
            <a:extLst>
              <a:ext uri="{28A0092B-C50C-407E-A947-70E740481C1C}">
                <a14:useLocalDpi xmlns:a14="http://schemas.microsoft.com/office/drawing/2010/main" val="0"/>
              </a:ext>
            </a:extLst>
          </a:blip>
          <a:srcRect/>
          <a:stretch>
            <a:fillRect/>
          </a:stretch>
        </p:blipFill>
        <p:spPr bwMode="auto">
          <a:xfrm>
            <a:off x="9306985" y="5773738"/>
            <a:ext cx="764116"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5"/>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10957985" y="5978525"/>
            <a:ext cx="1102783"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descr="National Development Agency"/>
          <p:cNvPicPr>
            <a:picLocks noChangeAspect="1" noChangeArrowheads="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8534401" y="5897564"/>
            <a:ext cx="5461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6" descr="Department of Social Development Bursaries and Financial ..."/>
          <p:cNvPicPr>
            <a:picLocks noChangeAspect="1" noChangeArrowheads="1"/>
          </p:cNvPicPr>
          <p:nvPr userDrawn="1"/>
        </p:nvPicPr>
        <p:blipFill>
          <a:blip r:embed="rId30">
            <a:extLst>
              <a:ext uri="{28A0092B-C50C-407E-A947-70E740481C1C}">
                <a14:useLocalDpi xmlns:a14="http://schemas.microsoft.com/office/drawing/2010/main" val="0"/>
              </a:ext>
            </a:extLst>
          </a:blip>
          <a:srcRect/>
          <a:stretch>
            <a:fillRect/>
          </a:stretch>
        </p:blipFill>
        <p:spPr bwMode="auto">
          <a:xfrm>
            <a:off x="527051" y="5880101"/>
            <a:ext cx="1860549"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userDrawn="1"/>
        </p:nvSpPr>
        <p:spPr>
          <a:xfrm>
            <a:off x="1" y="-19050"/>
            <a:ext cx="5035551" cy="249238"/>
          </a:xfrm>
          <a:prstGeom prst="rect">
            <a:avLst/>
          </a:prstGeom>
          <a:solidFill>
            <a:srgbClr val="B481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33062">
              <a:defRPr/>
            </a:pPr>
            <a:endParaRPr lang="en-US" sz="1246">
              <a:solidFill>
                <a:srgbClr val="B48138"/>
              </a:solidFill>
            </a:endParaRPr>
          </a:p>
        </p:txBody>
      </p:sp>
      <p:sp>
        <p:nvSpPr>
          <p:cNvPr id="20" name="Rectangle 19"/>
          <p:cNvSpPr/>
          <p:nvPr userDrawn="1"/>
        </p:nvSpPr>
        <p:spPr>
          <a:xfrm>
            <a:off x="7192434" y="5540375"/>
            <a:ext cx="4993217" cy="249238"/>
          </a:xfrm>
          <a:prstGeom prst="rect">
            <a:avLst/>
          </a:prstGeom>
          <a:solidFill>
            <a:srgbClr val="BD98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33062">
              <a:defRPr/>
            </a:pPr>
            <a:endParaRPr lang="en-US" sz="1246">
              <a:solidFill>
                <a:prstClr val="white"/>
              </a:solidFill>
            </a:endParaRPr>
          </a:p>
        </p:txBody>
      </p:sp>
      <p:sp>
        <p:nvSpPr>
          <p:cNvPr id="3084" name="TextBox 20"/>
          <p:cNvSpPr txBox="1">
            <a:spLocks noChangeArrowheads="1"/>
          </p:cNvSpPr>
          <p:nvPr userDrawn="1"/>
        </p:nvSpPr>
        <p:spPr bwMode="auto">
          <a:xfrm>
            <a:off x="3263900" y="5540376"/>
            <a:ext cx="3928533"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sz="2400">
                <a:solidFill>
                  <a:schemeClr val="tx1"/>
                </a:solidFill>
                <a:latin typeface="Times New Roman" panose="02020603050405020304" pitchFamily="18" charset="0"/>
                <a:ea typeface="ヒラギノ角ゴ Pro W3" pitchFamily="4" charset="-128"/>
              </a:defRPr>
            </a:lvl1pPr>
            <a:lvl2pPr marL="742950" indent="-285750" defTabSz="685800">
              <a:defRPr sz="2400">
                <a:solidFill>
                  <a:schemeClr val="tx1"/>
                </a:solidFill>
                <a:latin typeface="Times New Roman" panose="02020603050405020304" pitchFamily="18" charset="0"/>
                <a:ea typeface="ヒラギノ角ゴ Pro W3" pitchFamily="4" charset="-128"/>
              </a:defRPr>
            </a:lvl2pPr>
            <a:lvl3pPr marL="1143000" indent="-228600" defTabSz="685800">
              <a:defRPr sz="2400">
                <a:solidFill>
                  <a:schemeClr val="tx1"/>
                </a:solidFill>
                <a:latin typeface="Times New Roman" panose="02020603050405020304" pitchFamily="18" charset="0"/>
                <a:ea typeface="ヒラギノ角ゴ Pro W3" pitchFamily="4" charset="-128"/>
              </a:defRPr>
            </a:lvl3pPr>
            <a:lvl4pPr marL="1600200" indent="-228600" defTabSz="685800">
              <a:defRPr sz="2400">
                <a:solidFill>
                  <a:schemeClr val="tx1"/>
                </a:solidFill>
                <a:latin typeface="Times New Roman" panose="02020603050405020304" pitchFamily="18" charset="0"/>
                <a:ea typeface="ヒラギノ角ゴ Pro W3" pitchFamily="4" charset="-128"/>
              </a:defRPr>
            </a:lvl4pPr>
            <a:lvl5pPr marL="2057400" indent="-228600" defTabSz="685800">
              <a:defRPr sz="2400">
                <a:solidFill>
                  <a:schemeClr val="tx1"/>
                </a:solidFill>
                <a:latin typeface="Times New Roman" panose="02020603050405020304" pitchFamily="18" charset="0"/>
                <a:ea typeface="ヒラギノ角ゴ Pro W3" pitchFamily="4" charset="-128"/>
              </a:defRPr>
            </a:lvl5pPr>
            <a:lvl6pPr marL="2514600" indent="-228600" defTabSz="6858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4" charset="-128"/>
              </a:defRPr>
            </a:lvl6pPr>
            <a:lvl7pPr marL="2971800" indent="-228600" defTabSz="6858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4" charset="-128"/>
              </a:defRPr>
            </a:lvl7pPr>
            <a:lvl8pPr marL="3429000" indent="-228600" defTabSz="6858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4" charset="-128"/>
              </a:defRPr>
            </a:lvl8pPr>
            <a:lvl9pPr marL="3886200" indent="-228600" defTabSz="6858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4" charset="-128"/>
              </a:defRPr>
            </a:lvl9pPr>
          </a:lstStyle>
          <a:p>
            <a:pPr algn="ctr" fontAlgn="base">
              <a:spcBef>
                <a:spcPct val="0"/>
              </a:spcBef>
              <a:spcAft>
                <a:spcPct val="0"/>
              </a:spcAft>
              <a:defRPr/>
            </a:pPr>
            <a:r>
              <a:rPr lang="en-US" altLang="en-US" sz="831" b="1">
                <a:solidFill>
                  <a:srgbClr val="BD986E"/>
                </a:solidFill>
                <a:latin typeface="Arial" panose="020B0604020202020204" pitchFamily="34" charset="0"/>
              </a:rPr>
              <a:t>BUILDING A CARING SOCIETY TOGETHER</a:t>
            </a:r>
          </a:p>
        </p:txBody>
      </p:sp>
      <p:sp>
        <p:nvSpPr>
          <p:cNvPr id="22" name="Rectangle 21"/>
          <p:cNvSpPr/>
          <p:nvPr userDrawn="1"/>
        </p:nvSpPr>
        <p:spPr>
          <a:xfrm>
            <a:off x="10621433" y="5508625"/>
            <a:ext cx="1091966" cy="241476"/>
          </a:xfrm>
          <a:prstGeom prst="rect">
            <a:avLst/>
          </a:prstGeom>
        </p:spPr>
        <p:txBody>
          <a:bodyPr wrap="none">
            <a:spAutoFit/>
          </a:bodyPr>
          <a:lstStyle/>
          <a:p>
            <a:pPr defTabSz="633062">
              <a:defRPr/>
            </a:pPr>
            <a:r>
              <a:rPr lang="en-US" sz="969" dirty="0">
                <a:solidFill>
                  <a:prstClr val="white"/>
                </a:solidFill>
                <a:ea typeface="ヒラギノ角ゴ Pro W3" pitchFamily="4" charset="-128"/>
              </a:rPr>
              <a:t>www.dsd.gov.za</a:t>
            </a:r>
          </a:p>
        </p:txBody>
      </p:sp>
    </p:spTree>
    <p:extLst>
      <p:ext uri="{BB962C8B-B14F-4D97-AF65-F5344CB8AC3E}">
        <p14:creationId xmlns:p14="http://schemas.microsoft.com/office/powerpoint/2010/main" val="13715550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Lst>
  <p:hf hdr="0" ftr="0" dt="0"/>
  <p:txStyles>
    <p:titleStyle>
      <a:lvl1pPr algn="l" defTabSz="631825" rtl="0" eaLnBrk="0" fontAlgn="base" hangingPunct="0">
        <a:lnSpc>
          <a:spcPct val="90000"/>
        </a:lnSpc>
        <a:spcBef>
          <a:spcPct val="0"/>
        </a:spcBef>
        <a:spcAft>
          <a:spcPct val="0"/>
        </a:spcAft>
        <a:defRPr sz="2400" kern="1200">
          <a:solidFill>
            <a:schemeClr val="tx1"/>
          </a:solidFill>
          <a:latin typeface="+mj-lt"/>
          <a:ea typeface="+mj-ea"/>
          <a:cs typeface="+mj-cs"/>
        </a:defRPr>
      </a:lvl1pPr>
      <a:lvl2pPr algn="l" defTabSz="631825" rtl="0" eaLnBrk="0" fontAlgn="base" hangingPunct="0">
        <a:lnSpc>
          <a:spcPct val="90000"/>
        </a:lnSpc>
        <a:spcBef>
          <a:spcPct val="0"/>
        </a:spcBef>
        <a:spcAft>
          <a:spcPct val="0"/>
        </a:spcAft>
        <a:defRPr sz="2400">
          <a:solidFill>
            <a:schemeClr val="tx1"/>
          </a:solidFill>
          <a:latin typeface="Arial" panose="020B0604020202020204" pitchFamily="34" charset="0"/>
        </a:defRPr>
      </a:lvl2pPr>
      <a:lvl3pPr algn="l" defTabSz="631825" rtl="0" eaLnBrk="0" fontAlgn="base" hangingPunct="0">
        <a:lnSpc>
          <a:spcPct val="90000"/>
        </a:lnSpc>
        <a:spcBef>
          <a:spcPct val="0"/>
        </a:spcBef>
        <a:spcAft>
          <a:spcPct val="0"/>
        </a:spcAft>
        <a:defRPr sz="2400">
          <a:solidFill>
            <a:schemeClr val="tx1"/>
          </a:solidFill>
          <a:latin typeface="Arial" panose="020B0604020202020204" pitchFamily="34" charset="0"/>
        </a:defRPr>
      </a:lvl3pPr>
      <a:lvl4pPr algn="l" defTabSz="631825" rtl="0" eaLnBrk="0" fontAlgn="base" hangingPunct="0">
        <a:lnSpc>
          <a:spcPct val="90000"/>
        </a:lnSpc>
        <a:spcBef>
          <a:spcPct val="0"/>
        </a:spcBef>
        <a:spcAft>
          <a:spcPct val="0"/>
        </a:spcAft>
        <a:defRPr sz="2400">
          <a:solidFill>
            <a:schemeClr val="tx1"/>
          </a:solidFill>
          <a:latin typeface="Arial" panose="020B0604020202020204" pitchFamily="34" charset="0"/>
        </a:defRPr>
      </a:lvl4pPr>
      <a:lvl5pPr algn="l" defTabSz="631825" rtl="0" eaLnBrk="0" fontAlgn="base" hangingPunct="0">
        <a:lnSpc>
          <a:spcPct val="90000"/>
        </a:lnSpc>
        <a:spcBef>
          <a:spcPct val="0"/>
        </a:spcBef>
        <a:spcAft>
          <a:spcPct val="0"/>
        </a:spcAft>
        <a:defRPr sz="2400">
          <a:solidFill>
            <a:schemeClr val="tx1"/>
          </a:solidFill>
          <a:latin typeface="Arial" panose="020B0604020202020204" pitchFamily="34" charset="0"/>
        </a:defRPr>
      </a:lvl5pPr>
      <a:lvl6pPr marL="422041" algn="l" defTabSz="633062" rtl="0" fontAlgn="base">
        <a:lnSpc>
          <a:spcPct val="90000"/>
        </a:lnSpc>
        <a:spcBef>
          <a:spcPct val="0"/>
        </a:spcBef>
        <a:spcAft>
          <a:spcPct val="0"/>
        </a:spcAft>
        <a:defRPr sz="2492">
          <a:solidFill>
            <a:schemeClr val="tx1"/>
          </a:solidFill>
          <a:latin typeface="Arial" panose="020B0604020202020204" pitchFamily="34" charset="0"/>
        </a:defRPr>
      </a:lvl6pPr>
      <a:lvl7pPr marL="844083" algn="l" defTabSz="633062" rtl="0" fontAlgn="base">
        <a:lnSpc>
          <a:spcPct val="90000"/>
        </a:lnSpc>
        <a:spcBef>
          <a:spcPct val="0"/>
        </a:spcBef>
        <a:spcAft>
          <a:spcPct val="0"/>
        </a:spcAft>
        <a:defRPr sz="2492">
          <a:solidFill>
            <a:schemeClr val="tx1"/>
          </a:solidFill>
          <a:latin typeface="Arial" panose="020B0604020202020204" pitchFamily="34" charset="0"/>
        </a:defRPr>
      </a:lvl7pPr>
      <a:lvl8pPr marL="1266124" algn="l" defTabSz="633062" rtl="0" fontAlgn="base">
        <a:lnSpc>
          <a:spcPct val="90000"/>
        </a:lnSpc>
        <a:spcBef>
          <a:spcPct val="0"/>
        </a:spcBef>
        <a:spcAft>
          <a:spcPct val="0"/>
        </a:spcAft>
        <a:defRPr sz="2492">
          <a:solidFill>
            <a:schemeClr val="tx1"/>
          </a:solidFill>
          <a:latin typeface="Arial" panose="020B0604020202020204" pitchFamily="34" charset="0"/>
        </a:defRPr>
      </a:lvl8pPr>
      <a:lvl9pPr marL="1688165" algn="l" defTabSz="633062" rtl="0" fontAlgn="base">
        <a:lnSpc>
          <a:spcPct val="90000"/>
        </a:lnSpc>
        <a:spcBef>
          <a:spcPct val="0"/>
        </a:spcBef>
        <a:spcAft>
          <a:spcPct val="0"/>
        </a:spcAft>
        <a:defRPr sz="2492">
          <a:solidFill>
            <a:schemeClr val="tx1"/>
          </a:solidFill>
          <a:latin typeface="Arial" panose="020B0604020202020204" pitchFamily="34" charset="0"/>
        </a:defRPr>
      </a:lvl9pPr>
    </p:titleStyle>
    <p:bodyStyle>
      <a:lvl1pPr marL="157163" indent="-157163" algn="l" defTabSz="631825" rtl="0" eaLnBrk="0" fontAlgn="base" hangingPunct="0">
        <a:lnSpc>
          <a:spcPct val="90000"/>
        </a:lnSpc>
        <a:spcBef>
          <a:spcPts val="688"/>
        </a:spcBef>
        <a:spcAft>
          <a:spcPct val="0"/>
        </a:spcAft>
        <a:buClr>
          <a:srgbClr val="B48138"/>
        </a:buClr>
        <a:buFont typeface="Arial" panose="020B0604020202020204" pitchFamily="34" charset="0"/>
        <a:buChar char="•"/>
        <a:defRPr sz="1300" kern="1200">
          <a:solidFill>
            <a:schemeClr val="tx1"/>
          </a:solidFill>
          <a:latin typeface="+mn-lt"/>
          <a:ea typeface="+mn-ea"/>
          <a:cs typeface="+mn-cs"/>
        </a:defRPr>
      </a:lvl1pPr>
      <a:lvl2pPr marL="474663" indent="-157163" algn="l" defTabSz="631825" rtl="0" eaLnBrk="0" fontAlgn="base" hangingPunct="0">
        <a:lnSpc>
          <a:spcPct val="90000"/>
        </a:lnSpc>
        <a:spcBef>
          <a:spcPts val="350"/>
        </a:spcBef>
        <a:spcAft>
          <a:spcPct val="0"/>
        </a:spcAft>
        <a:buClr>
          <a:srgbClr val="B48138"/>
        </a:buClr>
        <a:buFont typeface="Arial" panose="020B0604020202020204" pitchFamily="34" charset="0"/>
        <a:buChar char="•"/>
        <a:defRPr sz="1200" kern="1200">
          <a:solidFill>
            <a:schemeClr val="tx1"/>
          </a:solidFill>
          <a:latin typeface="+mn-lt"/>
          <a:ea typeface="+mn-ea"/>
          <a:cs typeface="+mn-cs"/>
        </a:defRPr>
      </a:lvl2pPr>
      <a:lvl3pPr marL="790575" indent="-157163" algn="l" defTabSz="631825" rtl="0" eaLnBrk="0" fontAlgn="base" hangingPunct="0">
        <a:lnSpc>
          <a:spcPct val="90000"/>
        </a:lnSpc>
        <a:spcBef>
          <a:spcPts val="350"/>
        </a:spcBef>
        <a:spcAft>
          <a:spcPct val="0"/>
        </a:spcAft>
        <a:buClr>
          <a:srgbClr val="B48138"/>
        </a:buClr>
        <a:buFont typeface="Arial" panose="020B0604020202020204" pitchFamily="34" charset="0"/>
        <a:buChar char="•"/>
        <a:defRPr sz="1100" kern="1200">
          <a:solidFill>
            <a:schemeClr val="tx1"/>
          </a:solidFill>
          <a:latin typeface="+mn-lt"/>
          <a:ea typeface="+mn-ea"/>
          <a:cs typeface="+mn-cs"/>
        </a:defRPr>
      </a:lvl3pPr>
      <a:lvl4pPr marL="1106488" indent="-157163" algn="l" defTabSz="631825" rtl="0" eaLnBrk="0" fontAlgn="base" hangingPunct="0">
        <a:lnSpc>
          <a:spcPct val="90000"/>
        </a:lnSpc>
        <a:spcBef>
          <a:spcPts val="350"/>
        </a:spcBef>
        <a:spcAft>
          <a:spcPct val="0"/>
        </a:spcAft>
        <a:buClr>
          <a:srgbClr val="B48138"/>
        </a:buClr>
        <a:buFont typeface="Arial" panose="020B0604020202020204" pitchFamily="34" charset="0"/>
        <a:buChar char="•"/>
        <a:defRPr sz="900" kern="1200">
          <a:solidFill>
            <a:schemeClr val="tx1"/>
          </a:solidFill>
          <a:latin typeface="+mn-lt"/>
          <a:ea typeface="+mn-ea"/>
          <a:cs typeface="+mn-cs"/>
        </a:defRPr>
      </a:lvl4pPr>
      <a:lvl5pPr marL="1423988" indent="-157163" algn="l" defTabSz="631825" rtl="0" eaLnBrk="0" fontAlgn="base" hangingPunct="0">
        <a:lnSpc>
          <a:spcPct val="90000"/>
        </a:lnSpc>
        <a:spcBef>
          <a:spcPts val="350"/>
        </a:spcBef>
        <a:spcAft>
          <a:spcPct val="0"/>
        </a:spcAft>
        <a:buClr>
          <a:srgbClr val="B48138"/>
        </a:buClr>
        <a:buFont typeface="Arial" panose="020B0604020202020204" pitchFamily="34" charset="0"/>
        <a:buChar char="•"/>
        <a:defRPr sz="900" kern="1200">
          <a:solidFill>
            <a:schemeClr val="tx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p:bodyStyle>
    <p:otherStyle>
      <a:defPPr>
        <a:defRPr lang="en-US"/>
      </a:defPPr>
      <a:lvl1pPr marL="0" algn="l" defTabSz="633062" rtl="0" eaLnBrk="1" latinLnBrk="0" hangingPunct="1">
        <a:defRPr sz="1246" kern="1200">
          <a:solidFill>
            <a:schemeClr val="tx1"/>
          </a:solidFill>
          <a:latin typeface="+mn-lt"/>
          <a:ea typeface="+mn-ea"/>
          <a:cs typeface="+mn-cs"/>
        </a:defRPr>
      </a:lvl1pPr>
      <a:lvl2pPr marL="316531" algn="l" defTabSz="633062" rtl="0" eaLnBrk="1" latinLnBrk="0" hangingPunct="1">
        <a:defRPr sz="1246" kern="1200">
          <a:solidFill>
            <a:schemeClr val="tx1"/>
          </a:solidFill>
          <a:latin typeface="+mn-lt"/>
          <a:ea typeface="+mn-ea"/>
          <a:cs typeface="+mn-cs"/>
        </a:defRPr>
      </a:lvl2pPr>
      <a:lvl3pPr marL="633062" algn="l" defTabSz="633062" rtl="0" eaLnBrk="1" latinLnBrk="0" hangingPunct="1">
        <a:defRPr sz="1246" kern="1200">
          <a:solidFill>
            <a:schemeClr val="tx1"/>
          </a:solidFill>
          <a:latin typeface="+mn-lt"/>
          <a:ea typeface="+mn-ea"/>
          <a:cs typeface="+mn-cs"/>
        </a:defRPr>
      </a:lvl3pPr>
      <a:lvl4pPr marL="949593" algn="l" defTabSz="633062" rtl="0" eaLnBrk="1" latinLnBrk="0" hangingPunct="1">
        <a:defRPr sz="1246" kern="1200">
          <a:solidFill>
            <a:schemeClr val="tx1"/>
          </a:solidFill>
          <a:latin typeface="+mn-lt"/>
          <a:ea typeface="+mn-ea"/>
          <a:cs typeface="+mn-cs"/>
        </a:defRPr>
      </a:lvl4pPr>
      <a:lvl5pPr marL="1266124" algn="l" defTabSz="633062" rtl="0" eaLnBrk="1" latinLnBrk="0" hangingPunct="1">
        <a:defRPr sz="1246" kern="1200">
          <a:solidFill>
            <a:schemeClr val="tx1"/>
          </a:solidFill>
          <a:latin typeface="+mn-lt"/>
          <a:ea typeface="+mn-ea"/>
          <a:cs typeface="+mn-cs"/>
        </a:defRPr>
      </a:lvl5pPr>
      <a:lvl6pPr marL="1582655" algn="l" defTabSz="633062" rtl="0" eaLnBrk="1" latinLnBrk="0" hangingPunct="1">
        <a:defRPr sz="1246" kern="1200">
          <a:solidFill>
            <a:schemeClr val="tx1"/>
          </a:solidFill>
          <a:latin typeface="+mn-lt"/>
          <a:ea typeface="+mn-ea"/>
          <a:cs typeface="+mn-cs"/>
        </a:defRPr>
      </a:lvl6pPr>
      <a:lvl7pPr marL="1899186" algn="l" defTabSz="633062" rtl="0" eaLnBrk="1" latinLnBrk="0" hangingPunct="1">
        <a:defRPr sz="1246" kern="1200">
          <a:solidFill>
            <a:schemeClr val="tx1"/>
          </a:solidFill>
          <a:latin typeface="+mn-lt"/>
          <a:ea typeface="+mn-ea"/>
          <a:cs typeface="+mn-cs"/>
        </a:defRPr>
      </a:lvl7pPr>
      <a:lvl8pPr marL="2215717" algn="l" defTabSz="633062" rtl="0" eaLnBrk="1" latinLnBrk="0" hangingPunct="1">
        <a:defRPr sz="1246" kern="1200">
          <a:solidFill>
            <a:schemeClr val="tx1"/>
          </a:solidFill>
          <a:latin typeface="+mn-lt"/>
          <a:ea typeface="+mn-ea"/>
          <a:cs typeface="+mn-cs"/>
        </a:defRPr>
      </a:lvl8pPr>
      <a:lvl9pPr marL="2532248" algn="l" defTabSz="633062" rtl="0" eaLnBrk="1" latinLnBrk="0" hangingPunct="1">
        <a:defRPr sz="124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ZA" altLang="en-US"/>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ZA" alt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endParaRPr lang="en-ZA"/>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ZA"/>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defRPr>
            </a:lvl1pPr>
          </a:lstStyle>
          <a:p>
            <a:pPr>
              <a:defRPr/>
            </a:pPr>
            <a:fld id="{D370E027-CF66-44B2-A76F-0F9D1887025A}" type="slidenum">
              <a:rPr lang="en-ZA" smtClean="0"/>
              <a:pPr>
                <a:defRPr/>
              </a:pPr>
              <a:t>‹#›</a:t>
            </a:fld>
            <a:endParaRPr lang="en-ZA" dirty="0"/>
          </a:p>
        </p:txBody>
      </p:sp>
    </p:spTree>
    <p:extLst>
      <p:ext uri="{BB962C8B-B14F-4D97-AF65-F5344CB8AC3E}">
        <p14:creationId xmlns:p14="http://schemas.microsoft.com/office/powerpoint/2010/main" val="251204379"/>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 /></Relationships>
</file>

<file path=ppt/slides/_rels/slide10.xml.rels><?xml version="1.0" encoding="UTF-8" standalone="yes"?>
<Relationships xmlns="http://schemas.openxmlformats.org/package/2006/relationships"><Relationship Id="rId3" Type="http://schemas.openxmlformats.org/officeDocument/2006/relationships/image" Target="../media/image25.jpeg" /><Relationship Id="rId2" Type="http://schemas.openxmlformats.org/officeDocument/2006/relationships/notesSlide" Target="../notesSlides/notesSlide6.xml" /><Relationship Id="rId1" Type="http://schemas.openxmlformats.org/officeDocument/2006/relationships/slideLayout" Target="../slideLayouts/slideLayout26.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 /></Relationships>
</file>

<file path=ppt/slides/_rels/slide15.xml.rels><?xml version="1.0" encoding="UTF-8" standalone="yes"?>
<Relationships xmlns="http://schemas.openxmlformats.org/package/2006/relationships"><Relationship Id="rId3" Type="http://schemas.openxmlformats.org/officeDocument/2006/relationships/image" Target="../media/image25.jpeg" /><Relationship Id="rId2" Type="http://schemas.openxmlformats.org/officeDocument/2006/relationships/notesSlide" Target="../notesSlides/notesSlide7.xml" /><Relationship Id="rId1" Type="http://schemas.openxmlformats.org/officeDocument/2006/relationships/slideLayout" Target="../slideLayouts/slideLayout26.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 /></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37.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 /></Relationships>
</file>

<file path=ppt/slides/_rels/slide22.xml.rels><?xml version="1.0" encoding="UTF-8" standalone="yes"?>
<Relationships xmlns="http://schemas.openxmlformats.org/package/2006/relationships"><Relationship Id="rId3" Type="http://schemas.openxmlformats.org/officeDocument/2006/relationships/image" Target="../media/image27.jpeg" /><Relationship Id="rId2" Type="http://schemas.openxmlformats.org/officeDocument/2006/relationships/image" Target="../media/image26.png" /><Relationship Id="rId1" Type="http://schemas.openxmlformats.org/officeDocument/2006/relationships/slideLayout" Target="../slideLayouts/slideLayout25.xml" /><Relationship Id="rId4" Type="http://schemas.openxmlformats.org/officeDocument/2006/relationships/image" Target="../media/image25.jpeg" /></Relationships>
</file>

<file path=ppt/slides/_rels/slide23.xml.rels><?xml version="1.0" encoding="UTF-8" standalone="yes"?>
<Relationships xmlns="http://schemas.openxmlformats.org/package/2006/relationships"><Relationship Id="rId3" Type="http://schemas.openxmlformats.org/officeDocument/2006/relationships/image" Target="../media/image25.jpeg" /><Relationship Id="rId2" Type="http://schemas.openxmlformats.org/officeDocument/2006/relationships/notesSlide" Target="../notesSlides/notesSlide8.xml" /><Relationship Id="rId1" Type="http://schemas.openxmlformats.org/officeDocument/2006/relationships/slideLayout" Target="../slideLayouts/slideLayout26.xml" /></Relationships>
</file>

<file path=ppt/slides/_rels/slide24.xml.rels><?xml version="1.0" encoding="UTF-8" standalone="yes"?>
<Relationships xmlns="http://schemas.openxmlformats.org/package/2006/relationships"><Relationship Id="rId3" Type="http://schemas.openxmlformats.org/officeDocument/2006/relationships/image" Target="../media/image25.jpeg" /><Relationship Id="rId2" Type="http://schemas.openxmlformats.org/officeDocument/2006/relationships/notesSlide" Target="../notesSlides/notesSlide9.xml" /><Relationship Id="rId1" Type="http://schemas.openxmlformats.org/officeDocument/2006/relationships/slideLayout" Target="../slideLayouts/slideLayout26.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 /></Relationships>
</file>

<file path=ppt/slides/_rels/slide28.xml.rels><?xml version="1.0" encoding="UTF-8" standalone="yes"?>
<Relationships xmlns="http://schemas.openxmlformats.org/package/2006/relationships"><Relationship Id="rId2" Type="http://schemas.openxmlformats.org/officeDocument/2006/relationships/image" Target="../media/image28.png" /><Relationship Id="rId1" Type="http://schemas.openxmlformats.org/officeDocument/2006/relationships/slideLayout" Target="../slideLayouts/slideLayout26.xml" /></Relationships>
</file>

<file path=ppt/slides/_rels/slide29.xml.rels><?xml version="1.0" encoding="UTF-8" standalone="yes"?>
<Relationships xmlns="http://schemas.openxmlformats.org/package/2006/relationships"><Relationship Id="rId2" Type="http://schemas.openxmlformats.org/officeDocument/2006/relationships/image" Target="../media/image29.png" /><Relationship Id="rId1" Type="http://schemas.openxmlformats.org/officeDocument/2006/relationships/slideLayout" Target="../slideLayouts/slideLayout26.xml" /></Relationships>
</file>

<file path=ppt/slides/_rels/slide3.xml.rels><?xml version="1.0" encoding="UTF-8" standalone="yes"?>
<Relationships xmlns="http://schemas.openxmlformats.org/package/2006/relationships"><Relationship Id="rId3" Type="http://schemas.openxmlformats.org/officeDocument/2006/relationships/image" Target="../media/image25.jpeg" /><Relationship Id="rId2" Type="http://schemas.openxmlformats.org/officeDocument/2006/relationships/notesSlide" Target="../notesSlides/notesSlide1.xml" /><Relationship Id="rId1" Type="http://schemas.openxmlformats.org/officeDocument/2006/relationships/slideLayout" Target="../slideLayouts/slideLayout26.xml" /></Relationships>
</file>

<file path=ppt/slides/_rels/slide30.xml.rels><?xml version="1.0" encoding="UTF-8" standalone="yes"?>
<Relationships xmlns="http://schemas.openxmlformats.org/package/2006/relationships"><Relationship Id="rId2" Type="http://schemas.openxmlformats.org/officeDocument/2006/relationships/image" Target="../media/image30.jpg" /><Relationship Id="rId1" Type="http://schemas.openxmlformats.org/officeDocument/2006/relationships/slideLayout" Target="../slideLayouts/slideLayout26.xml" /></Relationships>
</file>

<file path=ppt/slides/_rels/slide31.xml.rels><?xml version="1.0" encoding="UTF-8" standalone="yes"?>
<Relationships xmlns="http://schemas.openxmlformats.org/package/2006/relationships"><Relationship Id="rId2" Type="http://schemas.openxmlformats.org/officeDocument/2006/relationships/image" Target="../media/image31.jpeg" /><Relationship Id="rId1" Type="http://schemas.openxmlformats.org/officeDocument/2006/relationships/slideLayout" Target="../slideLayouts/slideLayout26.xml" /></Relationships>
</file>

<file path=ppt/slides/_rels/slide32.xml.rels><?xml version="1.0" encoding="UTF-8" standalone="yes"?>
<Relationships xmlns="http://schemas.openxmlformats.org/package/2006/relationships"><Relationship Id="rId2" Type="http://schemas.openxmlformats.org/officeDocument/2006/relationships/image" Target="../media/image32.jpeg" /><Relationship Id="rId1" Type="http://schemas.openxmlformats.org/officeDocument/2006/relationships/slideLayout" Target="../slideLayouts/slideLayout26.xml" /></Relationships>
</file>

<file path=ppt/slides/_rels/slide33.xml.rels><?xml version="1.0" encoding="UTF-8" standalone="yes"?>
<Relationships xmlns="http://schemas.openxmlformats.org/package/2006/relationships"><Relationship Id="rId2" Type="http://schemas.openxmlformats.org/officeDocument/2006/relationships/image" Target="../media/image33.jpeg" /><Relationship Id="rId1" Type="http://schemas.openxmlformats.org/officeDocument/2006/relationships/slideLayout" Target="../slideLayouts/slideLayout26.xml" /></Relationships>
</file>

<file path=ppt/slides/_rels/slide34.xml.rels><?xml version="1.0" encoding="UTF-8" standalone="yes"?>
<Relationships xmlns="http://schemas.openxmlformats.org/package/2006/relationships"><Relationship Id="rId2" Type="http://schemas.openxmlformats.org/officeDocument/2006/relationships/image" Target="../media/image34.jpeg" /><Relationship Id="rId1" Type="http://schemas.openxmlformats.org/officeDocument/2006/relationships/slideLayout" Target="../slideLayouts/slideLayout26.xml" /></Relationships>
</file>

<file path=ppt/slides/_rels/slide35.xml.rels><?xml version="1.0" encoding="UTF-8" standalone="yes"?>
<Relationships xmlns="http://schemas.openxmlformats.org/package/2006/relationships"><Relationship Id="rId2" Type="http://schemas.openxmlformats.org/officeDocument/2006/relationships/image" Target="../media/image35.jpeg" /><Relationship Id="rId1" Type="http://schemas.openxmlformats.org/officeDocument/2006/relationships/slideLayout" Target="../slideLayouts/slideLayout26.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 /></Relationships>
</file>

<file path=ppt/slides/_rels/slide40.xml.rels><?xml version="1.0" encoding="UTF-8" standalone="yes"?>
<Relationships xmlns="http://schemas.openxmlformats.org/package/2006/relationships"><Relationship Id="rId3" Type="http://schemas.openxmlformats.org/officeDocument/2006/relationships/image" Target="../media/image25.jpeg" /><Relationship Id="rId2" Type="http://schemas.openxmlformats.org/officeDocument/2006/relationships/notesSlide" Target="../notesSlides/notesSlide10.xml" /><Relationship Id="rId1" Type="http://schemas.openxmlformats.org/officeDocument/2006/relationships/slideLayout" Target="../slideLayouts/slideLayout26.xml" /></Relationships>
</file>

<file path=ppt/slides/_rels/slide41.xml.rels><?xml version="1.0" encoding="UTF-8" standalone="yes"?>
<Relationships xmlns="http://schemas.openxmlformats.org/package/2006/relationships"><Relationship Id="rId3" Type="http://schemas.openxmlformats.org/officeDocument/2006/relationships/image" Target="../media/image25.jpeg" /><Relationship Id="rId2" Type="http://schemas.openxmlformats.org/officeDocument/2006/relationships/notesSlide" Target="../notesSlides/notesSlide11.xml" /><Relationship Id="rId1" Type="http://schemas.openxmlformats.org/officeDocument/2006/relationships/slideLayout" Target="../slideLayouts/slideLayout26.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 /></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26.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6.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6.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6.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 /></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 /></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 /></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6.xml" /></Relationships>
</file>

<file path=ppt/slides/_rels/slide63.xml.rels><?xml version="1.0" encoding="UTF-8" standalone="yes"?>
<Relationships xmlns="http://schemas.openxmlformats.org/package/2006/relationships"><Relationship Id="rId2" Type="http://schemas.openxmlformats.org/officeDocument/2006/relationships/image" Target="../media/image36.png" /><Relationship Id="rId1" Type="http://schemas.openxmlformats.org/officeDocument/2006/relationships/slideLayout" Target="../slideLayouts/slideLayout26.xml" /></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5.xml" /></Relationships>
</file>

<file path=ppt/slides/_rels/slide65.xml.rels><?xml version="1.0" encoding="UTF-8" standalone="yes"?>
<Relationships xmlns="http://schemas.openxmlformats.org/package/2006/relationships"><Relationship Id="rId3" Type="http://schemas.openxmlformats.org/officeDocument/2006/relationships/image" Target="../media/image25.jpeg" /><Relationship Id="rId2" Type="http://schemas.openxmlformats.org/officeDocument/2006/relationships/notesSlide" Target="../notesSlides/notesSlide13.xml" /><Relationship Id="rId1" Type="http://schemas.openxmlformats.org/officeDocument/2006/relationships/slideLayout" Target="../slideLayouts/slideLayout26.xml" /></Relationships>
</file>

<file path=ppt/slides/_rels/slide66.xml.rels><?xml version="1.0" encoding="UTF-8" standalone="yes"?>
<Relationships xmlns="http://schemas.openxmlformats.org/package/2006/relationships"><Relationship Id="rId3" Type="http://schemas.openxmlformats.org/officeDocument/2006/relationships/image" Target="../media/image25.jpeg" /><Relationship Id="rId2" Type="http://schemas.openxmlformats.org/officeDocument/2006/relationships/notesSlide" Target="../notesSlides/notesSlide14.xml" /><Relationship Id="rId1" Type="http://schemas.openxmlformats.org/officeDocument/2006/relationships/slideLayout" Target="../slideLayouts/slideLayout26.xml" /></Relationships>
</file>

<file path=ppt/slides/_rels/slide67.xml.rels><?xml version="1.0" encoding="UTF-8" standalone="yes"?>
<Relationships xmlns="http://schemas.openxmlformats.org/package/2006/relationships"><Relationship Id="rId3" Type="http://schemas.openxmlformats.org/officeDocument/2006/relationships/image" Target="../media/image25.jpeg" /><Relationship Id="rId2" Type="http://schemas.openxmlformats.org/officeDocument/2006/relationships/notesSlide" Target="../notesSlides/notesSlide15.xml" /><Relationship Id="rId1" Type="http://schemas.openxmlformats.org/officeDocument/2006/relationships/slideLayout" Target="../slideLayouts/slideLayout26.xml" /></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6.xml" /></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6.xml" /></Relationships>
</file>

<file path=ppt/slides/_rels/slide7.xml.rels><?xml version="1.0" encoding="UTF-8" standalone="yes"?>
<Relationships xmlns="http://schemas.openxmlformats.org/package/2006/relationships"><Relationship Id="rId3" Type="http://schemas.openxmlformats.org/officeDocument/2006/relationships/image" Target="../media/image25.jpeg" /><Relationship Id="rId2" Type="http://schemas.openxmlformats.org/officeDocument/2006/relationships/notesSlide" Target="../notesSlides/notesSlide3.xml" /><Relationship Id="rId1" Type="http://schemas.openxmlformats.org/officeDocument/2006/relationships/slideLayout" Target="../slideLayouts/slideLayout26.xml" /></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26.xml" /></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5.xml" /></Relationships>
</file>

<file path=ppt/slides/_rels/slide72.xml.rels><?xml version="1.0" encoding="UTF-8" standalone="yes"?>
<Relationships xmlns="http://schemas.openxmlformats.org/package/2006/relationships"><Relationship Id="rId3" Type="http://schemas.openxmlformats.org/officeDocument/2006/relationships/image" Target="../media/image25.jpeg" /><Relationship Id="rId2" Type="http://schemas.openxmlformats.org/officeDocument/2006/relationships/notesSlide" Target="../notesSlides/notesSlide17.xml" /><Relationship Id="rId1" Type="http://schemas.openxmlformats.org/officeDocument/2006/relationships/slideLayout" Target="../slideLayouts/slideLayout26.xml" /></Relationships>
</file>

<file path=ppt/slides/_rels/slide73.xml.rels><?xml version="1.0" encoding="UTF-8" standalone="yes"?>
<Relationships xmlns="http://schemas.openxmlformats.org/package/2006/relationships"><Relationship Id="rId3" Type="http://schemas.openxmlformats.org/officeDocument/2006/relationships/image" Target="../media/image25.jpeg" /><Relationship Id="rId2" Type="http://schemas.openxmlformats.org/officeDocument/2006/relationships/notesSlide" Target="../notesSlides/notesSlide18.xml" /><Relationship Id="rId1" Type="http://schemas.openxmlformats.org/officeDocument/2006/relationships/slideLayout" Target="../slideLayouts/slideLayout26.xml" /></Relationships>
</file>

<file path=ppt/slides/_rels/slide74.xml.rels><?xml version="1.0" encoding="UTF-8" standalone="yes"?>
<Relationships xmlns="http://schemas.openxmlformats.org/package/2006/relationships"><Relationship Id="rId3" Type="http://schemas.openxmlformats.org/officeDocument/2006/relationships/image" Target="../media/image25.jpeg" /><Relationship Id="rId2" Type="http://schemas.openxmlformats.org/officeDocument/2006/relationships/notesSlide" Target="../notesSlides/notesSlide19.xml" /><Relationship Id="rId1" Type="http://schemas.openxmlformats.org/officeDocument/2006/relationships/slideLayout" Target="../slideLayouts/slideLayout26.xml" /></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6.xml" /></Relationships>
</file>

<file path=ppt/slides/_rels/slide76.xml.rels><?xml version="1.0" encoding="UTF-8" standalone="yes"?>
<Relationships xmlns="http://schemas.openxmlformats.org/package/2006/relationships"><Relationship Id="rId3" Type="http://schemas.openxmlformats.org/officeDocument/2006/relationships/image" Target="../media/image25.jpeg" /><Relationship Id="rId2" Type="http://schemas.openxmlformats.org/officeDocument/2006/relationships/notesSlide" Target="../notesSlides/notesSlide20.xml" /><Relationship Id="rId1" Type="http://schemas.openxmlformats.org/officeDocument/2006/relationships/slideLayout" Target="../slideLayouts/slideLayout26.xml" /></Relationships>
</file>

<file path=ppt/slides/_rels/slide77.xml.rels><?xml version="1.0" encoding="UTF-8" standalone="yes"?>
<Relationships xmlns="http://schemas.openxmlformats.org/package/2006/relationships"><Relationship Id="rId3" Type="http://schemas.openxmlformats.org/officeDocument/2006/relationships/image" Target="../media/image25.jpeg" /><Relationship Id="rId2" Type="http://schemas.openxmlformats.org/officeDocument/2006/relationships/notesSlide" Target="../notesSlides/notesSlide21.xml" /><Relationship Id="rId1" Type="http://schemas.openxmlformats.org/officeDocument/2006/relationships/slideLayout" Target="../slideLayouts/slideLayout26.xml" /></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6.xml" /></Relationships>
</file>

<file path=ppt/slides/_rels/slide8.xml.rels><?xml version="1.0" encoding="UTF-8" standalone="yes"?>
<Relationships xmlns="http://schemas.openxmlformats.org/package/2006/relationships"><Relationship Id="rId3" Type="http://schemas.openxmlformats.org/officeDocument/2006/relationships/image" Target="../media/image25.jpeg" /><Relationship Id="rId2" Type="http://schemas.openxmlformats.org/officeDocument/2006/relationships/notesSlide" Target="../notesSlides/notesSlide4.xml" /><Relationship Id="rId1" Type="http://schemas.openxmlformats.org/officeDocument/2006/relationships/slideLayout" Target="../slideLayouts/slideLayout26.xml" /></Relationships>
</file>

<file path=ppt/slides/_rels/slide9.xml.rels><?xml version="1.0" encoding="UTF-8" standalone="yes"?>
<Relationships xmlns="http://schemas.openxmlformats.org/package/2006/relationships"><Relationship Id="rId3" Type="http://schemas.openxmlformats.org/officeDocument/2006/relationships/image" Target="../media/image25.jpeg" /><Relationship Id="rId2" Type="http://schemas.openxmlformats.org/officeDocument/2006/relationships/notesSlide" Target="../notesSlides/notesSlide5.xml" /><Relationship Id="rId1" Type="http://schemas.openxmlformats.org/officeDocument/2006/relationships/slideLayout" Target="../slideLayouts/slideLayout26.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88841"/>
            <a:ext cx="10363200" cy="2903793"/>
          </a:xfrm>
        </p:spPr>
        <p:txBody>
          <a:bodyPr/>
          <a:lstStyle/>
          <a:p>
            <a:r>
              <a:rPr lang="en-GB" b="1" dirty="0"/>
              <a:t>ECD FUNCTION SHIFT</a:t>
            </a:r>
            <a:br>
              <a:rPr lang="en-GB" b="1" dirty="0"/>
            </a:br>
            <a:r>
              <a:rPr lang="en-GB" sz="3600" dirty="0"/>
              <a:t>Preparing for the function shift</a:t>
            </a:r>
            <a:br>
              <a:rPr lang="en-GB" sz="3600" dirty="0"/>
            </a:br>
            <a:r>
              <a:rPr lang="en-GB" sz="3600" b="1" dirty="0"/>
              <a:t>GAUTENG PROVINCE </a:t>
            </a:r>
            <a:br>
              <a:rPr lang="en-GB" sz="3600" dirty="0"/>
            </a:br>
            <a:r>
              <a:rPr lang="en-GB" sz="3600" dirty="0"/>
              <a:t>27 OCTOBER 2021</a:t>
            </a:r>
            <a:endParaRPr lang="en-ZA" sz="2800" b="1" dirty="0"/>
          </a:p>
        </p:txBody>
      </p:sp>
    </p:spTree>
    <p:extLst>
      <p:ext uri="{BB962C8B-B14F-4D97-AF65-F5344CB8AC3E}">
        <p14:creationId xmlns:p14="http://schemas.microsoft.com/office/powerpoint/2010/main" val="1048020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0436773" y="6143220"/>
            <a:ext cx="1755228" cy="714780"/>
          </a:xfrm>
          <a:prstGeom prst="rect">
            <a:avLst/>
          </a:prstGeom>
          <a:noFill/>
          <a:ln w="9525">
            <a:noFill/>
            <a:miter lim="800000"/>
            <a:headEnd/>
            <a:tailEnd/>
          </a:ln>
        </p:spPr>
      </p:pic>
      <p:sp>
        <p:nvSpPr>
          <p:cNvPr id="7" name="Title 4">
            <a:extLst>
              <a:ext uri="{FF2B5EF4-FFF2-40B4-BE49-F238E27FC236}">
                <a16:creationId xmlns:a16="http://schemas.microsoft.com/office/drawing/2014/main" id="{C6F1201A-E2ED-4801-8CF9-69FE2FBBF74F}"/>
              </a:ext>
            </a:extLst>
          </p:cNvPr>
          <p:cNvSpPr txBox="1">
            <a:spLocks/>
          </p:cNvSpPr>
          <p:nvPr/>
        </p:nvSpPr>
        <p:spPr>
          <a:xfrm>
            <a:off x="1524000" y="116632"/>
            <a:ext cx="8892480" cy="8940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cap="small" dirty="0">
                <a:solidFill>
                  <a:schemeClr val="accent2">
                    <a:lumMod val="75000"/>
                  </a:schemeClr>
                </a:solidFill>
                <a:cs typeface="Arial" panose="020B0604020202020204" pitchFamily="34" charset="0"/>
              </a:rPr>
              <a:t>Preparing for the function:</a:t>
            </a:r>
          </a:p>
          <a:p>
            <a:r>
              <a:rPr lang="en-GB" sz="2800" b="1" cap="small" dirty="0">
                <a:solidFill>
                  <a:schemeClr val="accent2">
                    <a:lumMod val="75000"/>
                  </a:schemeClr>
                </a:solidFill>
                <a:cs typeface="Arial" panose="020B0604020202020204" pitchFamily="34" charset="0"/>
              </a:rPr>
              <a:t>Finance &amp; Budgets</a:t>
            </a:r>
            <a:endParaRPr lang="en-US" sz="2800" dirty="0">
              <a:solidFill>
                <a:schemeClr val="accent2">
                  <a:lumMod val="75000"/>
                </a:schemeClr>
              </a:solidFill>
            </a:endParaRPr>
          </a:p>
        </p:txBody>
      </p:sp>
      <p:graphicFrame>
        <p:nvGraphicFramePr>
          <p:cNvPr id="4" name="Table 3"/>
          <p:cNvGraphicFramePr>
            <a:graphicFrameLocks noGrp="1"/>
          </p:cNvGraphicFramePr>
          <p:nvPr/>
        </p:nvGraphicFramePr>
        <p:xfrm>
          <a:off x="236847" y="1154544"/>
          <a:ext cx="11788576" cy="4647990"/>
        </p:xfrm>
        <a:graphic>
          <a:graphicData uri="http://schemas.openxmlformats.org/drawingml/2006/table">
            <a:tbl>
              <a:tblPr>
                <a:tableStyleId>{616DA210-FB5B-4158-B5E0-FEB733F419BA}</a:tableStyleId>
              </a:tblPr>
              <a:tblGrid>
                <a:gridCol w="4537172">
                  <a:extLst>
                    <a:ext uri="{9D8B030D-6E8A-4147-A177-3AD203B41FA5}">
                      <a16:colId xmlns:a16="http://schemas.microsoft.com/office/drawing/2014/main" val="3935906582"/>
                    </a:ext>
                  </a:extLst>
                </a:gridCol>
                <a:gridCol w="1169581">
                  <a:extLst>
                    <a:ext uri="{9D8B030D-6E8A-4147-A177-3AD203B41FA5}">
                      <a16:colId xmlns:a16="http://schemas.microsoft.com/office/drawing/2014/main" val="3663061908"/>
                    </a:ext>
                  </a:extLst>
                </a:gridCol>
                <a:gridCol w="1329070">
                  <a:extLst>
                    <a:ext uri="{9D8B030D-6E8A-4147-A177-3AD203B41FA5}">
                      <a16:colId xmlns:a16="http://schemas.microsoft.com/office/drawing/2014/main" val="1058243398"/>
                    </a:ext>
                  </a:extLst>
                </a:gridCol>
                <a:gridCol w="4752753">
                  <a:extLst>
                    <a:ext uri="{9D8B030D-6E8A-4147-A177-3AD203B41FA5}">
                      <a16:colId xmlns:a16="http://schemas.microsoft.com/office/drawing/2014/main" val="1747904704"/>
                    </a:ext>
                  </a:extLst>
                </a:gridCol>
              </a:tblGrid>
              <a:tr h="112363">
                <a:tc>
                  <a:txBody>
                    <a:bodyPr/>
                    <a:lstStyle/>
                    <a:p>
                      <a:pPr algn="l" fontAlgn="b"/>
                      <a:r>
                        <a:rPr lang="en-ZA" sz="1600" b="1" u="none" strike="noStrike">
                          <a:effectLst/>
                        </a:rPr>
                        <a:t>Activity</a:t>
                      </a:r>
                      <a:endParaRPr lang="en-ZA" sz="1600" b="1" i="0" u="none" strike="noStrike">
                        <a:solidFill>
                          <a:srgbClr val="FFFFFF"/>
                        </a:solidFill>
                        <a:effectLst/>
                        <a:latin typeface="Calibri" panose="020F0502020204030204" pitchFamily="34" charset="0"/>
                      </a:endParaRPr>
                    </a:p>
                  </a:txBody>
                  <a:tcPr marL="1670" marR="1670" marT="1670" marB="0" anchor="b">
                    <a:solidFill>
                      <a:schemeClr val="bg1"/>
                    </a:solidFill>
                  </a:tcPr>
                </a:tc>
                <a:tc>
                  <a:txBody>
                    <a:bodyPr/>
                    <a:lstStyle/>
                    <a:p>
                      <a:pPr algn="l" fontAlgn="b"/>
                      <a:r>
                        <a:rPr lang="en-ZA" sz="1600" b="1" u="none" strike="noStrike">
                          <a:effectLst/>
                        </a:rPr>
                        <a:t>Timeframe</a:t>
                      </a:r>
                      <a:endParaRPr lang="en-ZA" sz="1600" b="1" i="0" u="none" strike="noStrike">
                        <a:solidFill>
                          <a:srgbClr val="FFFFFF"/>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600" b="1" u="none" strike="noStrike" dirty="0">
                          <a:effectLst/>
                        </a:rPr>
                        <a:t>Responsibility</a:t>
                      </a:r>
                      <a:endParaRPr lang="en-ZA" sz="1600" b="1" i="0" u="none" strike="noStrike" dirty="0">
                        <a:solidFill>
                          <a:srgbClr val="FFFFFF"/>
                        </a:solidFill>
                        <a:effectLst/>
                        <a:latin typeface="Calibri" panose="020F0502020204030204" pitchFamily="34" charset="0"/>
                      </a:endParaRPr>
                    </a:p>
                  </a:txBody>
                  <a:tcPr marL="1670" marR="1670" marT="1670" marB="0" anchor="b">
                    <a:solidFill>
                      <a:schemeClr val="bg1"/>
                    </a:solidFill>
                  </a:tcPr>
                </a:tc>
                <a:tc>
                  <a:txBody>
                    <a:bodyPr/>
                    <a:lstStyle/>
                    <a:p>
                      <a:pPr algn="l" fontAlgn="b"/>
                      <a:r>
                        <a:rPr lang="en-ZA" sz="1600" b="1" u="none" strike="noStrike" dirty="0">
                          <a:effectLst/>
                        </a:rPr>
                        <a:t> Progress</a:t>
                      </a:r>
                      <a:endParaRPr lang="en-ZA" sz="1600" b="1" i="0" u="none" strike="noStrike" dirty="0">
                        <a:solidFill>
                          <a:srgbClr val="FFFFFF"/>
                        </a:solidFill>
                        <a:effectLst/>
                        <a:latin typeface="Calibri" panose="020F0502020204030204" pitchFamily="34" charset="0"/>
                      </a:endParaRPr>
                    </a:p>
                  </a:txBody>
                  <a:tcPr marL="1670" marR="1670" marT="1670" marB="0" anchor="b">
                    <a:solidFill>
                      <a:schemeClr val="bg1"/>
                    </a:solidFill>
                  </a:tcPr>
                </a:tc>
                <a:extLst>
                  <a:ext uri="{0D108BD9-81ED-4DB2-BD59-A6C34878D82A}">
                    <a16:rowId xmlns:a16="http://schemas.microsoft.com/office/drawing/2014/main" val="279224615"/>
                  </a:ext>
                </a:extLst>
              </a:tr>
              <a:tr h="112363">
                <a:tc gridSpan="4">
                  <a:txBody>
                    <a:bodyPr/>
                    <a:lstStyle/>
                    <a:p>
                      <a:pPr algn="l" fontAlgn="b"/>
                      <a:r>
                        <a:rPr lang="en-GB" sz="1600" b="1" u="none" strike="noStrike" dirty="0">
                          <a:effectLst/>
                        </a:rPr>
                        <a:t>4. Interactions with NPIs and Testing of agreed to processes</a:t>
                      </a:r>
                      <a:endParaRPr lang="en-GB" sz="1600" b="1" i="0" u="none" strike="noStrike" dirty="0">
                        <a:solidFill>
                          <a:srgbClr val="000000"/>
                        </a:solidFill>
                        <a:effectLst/>
                        <a:latin typeface="Calibri" panose="020F0502020204030204" pitchFamily="34" charset="0"/>
                      </a:endParaRPr>
                    </a:p>
                  </a:txBody>
                  <a:tcPr marL="1670" marR="1670" marT="1670" marB="0" anchor="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4203272817"/>
                  </a:ext>
                </a:extLst>
              </a:tr>
              <a:tr h="112363">
                <a:tc>
                  <a:txBody>
                    <a:bodyPr/>
                    <a:lstStyle/>
                    <a:p>
                      <a:pPr algn="l" fontAlgn="b"/>
                      <a:r>
                        <a:rPr lang="en-GB" sz="1600" u="none" strike="noStrike" dirty="0">
                          <a:effectLst/>
                        </a:rPr>
                        <a:t>DSD and DBE Finance participate in public meeting with NPIs</a:t>
                      </a:r>
                      <a:endParaRPr lang="en-GB" sz="1600" b="0" i="0" u="none" strike="noStrike" dirty="0">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600" u="none" strike="noStrike">
                          <a:effectLst/>
                        </a:rPr>
                        <a:t>November</a:t>
                      </a:r>
                      <a:endParaRPr lang="en-ZA" sz="1600" b="0" i="0" u="none" strike="noStrike">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600" u="none" strike="noStrike" dirty="0">
                          <a:effectLst/>
                        </a:rPr>
                        <a:t>DBE &amp; DSD</a:t>
                      </a:r>
                      <a:endParaRPr lang="en-ZA" sz="1600" b="0" i="0" u="none" strike="noStrike" dirty="0">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algn="l" fontAlgn="b"/>
                      <a:r>
                        <a:rPr lang="en-ZA" sz="1600" b="0" i="0" u="none" strike="noStrike" dirty="0">
                          <a:solidFill>
                            <a:srgbClr val="000000"/>
                          </a:solidFill>
                          <a:effectLst/>
                          <a:latin typeface="Calibri" panose="020F0502020204030204" pitchFamily="34" charset="0"/>
                        </a:rPr>
                        <a:t>Meetings with the funded ECD centres are planned for the month of October.</a:t>
                      </a:r>
                    </a:p>
                  </a:txBody>
                  <a:tcPr marL="1670" marR="1670" marT="1670" marB="0" anchor="b">
                    <a:solidFill>
                      <a:schemeClr val="bg1"/>
                    </a:solidFill>
                  </a:tcPr>
                </a:tc>
                <a:extLst>
                  <a:ext uri="{0D108BD9-81ED-4DB2-BD59-A6C34878D82A}">
                    <a16:rowId xmlns:a16="http://schemas.microsoft.com/office/drawing/2014/main" val="1331823092"/>
                  </a:ext>
                </a:extLst>
              </a:tr>
              <a:tr h="156952">
                <a:tc>
                  <a:txBody>
                    <a:bodyPr/>
                    <a:lstStyle/>
                    <a:p>
                      <a:pPr algn="l" fontAlgn="b"/>
                      <a:r>
                        <a:rPr lang="en-GB" sz="1600" u="none" strike="noStrike" dirty="0">
                          <a:effectLst/>
                        </a:rPr>
                        <a:t>Formal letters sent to NPIs to inform them about change in ownership of TPAs, implications for point of contact going forward, and to request NPIs to confirm payment details prior to uploading onto DBE's system and issuing of necessary purchase orders etc.</a:t>
                      </a:r>
                      <a:endParaRPr lang="en-GB" sz="1600" b="0" i="0" u="none" strike="noStrike" dirty="0">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600" u="none" strike="noStrike">
                          <a:effectLst/>
                        </a:rPr>
                        <a:t>December</a:t>
                      </a:r>
                      <a:endParaRPr lang="en-ZA" sz="1600" b="0" i="0" u="none" strike="noStrike">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600" u="none" strike="noStrike">
                          <a:effectLst/>
                        </a:rPr>
                        <a:t>DBE &amp; DSD</a:t>
                      </a:r>
                      <a:endParaRPr lang="en-ZA" sz="1600" b="0" i="0" u="none" strike="noStrike">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algn="l" fontAlgn="b"/>
                      <a:r>
                        <a:rPr lang="en-ZA" sz="1600" b="0" i="0" u="none" strike="noStrike" dirty="0">
                          <a:solidFill>
                            <a:srgbClr val="000000"/>
                          </a:solidFill>
                          <a:effectLst/>
                          <a:latin typeface="Calibri" panose="020F0502020204030204" pitchFamily="34" charset="0"/>
                        </a:rPr>
                        <a:t>Letters will sent by December.</a:t>
                      </a:r>
                    </a:p>
                  </a:txBody>
                  <a:tcPr marL="1670" marR="1670" marT="1670" marB="0" anchor="b">
                    <a:solidFill>
                      <a:schemeClr val="bg1"/>
                    </a:solidFill>
                  </a:tcPr>
                </a:tc>
                <a:extLst>
                  <a:ext uri="{0D108BD9-81ED-4DB2-BD59-A6C34878D82A}">
                    <a16:rowId xmlns:a16="http://schemas.microsoft.com/office/drawing/2014/main" val="3819320277"/>
                  </a:ext>
                </a:extLst>
              </a:tr>
              <a:tr h="112363">
                <a:tc>
                  <a:txBody>
                    <a:bodyPr/>
                    <a:lstStyle/>
                    <a:p>
                      <a:pPr algn="l" fontAlgn="b"/>
                      <a:r>
                        <a:rPr lang="en-GB" sz="1600" u="none" strike="noStrike" dirty="0">
                          <a:effectLst/>
                        </a:rPr>
                        <a:t>Confirmation of details from NPIs received and NPI details uploaded onto DBE system and Purchase Orders issued if necessary</a:t>
                      </a:r>
                      <a:endParaRPr lang="en-GB" sz="1600" b="0" i="0" u="none" strike="noStrike" dirty="0">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600" u="none" strike="noStrike" dirty="0">
                          <a:effectLst/>
                        </a:rPr>
                        <a:t>Jan - Feb 2022</a:t>
                      </a:r>
                      <a:endParaRPr lang="en-ZA" sz="1600" b="0" i="0" u="none" strike="noStrike" dirty="0">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600" u="none" strike="noStrike">
                          <a:effectLst/>
                        </a:rPr>
                        <a:t>DBE</a:t>
                      </a:r>
                      <a:endParaRPr lang="en-ZA" sz="1600" b="0" i="0" u="none" strike="noStrike">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algn="l" fontAlgn="b"/>
                      <a:r>
                        <a:rPr lang="en-ZA" sz="1600" b="0" i="0" u="none" strike="noStrike" dirty="0">
                          <a:solidFill>
                            <a:srgbClr val="000000"/>
                          </a:solidFill>
                          <a:effectLst/>
                          <a:latin typeface="Calibri" panose="020F0502020204030204" pitchFamily="34" charset="0"/>
                        </a:rPr>
                        <a:t>Confirmation to be done by Jan - Feb</a:t>
                      </a:r>
                    </a:p>
                  </a:txBody>
                  <a:tcPr marL="1670" marR="1670" marT="1670" marB="0" anchor="b">
                    <a:solidFill>
                      <a:schemeClr val="bg1"/>
                    </a:solidFill>
                  </a:tcPr>
                </a:tc>
                <a:extLst>
                  <a:ext uri="{0D108BD9-81ED-4DB2-BD59-A6C34878D82A}">
                    <a16:rowId xmlns:a16="http://schemas.microsoft.com/office/drawing/2014/main" val="2145574627"/>
                  </a:ext>
                </a:extLst>
              </a:tr>
              <a:tr h="112363">
                <a:tc>
                  <a:txBody>
                    <a:bodyPr/>
                    <a:lstStyle/>
                    <a:p>
                      <a:pPr algn="l" fontAlgn="b"/>
                      <a:r>
                        <a:rPr lang="en-GB" sz="1600" u="none" strike="noStrike">
                          <a:effectLst/>
                        </a:rPr>
                        <a:t>Follow up made with NPIs yet to confirm details</a:t>
                      </a:r>
                      <a:endParaRPr lang="en-GB" sz="1600" b="0" i="0" u="none" strike="noStrike">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600" u="none" strike="noStrike" dirty="0">
                          <a:effectLst/>
                        </a:rPr>
                        <a:t>Jan - Feb 2022</a:t>
                      </a:r>
                      <a:endParaRPr lang="en-ZA" sz="1600" b="0" i="0" u="none" strike="noStrike" dirty="0">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600" u="none" strike="noStrike">
                          <a:effectLst/>
                        </a:rPr>
                        <a:t>DBE</a:t>
                      </a:r>
                      <a:endParaRPr lang="en-ZA" sz="1600" b="0" i="0" u="none" strike="noStrike">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algn="l" fontAlgn="b"/>
                      <a:r>
                        <a:rPr lang="en-ZA" sz="1600" b="0" i="0" u="none" strike="noStrike" dirty="0">
                          <a:solidFill>
                            <a:srgbClr val="000000"/>
                          </a:solidFill>
                          <a:effectLst/>
                          <a:latin typeface="Calibri" panose="020F0502020204030204" pitchFamily="34" charset="0"/>
                        </a:rPr>
                        <a:t>Follow-up to be done by Jan - Feb</a:t>
                      </a:r>
                    </a:p>
                  </a:txBody>
                  <a:tcPr marL="1670" marR="1670" marT="1670" marB="0" anchor="b">
                    <a:solidFill>
                      <a:schemeClr val="bg1"/>
                    </a:solidFill>
                  </a:tcPr>
                </a:tc>
                <a:extLst>
                  <a:ext uri="{0D108BD9-81ED-4DB2-BD59-A6C34878D82A}">
                    <a16:rowId xmlns:a16="http://schemas.microsoft.com/office/drawing/2014/main" val="3458646881"/>
                  </a:ext>
                </a:extLst>
              </a:tr>
              <a:tr h="112363">
                <a:tc>
                  <a:txBody>
                    <a:bodyPr/>
                    <a:lstStyle/>
                    <a:p>
                      <a:pPr algn="l" fontAlgn="b"/>
                      <a:r>
                        <a:rPr lang="en-GB" sz="1600" u="none" strike="noStrike">
                          <a:effectLst/>
                        </a:rPr>
                        <a:t>NPI's asked to submit first invoices for payment</a:t>
                      </a:r>
                      <a:endParaRPr lang="en-GB" sz="1600" b="0" i="0" u="none" strike="noStrike">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600" u="none" strike="noStrike">
                          <a:effectLst/>
                        </a:rPr>
                        <a:t>May 2022</a:t>
                      </a:r>
                      <a:endParaRPr lang="en-ZA" sz="1600" b="0" i="0" u="none" strike="noStrike">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600" u="none" strike="noStrike">
                          <a:effectLst/>
                        </a:rPr>
                        <a:t>DBE</a:t>
                      </a:r>
                      <a:endParaRPr lang="en-ZA" sz="1600" b="0" i="0" u="none" strike="noStrike">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algn="l" fontAlgn="b"/>
                      <a:r>
                        <a:rPr lang="en-ZA" sz="1600" b="0" i="0" u="none" strike="noStrike" dirty="0">
                          <a:solidFill>
                            <a:srgbClr val="000000"/>
                          </a:solidFill>
                          <a:effectLst/>
                          <a:latin typeface="Calibri" panose="020F0502020204030204" pitchFamily="34" charset="0"/>
                        </a:rPr>
                        <a:t>To be finalised in April in terms of GDE plans</a:t>
                      </a:r>
                    </a:p>
                  </a:txBody>
                  <a:tcPr marL="1670" marR="1670" marT="1670" marB="0" anchor="b">
                    <a:solidFill>
                      <a:schemeClr val="bg1"/>
                    </a:solidFill>
                  </a:tcPr>
                </a:tc>
                <a:extLst>
                  <a:ext uri="{0D108BD9-81ED-4DB2-BD59-A6C34878D82A}">
                    <a16:rowId xmlns:a16="http://schemas.microsoft.com/office/drawing/2014/main" val="2787030050"/>
                  </a:ext>
                </a:extLst>
              </a:tr>
              <a:tr h="112363">
                <a:tc>
                  <a:txBody>
                    <a:bodyPr/>
                    <a:lstStyle/>
                    <a:p>
                      <a:pPr algn="l" fontAlgn="b"/>
                      <a:r>
                        <a:rPr lang="en-GB" sz="1600" u="none" strike="noStrike">
                          <a:effectLst/>
                        </a:rPr>
                        <a:t>DBE process first payments and performance in terms of payment cycle times, errors and other glitchs noted for improvement</a:t>
                      </a:r>
                      <a:endParaRPr lang="en-GB" sz="1600" b="0" i="0" u="none" strike="noStrike">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600" u="none" strike="noStrike">
                          <a:effectLst/>
                        </a:rPr>
                        <a:t>May 2022</a:t>
                      </a:r>
                      <a:endParaRPr lang="en-ZA" sz="1600" b="0" i="0" u="none" strike="noStrike">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600" u="none" strike="noStrike">
                          <a:effectLst/>
                        </a:rPr>
                        <a:t>DBE</a:t>
                      </a:r>
                      <a:endParaRPr lang="en-ZA" sz="1600" b="0" i="0" u="none" strike="noStrike">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ZA" sz="1600" b="0" i="0" u="none" strike="noStrike" dirty="0">
                          <a:solidFill>
                            <a:srgbClr val="000000"/>
                          </a:solidFill>
                          <a:effectLst/>
                          <a:latin typeface="Calibri" panose="020F0502020204030204" pitchFamily="34" charset="0"/>
                        </a:rPr>
                        <a:t>To be finalised in April in terms of GDE plans</a:t>
                      </a:r>
                    </a:p>
                    <a:p>
                      <a:pPr algn="l" fontAlgn="b"/>
                      <a:endParaRPr lang="en-ZA" sz="1600" b="0" i="0" u="none" strike="noStrike" dirty="0">
                        <a:solidFill>
                          <a:srgbClr val="000000"/>
                        </a:solidFill>
                        <a:effectLst/>
                        <a:latin typeface="Calibri" panose="020F0502020204030204" pitchFamily="34" charset="0"/>
                      </a:endParaRPr>
                    </a:p>
                  </a:txBody>
                  <a:tcPr marL="1670" marR="1670" marT="1670" marB="0" anchor="b">
                    <a:solidFill>
                      <a:schemeClr val="bg1"/>
                    </a:solidFill>
                  </a:tcPr>
                </a:tc>
                <a:extLst>
                  <a:ext uri="{0D108BD9-81ED-4DB2-BD59-A6C34878D82A}">
                    <a16:rowId xmlns:a16="http://schemas.microsoft.com/office/drawing/2014/main" val="3758671459"/>
                  </a:ext>
                </a:extLst>
              </a:tr>
              <a:tr h="112363">
                <a:tc>
                  <a:txBody>
                    <a:bodyPr/>
                    <a:lstStyle/>
                    <a:p>
                      <a:pPr algn="l" fontAlgn="b"/>
                      <a:r>
                        <a:rPr lang="en-GB" sz="1600" u="none" strike="noStrike" dirty="0">
                          <a:effectLst/>
                        </a:rPr>
                        <a:t>Glitches for 1st payment run addressed</a:t>
                      </a:r>
                      <a:endParaRPr lang="en-GB" sz="1600" b="0" i="0" u="none" strike="noStrike" dirty="0">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600" u="none" strike="noStrike">
                          <a:effectLst/>
                        </a:rPr>
                        <a:t>June 2022</a:t>
                      </a:r>
                      <a:endParaRPr lang="en-ZA" sz="1600" b="0" i="0" u="none" strike="noStrike">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600" u="none" strike="noStrike">
                          <a:effectLst/>
                        </a:rPr>
                        <a:t>DBE</a:t>
                      </a:r>
                      <a:endParaRPr lang="en-ZA" sz="1600" b="0" i="0" u="none" strike="noStrike">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u="none" strike="noStrike" dirty="0">
                          <a:effectLst/>
                        </a:rPr>
                        <a:t>Glitches for 1st payment run will be addressed by June</a:t>
                      </a:r>
                      <a:endParaRPr lang="en-GB" sz="1600" b="0" i="0" u="none" strike="noStrike" dirty="0">
                        <a:solidFill>
                          <a:srgbClr val="000000"/>
                        </a:solidFill>
                        <a:effectLst/>
                        <a:latin typeface="Calibri" panose="020F0502020204030204" pitchFamily="34" charset="0"/>
                      </a:endParaRPr>
                    </a:p>
                  </a:txBody>
                  <a:tcPr marL="1670" marR="1670" marT="1670" marB="0" anchor="b">
                    <a:solidFill>
                      <a:schemeClr val="bg1"/>
                    </a:solidFill>
                  </a:tcPr>
                </a:tc>
                <a:extLst>
                  <a:ext uri="{0D108BD9-81ED-4DB2-BD59-A6C34878D82A}">
                    <a16:rowId xmlns:a16="http://schemas.microsoft.com/office/drawing/2014/main" val="3563943997"/>
                  </a:ext>
                </a:extLst>
              </a:tr>
            </a:tbl>
          </a:graphicData>
        </a:graphic>
      </p:graphicFrame>
    </p:spTree>
    <p:extLst>
      <p:ext uri="{BB962C8B-B14F-4D97-AF65-F5344CB8AC3E}">
        <p14:creationId xmlns:p14="http://schemas.microsoft.com/office/powerpoint/2010/main" val="1162163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74877-F8D7-4CB1-A588-527D9C1EDC6B}"/>
              </a:ext>
            </a:extLst>
          </p:cNvPr>
          <p:cNvSpPr>
            <a:spLocks noGrp="1"/>
          </p:cNvSpPr>
          <p:nvPr>
            <p:ph type="title"/>
          </p:nvPr>
        </p:nvSpPr>
        <p:spPr>
          <a:xfrm>
            <a:off x="444500" y="274638"/>
            <a:ext cx="11137900" cy="1143000"/>
          </a:xfrm>
        </p:spPr>
        <p:txBody>
          <a:bodyPr/>
          <a:lstStyle/>
          <a:p>
            <a:r>
              <a:rPr lang="en-ZA" b="1" dirty="0">
                <a:solidFill>
                  <a:srgbClr val="953735"/>
                </a:solidFill>
              </a:rPr>
              <a:t>NOTES FROM MEETING GDE &amp; DSD</a:t>
            </a:r>
          </a:p>
        </p:txBody>
      </p:sp>
      <p:sp>
        <p:nvSpPr>
          <p:cNvPr id="3" name="Content Placeholder 2">
            <a:extLst>
              <a:ext uri="{FF2B5EF4-FFF2-40B4-BE49-F238E27FC236}">
                <a16:creationId xmlns:a16="http://schemas.microsoft.com/office/drawing/2014/main" id="{474D278F-54D9-4FE5-B809-F9E9409EEE15}"/>
              </a:ext>
            </a:extLst>
          </p:cNvPr>
          <p:cNvSpPr>
            <a:spLocks noGrp="1"/>
          </p:cNvSpPr>
          <p:nvPr>
            <p:ph idx="1"/>
          </p:nvPr>
        </p:nvSpPr>
        <p:spPr>
          <a:xfrm>
            <a:off x="1232899" y="1412384"/>
            <a:ext cx="10705672" cy="5328984"/>
          </a:xfrm>
        </p:spPr>
        <p:txBody>
          <a:bodyPr>
            <a:normAutofit/>
          </a:bodyPr>
          <a:lstStyle/>
          <a:p>
            <a:r>
              <a:rPr lang="en-ZA" sz="2000" dirty="0"/>
              <a:t>Based on the finalization of the application process between DSD and GDE, the dates have been changed to accommodate the application process</a:t>
            </a:r>
          </a:p>
          <a:p>
            <a:r>
              <a:rPr lang="en-ZA" sz="2000" dirty="0"/>
              <a:t>The GDE will form part of the team that will be responsible for the application process</a:t>
            </a:r>
          </a:p>
          <a:p>
            <a:r>
              <a:rPr lang="en-ZA" sz="2000" dirty="0"/>
              <a:t>The GDE will be involved in the post registration financial monitoring process, </a:t>
            </a:r>
            <a:r>
              <a:rPr lang="en-ZA" sz="2000" b="1" dirty="0">
                <a:solidFill>
                  <a:srgbClr val="FF0000"/>
                </a:solidFill>
              </a:rPr>
              <a:t>this will be done by officials at the District Offices</a:t>
            </a:r>
          </a:p>
          <a:p>
            <a:r>
              <a:rPr lang="en-ZA" sz="2000" dirty="0"/>
              <a:t>Because of the financial monitoring that will be required in all the ECD centres, there’s a need for some of the officials to be transferred to the district offices (Provisioning for Institution) to ensure compliance </a:t>
            </a:r>
          </a:p>
          <a:p>
            <a:r>
              <a:rPr lang="en-ZA" sz="2000" dirty="0"/>
              <a:t>The Centres will be paid via SAP upload as the same process with other schools that the Department is subsidizing</a:t>
            </a:r>
          </a:p>
          <a:p>
            <a:r>
              <a:rPr lang="en-ZA" sz="2000" dirty="0"/>
              <a:t>The GDE will still continue with quarterly payments of subsidies</a:t>
            </a:r>
          </a:p>
          <a:p>
            <a:r>
              <a:rPr lang="en-ZA" sz="2000" dirty="0"/>
              <a:t>Below are the dates as moved to accommodate the finalization of the application process</a:t>
            </a:r>
          </a:p>
          <a:p>
            <a:endParaRPr lang="en-ZA" sz="2000" dirty="0"/>
          </a:p>
          <a:p>
            <a:endParaRPr lang="en-ZA" dirty="0"/>
          </a:p>
        </p:txBody>
      </p:sp>
      <p:sp>
        <p:nvSpPr>
          <p:cNvPr id="4" name="Slide Number Placeholder 3">
            <a:extLst>
              <a:ext uri="{FF2B5EF4-FFF2-40B4-BE49-F238E27FC236}">
                <a16:creationId xmlns:a16="http://schemas.microsoft.com/office/drawing/2014/main" id="{C05C58C2-6D62-4E02-A265-746CF5B20CC9}"/>
              </a:ext>
            </a:extLst>
          </p:cNvPr>
          <p:cNvSpPr>
            <a:spLocks noGrp="1"/>
          </p:cNvSpPr>
          <p:nvPr>
            <p:ph type="sldNum" sz="quarter" idx="12"/>
          </p:nvPr>
        </p:nvSpPr>
        <p:spPr>
          <a:xfrm>
            <a:off x="8646459" y="6546663"/>
            <a:ext cx="455062" cy="365125"/>
          </a:xfrm>
          <a:prstGeom prst="rect">
            <a:avLst/>
          </a:prstGeom>
        </p:spPr>
        <p:txBody>
          <a:bodyPr/>
          <a:lstStyle>
            <a:defPPr>
              <a:defRPr lang="en-US"/>
            </a:defPPr>
            <a:lvl1pPr algn="l" rtl="0" eaLnBrk="0" fontAlgn="base" hangingPunct="0">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fld id="{093862CD-2CE4-D846-9F15-15300DCE1BBC}" type="slidenum">
              <a:rPr lang="en-US" smtClean="0"/>
              <a:pPr/>
              <a:t>11</a:t>
            </a:fld>
            <a:endParaRPr lang="en-US" dirty="0"/>
          </a:p>
        </p:txBody>
      </p:sp>
    </p:spTree>
    <p:extLst>
      <p:ext uri="{BB962C8B-B14F-4D97-AF65-F5344CB8AC3E}">
        <p14:creationId xmlns:p14="http://schemas.microsoft.com/office/powerpoint/2010/main" val="2507557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100" b="1" dirty="0">
                <a:solidFill>
                  <a:schemeClr val="bg1"/>
                </a:solidFill>
                <a:latin typeface="Arial" panose="020B0604020202020204" pitchFamily="34" charset="0"/>
                <a:cs typeface="Arial" panose="020B0604020202020204" pitchFamily="34" charset="0"/>
              </a:rPr>
              <a:t>NPO FUNDING CYCLE- Progress as at 13 September</a:t>
            </a:r>
            <a:endParaRPr lang="en-ZA" sz="21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78115847"/>
              </p:ext>
            </p:extLst>
          </p:nvPr>
        </p:nvGraphicFramePr>
        <p:xfrm>
          <a:off x="291102" y="474126"/>
          <a:ext cx="11609796" cy="5577708"/>
        </p:xfrm>
        <a:graphic>
          <a:graphicData uri="http://schemas.openxmlformats.org/drawingml/2006/table">
            <a:tbl>
              <a:tblPr firstRow="1" bandRow="1">
                <a:tableStyleId>{93296810-A885-4BE3-A3E7-6D5BEEA58F35}</a:tableStyleId>
              </a:tblPr>
              <a:tblGrid>
                <a:gridCol w="1808487">
                  <a:extLst>
                    <a:ext uri="{9D8B030D-6E8A-4147-A177-3AD203B41FA5}">
                      <a16:colId xmlns:a16="http://schemas.microsoft.com/office/drawing/2014/main" val="2807117099"/>
                    </a:ext>
                  </a:extLst>
                </a:gridCol>
                <a:gridCol w="4386829">
                  <a:extLst>
                    <a:ext uri="{9D8B030D-6E8A-4147-A177-3AD203B41FA5}">
                      <a16:colId xmlns:a16="http://schemas.microsoft.com/office/drawing/2014/main" val="181612712"/>
                    </a:ext>
                  </a:extLst>
                </a:gridCol>
                <a:gridCol w="2106202">
                  <a:extLst>
                    <a:ext uri="{9D8B030D-6E8A-4147-A177-3AD203B41FA5}">
                      <a16:colId xmlns:a16="http://schemas.microsoft.com/office/drawing/2014/main" val="3838691735"/>
                    </a:ext>
                  </a:extLst>
                </a:gridCol>
                <a:gridCol w="3308278">
                  <a:extLst>
                    <a:ext uri="{9D8B030D-6E8A-4147-A177-3AD203B41FA5}">
                      <a16:colId xmlns:a16="http://schemas.microsoft.com/office/drawing/2014/main" val="3194397901"/>
                    </a:ext>
                  </a:extLst>
                </a:gridCol>
              </a:tblGrid>
              <a:tr h="479083">
                <a:tc gridSpan="4">
                  <a:txBody>
                    <a:bodyPr/>
                    <a:lstStyle/>
                    <a:p>
                      <a:r>
                        <a:rPr lang="en-US" sz="1600" dirty="0"/>
                        <a:t>SUMMARY OF THE Payment system and processes</a:t>
                      </a:r>
                    </a:p>
                  </a:txBody>
                  <a:tcPr/>
                </a:tc>
                <a:tc hMerge="1">
                  <a:txBody>
                    <a:bodyPr/>
                    <a:lstStyle/>
                    <a:p>
                      <a:endParaRPr lang="en-ZA" dirty="0"/>
                    </a:p>
                  </a:txBody>
                  <a:tcPr/>
                </a:tc>
                <a:tc hMerge="1">
                  <a:txBody>
                    <a:bodyPr/>
                    <a:lstStyle/>
                    <a:p>
                      <a:endParaRPr lang="en-ZA"/>
                    </a:p>
                  </a:txBody>
                  <a:tcPr/>
                </a:tc>
                <a:tc hMerge="1">
                  <a:txBody>
                    <a:bodyPr/>
                    <a:lstStyle/>
                    <a:p>
                      <a:endParaRPr lang="en-ZA" sz="1350" dirty="0">
                        <a:solidFill>
                          <a:srgbClr val="FFC000"/>
                        </a:solidFill>
                      </a:endParaRPr>
                    </a:p>
                  </a:txBody>
                  <a:tcPr/>
                </a:tc>
                <a:extLst>
                  <a:ext uri="{0D108BD9-81ED-4DB2-BD59-A6C34878D82A}">
                    <a16:rowId xmlns:a16="http://schemas.microsoft.com/office/drawing/2014/main" val="1104923624"/>
                  </a:ext>
                </a:extLst>
              </a:tr>
              <a:tr h="428507">
                <a:tc>
                  <a:txBody>
                    <a:bodyPr/>
                    <a:lstStyle/>
                    <a:p>
                      <a:pPr algn="just">
                        <a:lnSpc>
                          <a:spcPct val="115000"/>
                        </a:lnSpc>
                        <a:spcAft>
                          <a:spcPts val="0"/>
                        </a:spcAft>
                      </a:pPr>
                      <a:r>
                        <a:rPr lang="en-ZA" sz="1600" b="1" dirty="0">
                          <a:solidFill>
                            <a:schemeClr val="tx1"/>
                          </a:solidFill>
                          <a:effectLst/>
                        </a:rPr>
                        <a:t>Objective</a:t>
                      </a:r>
                      <a:r>
                        <a:rPr lang="en-ZA" sz="1600" b="1" baseline="0" dirty="0">
                          <a:solidFill>
                            <a:schemeClr val="tx1"/>
                          </a:solidFill>
                          <a:effectLst/>
                        </a:rPr>
                        <a:t> </a:t>
                      </a:r>
                      <a:endParaRPr lang="en-ZA"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ZA" sz="1600" b="1" dirty="0">
                          <a:solidFill>
                            <a:schemeClr val="tx1"/>
                          </a:solidFill>
                          <a:effectLst/>
                        </a:rPr>
                        <a:t>Activity</a:t>
                      </a:r>
                      <a:endParaRPr lang="en-ZA"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ZA" sz="1600" b="1">
                          <a:solidFill>
                            <a:schemeClr val="tx1"/>
                          </a:solidFill>
                          <a:effectLst/>
                        </a:rPr>
                        <a:t>Proposed Timeframe</a:t>
                      </a:r>
                      <a:endParaRPr lang="en-ZA"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endParaRPr lang="en-US" sz="1600" b="1" kern="1200">
                        <a:solidFill>
                          <a:schemeClr val="tx1"/>
                        </a:solidFill>
                        <a:effectLst/>
                      </a:endParaRPr>
                    </a:p>
                    <a:p>
                      <a:pPr algn="ctr">
                        <a:lnSpc>
                          <a:spcPct val="115000"/>
                        </a:lnSpc>
                        <a:spcAft>
                          <a:spcPts val="0"/>
                        </a:spcAft>
                      </a:pPr>
                      <a:r>
                        <a:rPr lang="en-US" sz="1600" b="1" kern="1200">
                          <a:solidFill>
                            <a:schemeClr val="tx1"/>
                          </a:solidFill>
                          <a:effectLst/>
                        </a:rPr>
                        <a:t>Responsible Office</a:t>
                      </a:r>
                      <a:endParaRPr lang="en-US" sz="16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63034896"/>
                  </a:ext>
                </a:extLst>
              </a:tr>
              <a:tr h="880072">
                <a:tc>
                  <a:txBody>
                    <a:bodyPr/>
                    <a:lstStyle/>
                    <a:p>
                      <a:pPr marL="0" lvl="0" indent="0" algn="l" defTabSz="457200" rtl="0" eaLnBrk="1" latinLnBrk="0" hangingPunct="1">
                        <a:lnSpc>
                          <a:spcPct val="115000"/>
                        </a:lnSpc>
                        <a:spcAft>
                          <a:spcPts val="0"/>
                        </a:spcAft>
                        <a:buFont typeface="+mj-lt"/>
                        <a:buNone/>
                      </a:pPr>
                      <a:r>
                        <a:rPr lang="en-US" sz="1600" kern="1200" baseline="0" dirty="0">
                          <a:solidFill>
                            <a:schemeClr val="dk1"/>
                          </a:solidFill>
                        </a:rPr>
                        <a:t>1. Unique identification of institutions</a:t>
                      </a:r>
                    </a:p>
                  </a:txBody>
                  <a:tcPr marL="68580" marR="68580"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600" kern="1200" baseline="0" dirty="0">
                          <a:solidFill>
                            <a:schemeClr val="dk1"/>
                          </a:solidFill>
                        </a:rPr>
                        <a:t>Transfer of existing database to GDE</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600" kern="1200" baseline="0" dirty="0">
                          <a:solidFill>
                            <a:schemeClr val="dk1"/>
                          </a:solidFill>
                        </a:rPr>
                        <a:t>Creation of EMIS numbers for all registered and  qualifying ECD centres</a:t>
                      </a:r>
                      <a:endParaRPr lang="en-ZA" sz="1600" kern="1200" baseline="0" dirty="0">
                        <a:solidFill>
                          <a:schemeClr val="dk1"/>
                        </a:solidFill>
                        <a:latin typeface="+mn-lt"/>
                        <a:ea typeface="+mn-ea"/>
                        <a:cs typeface="+mn-cs"/>
                      </a:endParaRPr>
                    </a:p>
                  </a:txBody>
                  <a:tcPr/>
                </a:tc>
                <a:tc>
                  <a:txBody>
                    <a:bodyPr/>
                    <a:lstStyle/>
                    <a:p>
                      <a:r>
                        <a:rPr lang="en-US" sz="1600" kern="1200" baseline="0">
                          <a:solidFill>
                            <a:schemeClr val="dk1"/>
                          </a:solidFill>
                          <a:effectLst/>
                        </a:rPr>
                        <a:t>01</a:t>
                      </a:r>
                      <a:r>
                        <a:rPr lang="en-US" sz="1600" kern="1200">
                          <a:solidFill>
                            <a:schemeClr val="dk1"/>
                          </a:solidFill>
                          <a:effectLst/>
                        </a:rPr>
                        <a:t> Dec 2021 to </a:t>
                      </a:r>
                      <a:endParaRPr lang="en-ZA" sz="1600" kern="1200">
                        <a:solidFill>
                          <a:schemeClr val="dk1"/>
                        </a:solidFill>
                        <a:effectLst/>
                      </a:endParaRPr>
                    </a:p>
                    <a:p>
                      <a:r>
                        <a:rPr lang="en-US" sz="1600" kern="1200">
                          <a:solidFill>
                            <a:schemeClr val="dk1"/>
                          </a:solidFill>
                          <a:effectLst/>
                        </a:rPr>
                        <a:t>31 Jan 2022 </a:t>
                      </a:r>
                      <a:endParaRPr lang="en-ZA" sz="1600" kern="1200" dirty="0">
                        <a:solidFill>
                          <a:schemeClr val="dk1"/>
                        </a:solidFill>
                        <a:effectLst/>
                        <a:latin typeface="+mn-lt"/>
                        <a:ea typeface="+mn-ea"/>
                        <a:cs typeface="+mn-cs"/>
                      </a:endParaRPr>
                    </a:p>
                  </a:txBody>
                  <a:tcPr/>
                </a:tc>
                <a:tc>
                  <a:txBody>
                    <a:bodyPr/>
                    <a:lstStyle/>
                    <a:p>
                      <a:pPr marL="0" algn="l" defTabSz="457200" rtl="0" eaLnBrk="1" latinLnBrk="0" hangingPunct="1"/>
                      <a:r>
                        <a:rPr lang="en-ZA" sz="1600" kern="1200" baseline="0">
                          <a:solidFill>
                            <a:schemeClr val="dk1"/>
                          </a:solidFill>
                        </a:rPr>
                        <a:t>DSD</a:t>
                      </a:r>
                    </a:p>
                    <a:p>
                      <a:pPr marL="0" algn="l" defTabSz="457200" rtl="0" eaLnBrk="1" latinLnBrk="0" hangingPunct="1"/>
                      <a:endParaRPr lang="en-ZA" sz="1600" kern="1200" baseline="0">
                        <a:solidFill>
                          <a:schemeClr val="dk1"/>
                        </a:solidFill>
                      </a:endParaRPr>
                    </a:p>
                    <a:p>
                      <a:pPr marL="0" algn="l" defTabSz="457200" rtl="0" eaLnBrk="1" latinLnBrk="0" hangingPunct="1"/>
                      <a:r>
                        <a:rPr lang="en-ZA" sz="1600" kern="1200" baseline="0">
                          <a:solidFill>
                            <a:schemeClr val="dk1"/>
                          </a:solidFill>
                        </a:rPr>
                        <a:t>EMIS Directorate</a:t>
                      </a:r>
                      <a:endParaRPr lang="en-ZA" sz="1600" kern="1200" baseline="0" dirty="0">
                        <a:solidFill>
                          <a:schemeClr val="dk1"/>
                        </a:solidFill>
                        <a:latin typeface="+mn-lt"/>
                        <a:ea typeface="+mn-ea"/>
                        <a:cs typeface="+mn-cs"/>
                      </a:endParaRPr>
                    </a:p>
                  </a:txBody>
                  <a:tcPr/>
                </a:tc>
                <a:extLst>
                  <a:ext uri="{0D108BD9-81ED-4DB2-BD59-A6C34878D82A}">
                    <a16:rowId xmlns:a16="http://schemas.microsoft.com/office/drawing/2014/main" val="3044431747"/>
                  </a:ext>
                </a:extLst>
              </a:tr>
              <a:tr h="859903">
                <a:tc>
                  <a:txBody>
                    <a:bodyPr/>
                    <a:lstStyle/>
                    <a:p>
                      <a:pPr marL="0" lvl="0" indent="0" algn="l" defTabSz="457200" rtl="0" eaLnBrk="1" latinLnBrk="0" hangingPunct="1">
                        <a:lnSpc>
                          <a:spcPct val="115000"/>
                        </a:lnSpc>
                        <a:spcAft>
                          <a:spcPts val="0"/>
                        </a:spcAft>
                        <a:buFont typeface="+mj-lt"/>
                        <a:buNone/>
                      </a:pPr>
                      <a:r>
                        <a:rPr lang="en-ZA" sz="1600" kern="1200" baseline="0" dirty="0">
                          <a:solidFill>
                            <a:schemeClr val="dk1"/>
                          </a:solidFill>
                        </a:rPr>
                        <a:t>2. Compilation of consolidated data</a:t>
                      </a:r>
                      <a:endParaRPr lang="en-ZA" sz="1600" kern="1200" baseline="0" dirty="0">
                        <a:solidFill>
                          <a:schemeClr val="dk1"/>
                        </a:solidFill>
                        <a:latin typeface="+mn-lt"/>
                        <a:ea typeface="+mn-ea"/>
                        <a:cs typeface="+mn-cs"/>
                      </a:endParaRPr>
                    </a:p>
                  </a:txBody>
                  <a:tcPr marL="68580" marR="68580" marT="0" marB="0"/>
                </a:tc>
                <a:tc>
                  <a:txBody>
                    <a:bodyPr/>
                    <a:lstStyle/>
                    <a:p>
                      <a:r>
                        <a:rPr lang="en-ZA" sz="1600" kern="1200" dirty="0">
                          <a:solidFill>
                            <a:schemeClr val="dk1"/>
                          </a:solidFill>
                          <a:effectLst/>
                        </a:rPr>
                        <a:t>Process Applications</a:t>
                      </a:r>
                    </a:p>
                    <a:p>
                      <a:r>
                        <a:rPr lang="en-ZA" sz="1600" kern="1200" dirty="0">
                          <a:solidFill>
                            <a:schemeClr val="dk1"/>
                          </a:solidFill>
                          <a:effectLst/>
                        </a:rPr>
                        <a:t>Signing of SLA’s</a:t>
                      </a:r>
                    </a:p>
                    <a:p>
                      <a:r>
                        <a:rPr lang="en-ZA" sz="1600" kern="1200" dirty="0">
                          <a:solidFill>
                            <a:schemeClr val="dk1"/>
                          </a:solidFill>
                          <a:effectLst/>
                        </a:rPr>
                        <a:t>School Funding- Responsible for Finance compliance</a:t>
                      </a:r>
                      <a:endParaRPr lang="en-ZA" sz="1600" dirty="0"/>
                    </a:p>
                  </a:txBody>
                  <a:tcPr/>
                </a:tc>
                <a:tc>
                  <a:txBody>
                    <a:bodyPr/>
                    <a:lstStyle/>
                    <a:p>
                      <a:r>
                        <a:rPr lang="en-ZA" sz="1600"/>
                        <a:t>01 Sep 2021 to 31 Jan 2022</a:t>
                      </a:r>
                      <a:endParaRPr lang="en-ZA" sz="1600" dirty="0"/>
                    </a:p>
                  </a:txBody>
                  <a:tcPr/>
                </a:tc>
                <a:tc>
                  <a:txBody>
                    <a:bodyPr/>
                    <a:lstStyle/>
                    <a:p>
                      <a:r>
                        <a:rPr lang="en-ZA" sz="1600"/>
                        <a:t>DSD</a:t>
                      </a:r>
                    </a:p>
                    <a:p>
                      <a:r>
                        <a:rPr lang="en-ZA" sz="1600"/>
                        <a:t>ECD Directorate</a:t>
                      </a:r>
                    </a:p>
                    <a:p>
                      <a:r>
                        <a:rPr lang="en-ZA" sz="1600"/>
                        <a:t>Finance</a:t>
                      </a:r>
                      <a:endParaRPr lang="en-ZA" sz="1600" dirty="0"/>
                    </a:p>
                  </a:txBody>
                  <a:tcPr/>
                </a:tc>
                <a:extLst>
                  <a:ext uri="{0D108BD9-81ED-4DB2-BD59-A6C34878D82A}">
                    <a16:rowId xmlns:a16="http://schemas.microsoft.com/office/drawing/2014/main" val="3793488754"/>
                  </a:ext>
                </a:extLst>
              </a:tr>
              <a:tr h="859903">
                <a:tc rowSpan="2">
                  <a:txBody>
                    <a:bodyPr/>
                    <a:lstStyle/>
                    <a:p>
                      <a:pPr marL="0" lvl="0" indent="0" algn="l" defTabSz="457200" rtl="0" eaLnBrk="1" latinLnBrk="0" hangingPunct="1">
                        <a:lnSpc>
                          <a:spcPct val="115000"/>
                        </a:lnSpc>
                        <a:spcAft>
                          <a:spcPts val="0"/>
                        </a:spcAft>
                        <a:buFont typeface="+mj-lt"/>
                        <a:buNone/>
                      </a:pPr>
                      <a:r>
                        <a:rPr lang="en-ZA" sz="1600" kern="1200" baseline="0" dirty="0">
                          <a:solidFill>
                            <a:schemeClr val="dk1"/>
                          </a:solidFill>
                        </a:rPr>
                        <a:t>3.  Smooth processing of payments</a:t>
                      </a:r>
                      <a:endParaRPr lang="en-ZA" sz="1600" kern="1200" baseline="0" dirty="0">
                        <a:solidFill>
                          <a:schemeClr val="dk1"/>
                        </a:solidFill>
                        <a:latin typeface="+mn-lt"/>
                        <a:ea typeface="+mn-ea"/>
                        <a:cs typeface="+mn-cs"/>
                      </a:endParaRPr>
                    </a:p>
                  </a:txBody>
                  <a:tcPr marL="68580" marR="68580" marT="0" marB="0"/>
                </a:tc>
                <a:tc>
                  <a:txBody>
                    <a:bodyPr/>
                    <a:lstStyle/>
                    <a:p>
                      <a:pPr marL="285750" indent="-285750" algn="l" defTabSz="457200" rtl="0" eaLnBrk="1" latinLnBrk="0" hangingPunct="1">
                        <a:buFontTx/>
                        <a:buChar char="-"/>
                      </a:pPr>
                      <a:r>
                        <a:rPr lang="en-ZA" sz="1600" kern="1200" baseline="0" dirty="0">
                          <a:solidFill>
                            <a:schemeClr val="dk1"/>
                          </a:solidFill>
                          <a:effectLst/>
                        </a:rPr>
                        <a:t>Registering / conversion of vendors numbers</a:t>
                      </a:r>
                    </a:p>
                    <a:p>
                      <a:pPr marL="285750" indent="-285750" algn="l" defTabSz="457200" rtl="0" eaLnBrk="1" latinLnBrk="0" hangingPunct="1">
                        <a:buFontTx/>
                        <a:buChar char="-"/>
                      </a:pPr>
                      <a:r>
                        <a:rPr lang="en-ZA" sz="1600" kern="1200" baseline="0" dirty="0">
                          <a:solidFill>
                            <a:schemeClr val="dk1"/>
                          </a:solidFill>
                          <a:effectLst/>
                        </a:rPr>
                        <a:t>Align vendor numbers with GDE plant</a:t>
                      </a:r>
                      <a:endParaRPr lang="en-ZA" sz="1600" kern="1200" baseline="0" dirty="0">
                        <a:solidFill>
                          <a:schemeClr val="dk1"/>
                        </a:solidFill>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rPr>
                        <a:t>31 Jan 2022</a:t>
                      </a:r>
                      <a:endParaRPr lang="en-ZA" sz="1600" kern="1200" baseline="0" dirty="0">
                        <a:solidFill>
                          <a:schemeClr val="dk1"/>
                        </a:solidFill>
                        <a:latin typeface="+mn-lt"/>
                        <a:ea typeface="+mn-ea"/>
                        <a:cs typeface="+mn-cs"/>
                      </a:endParaRPr>
                    </a:p>
                  </a:txBody>
                  <a:tcPr/>
                </a:tc>
                <a:tc>
                  <a:txBody>
                    <a:bodyPr/>
                    <a:lstStyle/>
                    <a:p>
                      <a:pPr marL="0" algn="l" defTabSz="457200" rtl="0" eaLnBrk="1" latinLnBrk="0" hangingPunct="1"/>
                      <a:r>
                        <a:rPr lang="en-ZA" sz="1600" kern="1200" dirty="0">
                          <a:solidFill>
                            <a:schemeClr val="dk1"/>
                          </a:solidFill>
                          <a:effectLst/>
                        </a:rPr>
                        <a:t>Treasury</a:t>
                      </a:r>
                    </a:p>
                    <a:p>
                      <a:pPr marL="0" algn="l" defTabSz="457200" rtl="0" eaLnBrk="1" latinLnBrk="0" hangingPunct="1"/>
                      <a:r>
                        <a:rPr lang="en-ZA" sz="1600" kern="1200" baseline="0" dirty="0">
                          <a:solidFill>
                            <a:schemeClr val="dk1"/>
                          </a:solidFill>
                        </a:rPr>
                        <a:t>School Financial Management &amp; Gov</a:t>
                      </a:r>
                      <a:endParaRPr lang="en-ZA" sz="1600" kern="1200" baseline="0" dirty="0">
                        <a:solidFill>
                          <a:schemeClr val="dk1"/>
                        </a:solidFill>
                        <a:latin typeface="+mn-lt"/>
                        <a:ea typeface="+mn-ea"/>
                        <a:cs typeface="+mn-cs"/>
                      </a:endParaRPr>
                    </a:p>
                  </a:txBody>
                  <a:tcPr/>
                </a:tc>
                <a:extLst>
                  <a:ext uri="{0D108BD9-81ED-4DB2-BD59-A6C34878D82A}">
                    <a16:rowId xmlns:a16="http://schemas.microsoft.com/office/drawing/2014/main" val="3606792868"/>
                  </a:ext>
                </a:extLst>
              </a:tr>
              <a:tr h="471560">
                <a:tc vMerge="1">
                  <a:txBody>
                    <a:bodyPr/>
                    <a:lstStyle/>
                    <a:p>
                      <a:pPr marL="0" lvl="0" indent="0" algn="l" defTabSz="457200" rtl="0" eaLnBrk="1" latinLnBrk="0" hangingPunct="1">
                        <a:lnSpc>
                          <a:spcPct val="115000"/>
                        </a:lnSpc>
                        <a:spcAft>
                          <a:spcPts val="0"/>
                        </a:spcAft>
                        <a:buFont typeface="+mj-lt"/>
                        <a:buNone/>
                      </a:pPr>
                      <a:endParaRPr lang="en-ZA" sz="1800" kern="1200" baseline="0" dirty="0">
                        <a:solidFill>
                          <a:schemeClr val="dk1"/>
                        </a:solidFill>
                        <a:latin typeface="+mn-lt"/>
                        <a:ea typeface="+mn-ea"/>
                        <a:cs typeface="+mn-cs"/>
                      </a:endParaRPr>
                    </a:p>
                  </a:txBody>
                  <a:tcPr marL="68580" marR="68580" marT="0" marB="0"/>
                </a:tc>
                <a:tc gridSpan="3">
                  <a:txBody>
                    <a:bodyPr/>
                    <a:lstStyle/>
                    <a:p>
                      <a:pPr marL="0" algn="l" defTabSz="457200" rtl="0" eaLnBrk="1" latinLnBrk="0" hangingPunct="1"/>
                      <a:r>
                        <a:rPr lang="en-US" sz="1600" b="1" kern="1200" baseline="0" dirty="0">
                          <a:solidFill>
                            <a:schemeClr val="dk1"/>
                          </a:solidFill>
                        </a:rPr>
                        <a:t>After the finalization of the approved ECD </a:t>
                      </a:r>
                      <a:r>
                        <a:rPr lang="en-US" sz="1600" b="1" kern="1200" baseline="0" dirty="0" err="1">
                          <a:solidFill>
                            <a:schemeClr val="dk1"/>
                          </a:solidFill>
                        </a:rPr>
                        <a:t>centres</a:t>
                      </a:r>
                      <a:r>
                        <a:rPr lang="en-US" sz="1600" b="1" kern="1200" baseline="0" dirty="0">
                          <a:solidFill>
                            <a:schemeClr val="dk1"/>
                          </a:solidFill>
                        </a:rPr>
                        <a:t> when the application process is finalized  by DSD &amp; GDE</a:t>
                      </a:r>
                      <a:endParaRPr lang="en-US" sz="1600" b="1" kern="1200" baseline="0" dirty="0">
                        <a:solidFill>
                          <a:schemeClr val="dk1"/>
                        </a:solidFill>
                        <a:latin typeface="+mn-lt"/>
                        <a:ea typeface="+mn-ea"/>
                        <a:cs typeface="+mn-cs"/>
                      </a:endParaRPr>
                    </a:p>
                  </a:txBody>
                  <a:tcPr/>
                </a:tc>
                <a:tc hMerge="1">
                  <a:txBody>
                    <a:bodyPr/>
                    <a:lstStyle/>
                    <a:p>
                      <a:endParaRPr lang="en-ZA"/>
                    </a:p>
                  </a:txBody>
                  <a:tcPr/>
                </a:tc>
                <a:tc hMerge="1">
                  <a:txBody>
                    <a:bodyPr/>
                    <a:lstStyle/>
                    <a:p>
                      <a:pPr marL="0" algn="l" defTabSz="457200" rtl="0" eaLnBrk="1" latinLnBrk="0" hangingPunct="1"/>
                      <a:endParaRPr lang="en-US" sz="1350" b="1" kern="1200" baseline="0" dirty="0">
                        <a:solidFill>
                          <a:schemeClr val="dk1"/>
                        </a:solidFill>
                        <a:latin typeface="+mn-lt"/>
                        <a:ea typeface="+mn-ea"/>
                        <a:cs typeface="+mn-cs"/>
                      </a:endParaRPr>
                    </a:p>
                  </a:txBody>
                  <a:tcPr/>
                </a:tc>
                <a:extLst>
                  <a:ext uri="{0D108BD9-81ED-4DB2-BD59-A6C34878D82A}">
                    <a16:rowId xmlns:a16="http://schemas.microsoft.com/office/drawing/2014/main" val="1165366781"/>
                  </a:ext>
                </a:extLst>
              </a:tr>
              <a:tr h="1277555">
                <a:tc>
                  <a:txBody>
                    <a:bodyPr/>
                    <a:lstStyle/>
                    <a:p>
                      <a:pPr marL="0" lvl="0" indent="0" algn="l" defTabSz="457200" rtl="0" eaLnBrk="1" latinLnBrk="0" hangingPunct="1">
                        <a:lnSpc>
                          <a:spcPct val="115000"/>
                        </a:lnSpc>
                        <a:spcAft>
                          <a:spcPts val="0"/>
                        </a:spcAft>
                        <a:buFont typeface="+mj-lt"/>
                        <a:buNone/>
                      </a:pPr>
                      <a:r>
                        <a:rPr lang="en-US" sz="1600" kern="1200" baseline="0" dirty="0">
                          <a:solidFill>
                            <a:schemeClr val="dk1"/>
                          </a:solidFill>
                        </a:rPr>
                        <a:t>4. Sound and Proper financial management</a:t>
                      </a:r>
                      <a:endParaRPr lang="en-ZA" sz="1600" kern="1200" baseline="0" dirty="0">
                        <a:solidFill>
                          <a:schemeClr val="dk1"/>
                        </a:solidFill>
                        <a:latin typeface="+mn-lt"/>
                        <a:ea typeface="+mn-ea"/>
                        <a:cs typeface="+mn-cs"/>
                      </a:endParaRPr>
                    </a:p>
                  </a:txBody>
                  <a:tcPr marL="68580" marR="68580" marT="0" marB="0"/>
                </a:tc>
                <a:tc>
                  <a:txBody>
                    <a:bodyPr/>
                    <a:lstStyle/>
                    <a:p>
                      <a:pPr marL="285750" indent="-285750" algn="l" defTabSz="457200" rtl="0" eaLnBrk="1" latinLnBrk="0" hangingPunct="1">
                        <a:buFontTx/>
                        <a:buChar char="-"/>
                      </a:pPr>
                      <a:r>
                        <a:rPr lang="en-US" sz="1600" kern="1200" baseline="0" dirty="0">
                          <a:solidFill>
                            <a:schemeClr val="dk1"/>
                          </a:solidFill>
                        </a:rPr>
                        <a:t>Awareness campaign of the migration</a:t>
                      </a:r>
                    </a:p>
                    <a:p>
                      <a:pPr marL="285750" indent="-285750" algn="l" defTabSz="457200" rtl="0" eaLnBrk="1" latinLnBrk="0" hangingPunct="1">
                        <a:buFontTx/>
                        <a:buChar char="-"/>
                      </a:pPr>
                      <a:r>
                        <a:rPr lang="en-US" sz="1600" kern="1200" baseline="0" dirty="0">
                          <a:solidFill>
                            <a:schemeClr val="dk1"/>
                          </a:solidFill>
                        </a:rPr>
                        <a:t>Build capacity on model of funding and financial management monitoring of ECDs</a:t>
                      </a:r>
                      <a:endParaRPr lang="en-ZA" sz="1600" kern="1200" baseline="0" dirty="0">
                        <a:solidFill>
                          <a:schemeClr val="dk1"/>
                        </a:solidFill>
                        <a:latin typeface="+mn-lt"/>
                        <a:ea typeface="+mn-ea"/>
                        <a:cs typeface="+mn-cs"/>
                      </a:endParaRPr>
                    </a:p>
                  </a:txBody>
                  <a:tcPr/>
                </a:tc>
                <a:tc>
                  <a:txBody>
                    <a:bodyPr/>
                    <a:lstStyle/>
                    <a:p>
                      <a:pPr marL="0" algn="l" defTabSz="457200" rtl="0" eaLnBrk="1" latinLnBrk="0" hangingPunct="1"/>
                      <a:r>
                        <a:rPr lang="en-ZA" sz="1600" kern="1200" dirty="0">
                          <a:solidFill>
                            <a:schemeClr val="dk1"/>
                          </a:solidFill>
                          <a:effectLst/>
                        </a:rPr>
                        <a:t>28 Feb – 31 March 2022</a:t>
                      </a:r>
                      <a:endParaRPr lang="en-US" sz="1600" kern="1200" baseline="0" dirty="0">
                        <a:solidFill>
                          <a:schemeClr val="dk1"/>
                        </a:solidFill>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600" kern="1200" baseline="0" dirty="0">
                          <a:solidFill>
                            <a:schemeClr val="dk1"/>
                          </a:solidFill>
                        </a:rPr>
                        <a:t>School Financial Management &amp; Gov</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600" kern="1200" baseline="0" dirty="0">
                          <a:solidFill>
                            <a:schemeClr val="dk1"/>
                          </a:solidFill>
                        </a:rPr>
                        <a:t>District offices</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600" kern="1200" baseline="0" dirty="0">
                          <a:solidFill>
                            <a:schemeClr val="dk1"/>
                          </a:solidFill>
                        </a:rPr>
                        <a:t>DSD</a:t>
                      </a:r>
                      <a:endParaRPr lang="en-ZA" sz="1600" kern="1200" baseline="0" dirty="0">
                        <a:solidFill>
                          <a:schemeClr val="dk1"/>
                        </a:solidFill>
                        <a:latin typeface="+mn-lt"/>
                        <a:ea typeface="+mn-ea"/>
                        <a:cs typeface="+mn-cs"/>
                      </a:endParaRPr>
                    </a:p>
                  </a:txBody>
                  <a:tcPr/>
                </a:tc>
                <a:extLst>
                  <a:ext uri="{0D108BD9-81ED-4DB2-BD59-A6C34878D82A}">
                    <a16:rowId xmlns:a16="http://schemas.microsoft.com/office/drawing/2014/main" val="499061284"/>
                  </a:ext>
                </a:extLst>
              </a:tr>
            </a:tbl>
          </a:graphicData>
        </a:graphic>
      </p:graphicFrame>
    </p:spTree>
    <p:extLst>
      <p:ext uri="{BB962C8B-B14F-4D97-AF65-F5344CB8AC3E}">
        <p14:creationId xmlns:p14="http://schemas.microsoft.com/office/powerpoint/2010/main" val="2985682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100" b="1" dirty="0">
                <a:solidFill>
                  <a:schemeClr val="bg1"/>
                </a:solidFill>
                <a:latin typeface="Arial" panose="020B0604020202020204" pitchFamily="34" charset="0"/>
                <a:cs typeface="Arial" panose="020B0604020202020204" pitchFamily="34" charset="0"/>
              </a:rPr>
              <a:t>NPO FUNDING CYCLE</a:t>
            </a:r>
            <a:endParaRPr lang="en-ZA" sz="21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60483759"/>
              </p:ext>
            </p:extLst>
          </p:nvPr>
        </p:nvGraphicFramePr>
        <p:xfrm>
          <a:off x="428090" y="846138"/>
          <a:ext cx="11551577" cy="4855058"/>
        </p:xfrm>
        <a:graphic>
          <a:graphicData uri="http://schemas.openxmlformats.org/drawingml/2006/table">
            <a:tbl>
              <a:tblPr firstRow="1" bandRow="1">
                <a:tableStyleId>{93296810-A885-4BE3-A3E7-6D5BEEA58F35}</a:tableStyleId>
              </a:tblPr>
              <a:tblGrid>
                <a:gridCol w="1860300">
                  <a:extLst>
                    <a:ext uri="{9D8B030D-6E8A-4147-A177-3AD203B41FA5}">
                      <a16:colId xmlns:a16="http://schemas.microsoft.com/office/drawing/2014/main" val="2807117099"/>
                    </a:ext>
                  </a:extLst>
                </a:gridCol>
                <a:gridCol w="4040491">
                  <a:extLst>
                    <a:ext uri="{9D8B030D-6E8A-4147-A177-3AD203B41FA5}">
                      <a16:colId xmlns:a16="http://schemas.microsoft.com/office/drawing/2014/main" val="181612712"/>
                    </a:ext>
                  </a:extLst>
                </a:gridCol>
                <a:gridCol w="2414427">
                  <a:extLst>
                    <a:ext uri="{9D8B030D-6E8A-4147-A177-3AD203B41FA5}">
                      <a16:colId xmlns:a16="http://schemas.microsoft.com/office/drawing/2014/main" val="3539776098"/>
                    </a:ext>
                  </a:extLst>
                </a:gridCol>
                <a:gridCol w="3236359">
                  <a:extLst>
                    <a:ext uri="{9D8B030D-6E8A-4147-A177-3AD203B41FA5}">
                      <a16:colId xmlns:a16="http://schemas.microsoft.com/office/drawing/2014/main" val="814497143"/>
                    </a:ext>
                  </a:extLst>
                </a:gridCol>
              </a:tblGrid>
              <a:tr h="237057">
                <a:tc gridSpan="4">
                  <a:txBody>
                    <a:bodyPr/>
                    <a:lstStyle/>
                    <a:p>
                      <a:r>
                        <a:rPr lang="en-US" sz="2000" dirty="0"/>
                        <a:t>SUMMARY OF THE Payment system and processes</a:t>
                      </a:r>
                    </a:p>
                  </a:txBody>
                  <a:tcPr/>
                </a:tc>
                <a:tc hMerge="1">
                  <a:txBody>
                    <a:bodyPr/>
                    <a:lstStyle/>
                    <a:p>
                      <a:endParaRPr lang="en-ZA" dirty="0"/>
                    </a:p>
                  </a:txBody>
                  <a:tcPr/>
                </a:tc>
                <a:tc hMerge="1">
                  <a:txBody>
                    <a:bodyPr/>
                    <a:lstStyle/>
                    <a:p>
                      <a:endParaRPr lang="en-ZA"/>
                    </a:p>
                  </a:txBody>
                  <a:tcPr/>
                </a:tc>
                <a:tc hMerge="1">
                  <a:txBody>
                    <a:bodyPr/>
                    <a:lstStyle/>
                    <a:p>
                      <a:endParaRPr lang="en-ZA" sz="1400" dirty="0">
                        <a:solidFill>
                          <a:schemeClr val="bg1"/>
                        </a:solidFill>
                      </a:endParaRPr>
                    </a:p>
                  </a:txBody>
                  <a:tcPr/>
                </a:tc>
                <a:extLst>
                  <a:ext uri="{0D108BD9-81ED-4DB2-BD59-A6C34878D82A}">
                    <a16:rowId xmlns:a16="http://schemas.microsoft.com/office/drawing/2014/main" val="1104923624"/>
                  </a:ext>
                </a:extLst>
              </a:tr>
              <a:tr h="657313">
                <a:tc>
                  <a:txBody>
                    <a:bodyPr/>
                    <a:lstStyle/>
                    <a:p>
                      <a:pPr algn="just">
                        <a:lnSpc>
                          <a:spcPct val="115000"/>
                        </a:lnSpc>
                        <a:spcAft>
                          <a:spcPts val="0"/>
                        </a:spcAft>
                      </a:pPr>
                      <a:r>
                        <a:rPr lang="en-ZA" sz="1600" b="1" dirty="0">
                          <a:solidFill>
                            <a:schemeClr val="tx1"/>
                          </a:solidFill>
                          <a:effectLst/>
                        </a:rPr>
                        <a:t>Objective</a:t>
                      </a:r>
                      <a:r>
                        <a:rPr lang="en-ZA" sz="1600" b="1" baseline="0" dirty="0">
                          <a:solidFill>
                            <a:schemeClr val="tx1"/>
                          </a:solidFill>
                          <a:effectLst/>
                        </a:rPr>
                        <a:t> </a:t>
                      </a:r>
                      <a:endParaRPr lang="en-ZA"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ZA" sz="1600" b="1" dirty="0">
                          <a:solidFill>
                            <a:schemeClr val="tx1"/>
                          </a:solidFill>
                          <a:effectLst/>
                        </a:rPr>
                        <a:t>Activity</a:t>
                      </a:r>
                      <a:endParaRPr lang="en-ZA"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ZA" sz="1600" b="1" dirty="0">
                          <a:solidFill>
                            <a:schemeClr val="tx1"/>
                          </a:solidFill>
                          <a:effectLst/>
                        </a:rPr>
                        <a:t>Proposed Timeframe</a:t>
                      </a:r>
                      <a:endParaRPr lang="en-ZA"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endParaRPr lang="en-US" sz="1600" b="1" kern="1200" dirty="0">
                        <a:solidFill>
                          <a:schemeClr val="tx1"/>
                        </a:solidFill>
                        <a:effectLst/>
                      </a:endParaRPr>
                    </a:p>
                    <a:p>
                      <a:pPr algn="ctr">
                        <a:lnSpc>
                          <a:spcPct val="115000"/>
                        </a:lnSpc>
                        <a:spcAft>
                          <a:spcPts val="0"/>
                        </a:spcAft>
                      </a:pPr>
                      <a:r>
                        <a:rPr lang="en-US" sz="1600" b="1" kern="1200" dirty="0">
                          <a:solidFill>
                            <a:schemeClr val="tx1"/>
                          </a:solidFill>
                          <a:effectLst/>
                        </a:rPr>
                        <a:t>Responsible Office</a:t>
                      </a:r>
                      <a:endParaRPr lang="en-US" sz="16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63034896"/>
                  </a:ext>
                </a:extLst>
              </a:tr>
              <a:tr h="867731">
                <a:tc>
                  <a:txBody>
                    <a:bodyPr/>
                    <a:lstStyle/>
                    <a:p>
                      <a:pPr marL="0" lvl="0" indent="0" algn="l" defTabSz="457200" rtl="0" eaLnBrk="1" latinLnBrk="0" hangingPunct="1">
                        <a:lnSpc>
                          <a:spcPct val="115000"/>
                        </a:lnSpc>
                        <a:spcAft>
                          <a:spcPts val="0"/>
                        </a:spcAft>
                        <a:buFont typeface="+mj-lt"/>
                        <a:buNone/>
                      </a:pPr>
                      <a:r>
                        <a:rPr lang="en-US" sz="1600" kern="1200" baseline="0" dirty="0">
                          <a:solidFill>
                            <a:schemeClr val="dk1"/>
                          </a:solidFill>
                        </a:rPr>
                        <a:t>5. Database of  all qualifying ECD </a:t>
                      </a:r>
                      <a:r>
                        <a:rPr lang="en-US" sz="1600" kern="1200" baseline="0" dirty="0" err="1">
                          <a:solidFill>
                            <a:schemeClr val="dk1"/>
                          </a:solidFill>
                        </a:rPr>
                        <a:t>centres</a:t>
                      </a:r>
                      <a:endParaRPr lang="en-US" sz="1600" kern="1200" baseline="0" dirty="0">
                        <a:solidFill>
                          <a:schemeClr val="dk1"/>
                        </a:solidFill>
                      </a:endParaRPr>
                    </a:p>
                  </a:txBody>
                  <a:tcPr marL="68580" marR="68580"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600" kern="1200" baseline="0" dirty="0">
                          <a:solidFill>
                            <a:schemeClr val="dk1"/>
                          </a:solidFill>
                        </a:rPr>
                        <a:t>All qualifying ECD centres to have signed the SLA for funding for financial year 2022/23</a:t>
                      </a:r>
                      <a:endParaRPr lang="en-ZA" sz="1600" kern="1200" baseline="0" dirty="0">
                        <a:solidFill>
                          <a:schemeClr val="dk1"/>
                        </a:solidFill>
                        <a:latin typeface="+mn-lt"/>
                        <a:ea typeface="+mn-ea"/>
                        <a:cs typeface="+mn-cs"/>
                      </a:endParaRPr>
                    </a:p>
                  </a:txBody>
                  <a:tcPr/>
                </a:tc>
                <a:tc>
                  <a:txBody>
                    <a:bodyPr/>
                    <a:lstStyle/>
                    <a:p>
                      <a:r>
                        <a:rPr lang="en-US" sz="1600" kern="1200">
                          <a:solidFill>
                            <a:schemeClr val="dk1"/>
                          </a:solidFill>
                          <a:effectLst/>
                        </a:rPr>
                        <a:t>1 Jan 2021 to </a:t>
                      </a:r>
                      <a:endParaRPr lang="en-ZA" sz="1600" kern="1200">
                        <a:solidFill>
                          <a:schemeClr val="dk1"/>
                        </a:solidFill>
                        <a:effectLst/>
                      </a:endParaRPr>
                    </a:p>
                    <a:p>
                      <a:r>
                        <a:rPr lang="en-US" sz="1600" kern="1200">
                          <a:solidFill>
                            <a:schemeClr val="dk1"/>
                          </a:solidFill>
                          <a:effectLst/>
                        </a:rPr>
                        <a:t>15 Mar 2022 </a:t>
                      </a:r>
                      <a:endParaRPr lang="en-ZA" sz="1600" kern="1200" dirty="0">
                        <a:solidFill>
                          <a:schemeClr val="dk1"/>
                        </a:solidFill>
                        <a:effectLst/>
                        <a:latin typeface="+mn-lt"/>
                        <a:ea typeface="+mn-ea"/>
                        <a:cs typeface="+mn-cs"/>
                      </a:endParaRPr>
                    </a:p>
                  </a:txBody>
                  <a:tcPr/>
                </a:tc>
                <a:tc>
                  <a:txBody>
                    <a:bodyPr/>
                    <a:lstStyle/>
                    <a:p>
                      <a:pPr marL="0" algn="l" defTabSz="457200" rtl="0" eaLnBrk="1" latinLnBrk="0" hangingPunct="1"/>
                      <a:r>
                        <a:rPr lang="en-ZA" sz="1600" kern="1200" baseline="0">
                          <a:solidFill>
                            <a:schemeClr val="dk1"/>
                          </a:solidFill>
                        </a:rPr>
                        <a:t>ECD Directorate</a:t>
                      </a:r>
                      <a:endParaRPr lang="en-ZA" sz="1600" kern="1200" baseline="0" dirty="0">
                        <a:solidFill>
                          <a:schemeClr val="dk1"/>
                        </a:solidFill>
                        <a:latin typeface="+mn-lt"/>
                        <a:ea typeface="+mn-ea"/>
                        <a:cs typeface="+mn-cs"/>
                      </a:endParaRPr>
                    </a:p>
                  </a:txBody>
                  <a:tcPr/>
                </a:tc>
                <a:extLst>
                  <a:ext uri="{0D108BD9-81ED-4DB2-BD59-A6C34878D82A}">
                    <a16:rowId xmlns:a16="http://schemas.microsoft.com/office/drawing/2014/main" val="3044431747"/>
                  </a:ext>
                </a:extLst>
              </a:tr>
              <a:tr h="1136758">
                <a:tc>
                  <a:txBody>
                    <a:bodyPr/>
                    <a:lstStyle/>
                    <a:p>
                      <a:pPr marL="0" lvl="0" indent="0" algn="l" defTabSz="457200" rtl="0" eaLnBrk="1" latinLnBrk="0" hangingPunct="1">
                        <a:lnSpc>
                          <a:spcPct val="115000"/>
                        </a:lnSpc>
                        <a:spcAft>
                          <a:spcPts val="0"/>
                        </a:spcAft>
                        <a:buFont typeface="+mj-lt"/>
                        <a:buNone/>
                      </a:pPr>
                      <a:r>
                        <a:rPr lang="en-ZA" sz="1600" kern="1200" baseline="0" dirty="0">
                          <a:solidFill>
                            <a:schemeClr val="dk1"/>
                          </a:solidFill>
                        </a:rPr>
                        <a:t>6. Confirmation of banking details</a:t>
                      </a:r>
                      <a:endParaRPr lang="en-ZA" sz="1600" kern="1200" baseline="0" dirty="0">
                        <a:solidFill>
                          <a:schemeClr val="dk1"/>
                        </a:solidFill>
                        <a:latin typeface="+mn-lt"/>
                        <a:ea typeface="+mn-ea"/>
                        <a:cs typeface="+mn-cs"/>
                      </a:endParaRPr>
                    </a:p>
                  </a:txBody>
                  <a:tcPr marL="68580" marR="68580" marT="0" marB="0"/>
                </a:tc>
                <a:tc>
                  <a:txBody>
                    <a:bodyPr/>
                    <a:lstStyle/>
                    <a:p>
                      <a:r>
                        <a:rPr lang="en-ZA" sz="1600" kern="1200" dirty="0">
                          <a:solidFill>
                            <a:schemeClr val="dk1"/>
                          </a:solidFill>
                          <a:effectLst/>
                        </a:rPr>
                        <a:t>All qualifying ECD centres to receive confirmation of banking details forms to complete and send back by the 28</a:t>
                      </a:r>
                      <a:r>
                        <a:rPr lang="en-ZA" sz="1600" kern="1200" baseline="30000" dirty="0">
                          <a:solidFill>
                            <a:schemeClr val="dk1"/>
                          </a:solidFill>
                          <a:effectLst/>
                        </a:rPr>
                        <a:t>th</a:t>
                      </a:r>
                      <a:r>
                        <a:rPr lang="en-ZA" sz="1600" kern="1200" dirty="0">
                          <a:solidFill>
                            <a:schemeClr val="dk1"/>
                          </a:solidFill>
                          <a:effectLst/>
                        </a:rPr>
                        <a:t> February 2022</a:t>
                      </a:r>
                      <a:endParaRPr lang="en-ZA" sz="1600" dirty="0"/>
                    </a:p>
                  </a:txBody>
                  <a:tcPr/>
                </a:tc>
                <a:tc>
                  <a:txBody>
                    <a:bodyPr/>
                    <a:lstStyle/>
                    <a:p>
                      <a:r>
                        <a:rPr lang="en-ZA" sz="1600" dirty="0"/>
                        <a:t>01 Feb- 31 Mar 2022</a:t>
                      </a:r>
                    </a:p>
                  </a:txBody>
                  <a:tcPr/>
                </a:tc>
                <a:tc>
                  <a:txBody>
                    <a:bodyPr/>
                    <a:lstStyle/>
                    <a:p>
                      <a:r>
                        <a:rPr lang="en-ZA" sz="1600"/>
                        <a:t>School Financial Management &amp; Gov</a:t>
                      </a:r>
                      <a:endParaRPr lang="en-ZA" sz="1600" dirty="0"/>
                    </a:p>
                  </a:txBody>
                  <a:tcPr/>
                </a:tc>
                <a:extLst>
                  <a:ext uri="{0D108BD9-81ED-4DB2-BD59-A6C34878D82A}">
                    <a16:rowId xmlns:a16="http://schemas.microsoft.com/office/drawing/2014/main" val="3793488754"/>
                  </a:ext>
                </a:extLst>
              </a:tr>
              <a:tr h="636998">
                <a:tc>
                  <a:txBody>
                    <a:bodyPr/>
                    <a:lstStyle/>
                    <a:p>
                      <a:pPr marL="0" lvl="0" indent="0" algn="l" defTabSz="457200" rtl="0" eaLnBrk="1" latinLnBrk="0" hangingPunct="1">
                        <a:lnSpc>
                          <a:spcPct val="115000"/>
                        </a:lnSpc>
                        <a:spcAft>
                          <a:spcPts val="0"/>
                        </a:spcAft>
                        <a:buFont typeface="+mj-lt"/>
                        <a:buNone/>
                      </a:pPr>
                      <a:r>
                        <a:rPr lang="en-US" sz="1600" kern="1200" baseline="0" dirty="0">
                          <a:solidFill>
                            <a:schemeClr val="dk1"/>
                          </a:solidFill>
                        </a:rPr>
                        <a:t>7. Final allocation database</a:t>
                      </a:r>
                      <a:endParaRPr lang="en-ZA" sz="1600" kern="1200" baseline="0" dirty="0">
                        <a:solidFill>
                          <a:schemeClr val="dk1"/>
                        </a:solidFill>
                        <a:latin typeface="+mn-lt"/>
                        <a:ea typeface="+mn-ea"/>
                        <a:cs typeface="+mn-cs"/>
                      </a:endParaRPr>
                    </a:p>
                  </a:txBody>
                  <a:tcPr marL="68580" marR="68580" marT="0" marB="0"/>
                </a:tc>
                <a:tc>
                  <a:txBody>
                    <a:bodyPr/>
                    <a:lstStyle/>
                    <a:p>
                      <a:pPr marL="0" indent="0" algn="l" defTabSz="457200" rtl="0" eaLnBrk="1" latinLnBrk="0" hangingPunct="1">
                        <a:buFont typeface="+mj-lt"/>
                        <a:buNone/>
                      </a:pPr>
                      <a:r>
                        <a:rPr lang="en-US" sz="1600" kern="1200" baseline="0" dirty="0">
                          <a:solidFill>
                            <a:schemeClr val="dk1"/>
                          </a:solidFill>
                        </a:rPr>
                        <a:t>Receive final allocation of all to be subsidized for 2022/23</a:t>
                      </a:r>
                      <a:endParaRPr lang="en-ZA" sz="1600" kern="1200" baseline="0" dirty="0">
                        <a:solidFill>
                          <a:schemeClr val="dk1"/>
                        </a:solidFill>
                        <a:latin typeface="+mn-lt"/>
                        <a:ea typeface="+mn-ea"/>
                        <a:cs typeface="+mn-cs"/>
                      </a:endParaRPr>
                    </a:p>
                  </a:txBody>
                  <a:tcPr/>
                </a:tc>
                <a:tc>
                  <a:txBody>
                    <a:bodyPr/>
                    <a:lstStyle/>
                    <a:p>
                      <a:pPr marL="0" indent="0" algn="l" defTabSz="457200" rtl="0" eaLnBrk="1" latinLnBrk="0" hangingPunct="1">
                        <a:buFont typeface="+mj-lt"/>
                        <a:buNone/>
                      </a:pPr>
                      <a:r>
                        <a:rPr lang="en-ZA" sz="1600" kern="1200" dirty="0">
                          <a:solidFill>
                            <a:schemeClr val="dk1"/>
                          </a:solidFill>
                          <a:effectLst/>
                        </a:rPr>
                        <a:t>1 April 2022</a:t>
                      </a:r>
                      <a:endParaRPr lang="en-ZA" sz="1600" kern="1200" baseline="0" dirty="0">
                        <a:solidFill>
                          <a:schemeClr val="dk1"/>
                        </a:solidFill>
                        <a:latin typeface="+mn-lt"/>
                        <a:ea typeface="+mn-ea"/>
                        <a:cs typeface="+mn-cs"/>
                      </a:endParaRPr>
                    </a:p>
                  </a:txBody>
                  <a:tcPr/>
                </a:tc>
                <a:tc>
                  <a:txBody>
                    <a:bodyPr/>
                    <a:lstStyle/>
                    <a:p>
                      <a:pPr marL="0" algn="l" defTabSz="457200" rtl="0" eaLnBrk="1" latinLnBrk="0" hangingPunct="1"/>
                      <a:r>
                        <a:rPr lang="en-US" sz="1600" kern="1200" baseline="0" dirty="0">
                          <a:solidFill>
                            <a:schemeClr val="dk1"/>
                          </a:solidFill>
                        </a:rPr>
                        <a:t>School </a:t>
                      </a:r>
                      <a:r>
                        <a:rPr lang="en-ZA" sz="1600" dirty="0"/>
                        <a:t>Financial Management &amp; Gov</a:t>
                      </a:r>
                      <a:endParaRPr lang="en-US" sz="1600" kern="1200" baseline="0" dirty="0">
                        <a:solidFill>
                          <a:schemeClr val="dk1"/>
                        </a:solidFill>
                      </a:endParaRPr>
                    </a:p>
                    <a:p>
                      <a:pPr marL="0" algn="l" defTabSz="457200" rtl="0" eaLnBrk="1" latinLnBrk="0" hangingPunct="1"/>
                      <a:r>
                        <a:rPr lang="en-US" sz="1600" kern="1200" baseline="0" dirty="0">
                          <a:solidFill>
                            <a:schemeClr val="dk1"/>
                          </a:solidFill>
                        </a:rPr>
                        <a:t>ECD Directorate</a:t>
                      </a:r>
                      <a:endParaRPr lang="en-US" sz="1600" kern="1200" baseline="0" dirty="0">
                        <a:solidFill>
                          <a:schemeClr val="dk1"/>
                        </a:solidFill>
                        <a:latin typeface="+mn-lt"/>
                        <a:ea typeface="+mn-ea"/>
                        <a:cs typeface="+mn-cs"/>
                      </a:endParaRPr>
                    </a:p>
                  </a:txBody>
                  <a:tcPr/>
                </a:tc>
                <a:extLst>
                  <a:ext uri="{0D108BD9-81ED-4DB2-BD59-A6C34878D82A}">
                    <a16:rowId xmlns:a16="http://schemas.microsoft.com/office/drawing/2014/main" val="3606792868"/>
                  </a:ext>
                </a:extLst>
              </a:tr>
              <a:tr h="330967">
                <a:tc>
                  <a:txBody>
                    <a:bodyPr/>
                    <a:lstStyle/>
                    <a:p>
                      <a:pPr marL="0" lvl="0" indent="0" algn="l" defTabSz="457200" rtl="0" eaLnBrk="1" latinLnBrk="0" hangingPunct="1">
                        <a:lnSpc>
                          <a:spcPct val="115000"/>
                        </a:lnSpc>
                        <a:spcAft>
                          <a:spcPts val="0"/>
                        </a:spcAft>
                        <a:buFont typeface="+mj-lt"/>
                        <a:buNone/>
                      </a:pPr>
                      <a:endParaRPr lang="en-ZA" sz="1600" kern="1200" baseline="0" dirty="0">
                        <a:solidFill>
                          <a:schemeClr val="dk1"/>
                        </a:solidFill>
                        <a:latin typeface="+mn-lt"/>
                        <a:ea typeface="+mn-ea"/>
                        <a:cs typeface="+mn-cs"/>
                      </a:endParaRPr>
                    </a:p>
                  </a:txBody>
                  <a:tcPr marL="68580" marR="68580" marT="0" marB="0"/>
                </a:tc>
                <a:tc gridSpan="3">
                  <a:txBody>
                    <a:bodyPr/>
                    <a:lstStyle/>
                    <a:p>
                      <a:pPr marL="0" algn="l" defTabSz="457200" rtl="0" eaLnBrk="1" latinLnBrk="0" hangingPunct="1"/>
                      <a:endParaRPr lang="en-US" sz="1600" kern="1200" baseline="0" dirty="0">
                        <a:solidFill>
                          <a:schemeClr val="dk1"/>
                        </a:solidFill>
                        <a:latin typeface="+mn-lt"/>
                        <a:ea typeface="+mn-ea"/>
                        <a:cs typeface="+mn-cs"/>
                      </a:endParaRPr>
                    </a:p>
                  </a:txBody>
                  <a:tcPr/>
                </a:tc>
                <a:tc hMerge="1">
                  <a:txBody>
                    <a:bodyPr/>
                    <a:lstStyle/>
                    <a:p>
                      <a:endParaRPr lang="en-ZA"/>
                    </a:p>
                  </a:txBody>
                  <a:tcPr/>
                </a:tc>
                <a:tc hMerge="1">
                  <a:txBody>
                    <a:bodyPr/>
                    <a:lstStyle/>
                    <a:p>
                      <a:pPr marL="0" algn="l" defTabSz="457200" rtl="0" eaLnBrk="1" latinLnBrk="0" hangingPunct="1"/>
                      <a:endParaRPr lang="en-US" sz="1400" kern="1200" baseline="0" dirty="0">
                        <a:solidFill>
                          <a:schemeClr val="dk1"/>
                        </a:solidFill>
                        <a:latin typeface="+mn-lt"/>
                        <a:ea typeface="+mn-ea"/>
                        <a:cs typeface="+mn-cs"/>
                      </a:endParaRPr>
                    </a:p>
                  </a:txBody>
                  <a:tcPr/>
                </a:tc>
                <a:extLst>
                  <a:ext uri="{0D108BD9-81ED-4DB2-BD59-A6C34878D82A}">
                    <a16:rowId xmlns:a16="http://schemas.microsoft.com/office/drawing/2014/main" val="1165366781"/>
                  </a:ext>
                </a:extLst>
              </a:tr>
              <a:tr h="725168">
                <a:tc>
                  <a:txBody>
                    <a:bodyPr/>
                    <a:lstStyle/>
                    <a:p>
                      <a:pPr marL="0" lvl="0" indent="0" algn="l" defTabSz="457200" rtl="0" eaLnBrk="1" latinLnBrk="0" hangingPunct="1">
                        <a:lnSpc>
                          <a:spcPct val="115000"/>
                        </a:lnSpc>
                        <a:spcAft>
                          <a:spcPts val="0"/>
                        </a:spcAft>
                        <a:buFont typeface="+mj-lt"/>
                        <a:buNone/>
                      </a:pPr>
                      <a:r>
                        <a:rPr lang="en-ZA" sz="1600" kern="1200" baseline="0" dirty="0">
                          <a:solidFill>
                            <a:schemeClr val="dk1"/>
                          </a:solidFill>
                        </a:rPr>
                        <a:t>8.  Allocation transfer for first quarter </a:t>
                      </a:r>
                      <a:endParaRPr lang="en-ZA" sz="1600" b="0" u="sng" kern="1200" baseline="0" dirty="0">
                        <a:solidFill>
                          <a:schemeClr val="dk1"/>
                        </a:solidFill>
                        <a:latin typeface="+mn-lt"/>
                        <a:ea typeface="+mn-ea"/>
                        <a:cs typeface="+mn-cs"/>
                      </a:endParaRPr>
                    </a:p>
                  </a:txBody>
                  <a:tcPr marL="68580" marR="68580" marT="0" marB="0"/>
                </a:tc>
                <a:tc>
                  <a:txBody>
                    <a:bodyPr/>
                    <a:lstStyle/>
                    <a:p>
                      <a:pPr marL="0" indent="0" algn="l" defTabSz="457200" rtl="0" eaLnBrk="1" latinLnBrk="0" hangingPunct="1">
                        <a:lnSpc>
                          <a:spcPct val="115000"/>
                        </a:lnSpc>
                        <a:buFontTx/>
                        <a:buNone/>
                      </a:pPr>
                      <a:r>
                        <a:rPr lang="en-ZA" sz="1600" kern="1200" dirty="0">
                          <a:solidFill>
                            <a:schemeClr val="dk1"/>
                          </a:solidFill>
                        </a:rPr>
                        <a:t>Upload transfers payments to qualifying ECD centres for the first quarter payment via SAP</a:t>
                      </a:r>
                      <a:endParaRPr lang="en-ZA" sz="1600" kern="1200" dirty="0">
                        <a:solidFill>
                          <a:schemeClr val="dk1"/>
                        </a:solidFill>
                        <a:latin typeface="+mn-lt"/>
                        <a:ea typeface="+mn-ea"/>
                        <a:cs typeface="+mn-cs"/>
                      </a:endParaRPr>
                    </a:p>
                  </a:txBody>
                  <a:tcPr marL="68580" marR="68580" marT="0" marB="0"/>
                </a:tc>
                <a:tc>
                  <a:txBody>
                    <a:bodyPr/>
                    <a:lstStyle/>
                    <a:p>
                      <a:pPr marL="0" algn="l" defTabSz="457200" rtl="0" eaLnBrk="1" latinLnBrk="0" hangingPunct="1"/>
                      <a:r>
                        <a:rPr lang="en-ZA" sz="1600" kern="1200" dirty="0">
                          <a:solidFill>
                            <a:schemeClr val="dk1"/>
                          </a:solidFill>
                          <a:effectLst/>
                        </a:rPr>
                        <a:t>11 – 15 April 2022</a:t>
                      </a:r>
                      <a:endParaRPr lang="en-ZA" sz="1600" kern="1200" dirty="0">
                        <a:solidFill>
                          <a:schemeClr val="dk1"/>
                        </a:solidFill>
                        <a:effectLst/>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kern="1200" baseline="0" dirty="0">
                          <a:solidFill>
                            <a:schemeClr val="dk1"/>
                          </a:solidFill>
                        </a:rPr>
                        <a:t>School Financial Management &amp; Gov</a:t>
                      </a:r>
                      <a:endParaRPr lang="en-US" sz="1600" kern="1200" baseline="0" dirty="0">
                        <a:solidFill>
                          <a:schemeClr val="dk1"/>
                        </a:solidFill>
                        <a:latin typeface="+mn-lt"/>
                        <a:ea typeface="+mn-ea"/>
                        <a:cs typeface="+mn-cs"/>
                      </a:endParaRPr>
                    </a:p>
                  </a:txBody>
                  <a:tcPr/>
                </a:tc>
                <a:extLst>
                  <a:ext uri="{0D108BD9-81ED-4DB2-BD59-A6C34878D82A}">
                    <a16:rowId xmlns:a16="http://schemas.microsoft.com/office/drawing/2014/main" val="499061284"/>
                  </a:ext>
                </a:extLst>
              </a:tr>
            </a:tbl>
          </a:graphicData>
        </a:graphic>
      </p:graphicFrame>
    </p:spTree>
    <p:extLst>
      <p:ext uri="{BB962C8B-B14F-4D97-AF65-F5344CB8AC3E}">
        <p14:creationId xmlns:p14="http://schemas.microsoft.com/office/powerpoint/2010/main" val="2058194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cap="small" dirty="0">
                <a:solidFill>
                  <a:schemeClr val="accent2">
                    <a:lumMod val="75000"/>
                  </a:schemeClr>
                </a:solidFill>
                <a:cs typeface="Arial" panose="020B0604020202020204" pitchFamily="34" charset="0"/>
              </a:rPr>
              <a:t>HR &amp; LR</a:t>
            </a:r>
            <a:endParaRPr lang="en-US" dirty="0">
              <a:solidFill>
                <a:schemeClr val="accent2">
                  <a:lumMod val="75000"/>
                </a:schemeClr>
              </a:solidFill>
            </a:endParaRPr>
          </a:p>
        </p:txBody>
      </p:sp>
    </p:spTree>
    <p:extLst>
      <p:ext uri="{BB962C8B-B14F-4D97-AF65-F5344CB8AC3E}">
        <p14:creationId xmlns:p14="http://schemas.microsoft.com/office/powerpoint/2010/main" val="273645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1581" y="5464666"/>
            <a:ext cx="1316421" cy="536085"/>
          </a:xfrm>
          <a:prstGeom prst="rect">
            <a:avLst/>
          </a:prstGeom>
          <a:noFill/>
          <a:ln w="9525">
            <a:noFill/>
            <a:miter lim="800000"/>
            <a:headEnd/>
            <a:tailEnd/>
          </a:ln>
        </p:spPr>
      </p:pic>
      <p:sp>
        <p:nvSpPr>
          <p:cNvPr id="7" name="Title 4">
            <a:extLst>
              <a:ext uri="{FF2B5EF4-FFF2-40B4-BE49-F238E27FC236}">
                <a16:creationId xmlns:a16="http://schemas.microsoft.com/office/drawing/2014/main" id="{C6F1201A-E2ED-4801-8CF9-69FE2FBBF74F}"/>
              </a:ext>
            </a:extLst>
          </p:cNvPr>
          <p:cNvSpPr txBox="1">
            <a:spLocks/>
          </p:cNvSpPr>
          <p:nvPr/>
        </p:nvSpPr>
        <p:spPr>
          <a:xfrm>
            <a:off x="2667000" y="944725"/>
            <a:ext cx="6669360" cy="670527"/>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300" b="1" cap="small" dirty="0">
                <a:solidFill>
                  <a:schemeClr val="accent2">
                    <a:lumMod val="75000"/>
                  </a:schemeClr>
                </a:solidFill>
                <a:cs typeface="Arial" panose="020B0604020202020204" pitchFamily="34" charset="0"/>
              </a:rPr>
              <a:t>National reporting template</a:t>
            </a:r>
          </a:p>
          <a:p>
            <a:r>
              <a:rPr lang="en-GB" sz="2100" b="1" cap="small" dirty="0">
                <a:solidFill>
                  <a:schemeClr val="accent2">
                    <a:lumMod val="75000"/>
                  </a:schemeClr>
                </a:solidFill>
                <a:cs typeface="Arial" panose="020B0604020202020204" pitchFamily="34" charset="0"/>
              </a:rPr>
              <a:t>HR &amp; LR</a:t>
            </a:r>
            <a:endParaRPr lang="en-US" sz="2100" dirty="0">
              <a:solidFill>
                <a:schemeClr val="accent2">
                  <a:lumMod val="75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65586363"/>
              </p:ext>
            </p:extLst>
          </p:nvPr>
        </p:nvGraphicFramePr>
        <p:xfrm>
          <a:off x="936551" y="1742646"/>
          <a:ext cx="10497787" cy="4879760"/>
        </p:xfrm>
        <a:graphic>
          <a:graphicData uri="http://schemas.openxmlformats.org/drawingml/2006/table">
            <a:tbl>
              <a:tblPr/>
              <a:tblGrid>
                <a:gridCol w="3693957">
                  <a:extLst>
                    <a:ext uri="{9D8B030D-6E8A-4147-A177-3AD203B41FA5}">
                      <a16:colId xmlns:a16="http://schemas.microsoft.com/office/drawing/2014/main" val="4056034955"/>
                    </a:ext>
                  </a:extLst>
                </a:gridCol>
                <a:gridCol w="1309524">
                  <a:extLst>
                    <a:ext uri="{9D8B030D-6E8A-4147-A177-3AD203B41FA5}">
                      <a16:colId xmlns:a16="http://schemas.microsoft.com/office/drawing/2014/main" val="2514488186"/>
                    </a:ext>
                  </a:extLst>
                </a:gridCol>
                <a:gridCol w="1166406">
                  <a:extLst>
                    <a:ext uri="{9D8B030D-6E8A-4147-A177-3AD203B41FA5}">
                      <a16:colId xmlns:a16="http://schemas.microsoft.com/office/drawing/2014/main" val="1594060200"/>
                    </a:ext>
                  </a:extLst>
                </a:gridCol>
                <a:gridCol w="4327900">
                  <a:extLst>
                    <a:ext uri="{9D8B030D-6E8A-4147-A177-3AD203B41FA5}">
                      <a16:colId xmlns:a16="http://schemas.microsoft.com/office/drawing/2014/main" val="151362148"/>
                    </a:ext>
                  </a:extLst>
                </a:gridCol>
              </a:tblGrid>
              <a:tr h="322927">
                <a:tc>
                  <a:txBody>
                    <a:bodyPr/>
                    <a:lstStyle/>
                    <a:p>
                      <a:pPr algn="l" fontAlgn="b"/>
                      <a:r>
                        <a:rPr lang="en-ZA" sz="1500" b="1" i="0" u="none" strike="noStrike" dirty="0">
                          <a:solidFill>
                            <a:sysClr val="windowText" lastClr="000000"/>
                          </a:solidFill>
                          <a:effectLst/>
                          <a:latin typeface="Calibri" panose="020F0502020204030204" pitchFamily="34" charset="0"/>
                        </a:rPr>
                        <a:t>Activity</a:t>
                      </a:r>
                    </a:p>
                  </a:txBody>
                  <a:tcPr marL="4463" marR="4463" marT="4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500" b="1" i="0" u="none" strike="noStrike">
                          <a:solidFill>
                            <a:sysClr val="windowText" lastClr="000000"/>
                          </a:solidFill>
                          <a:effectLst/>
                          <a:latin typeface="Calibri" panose="020F0502020204030204" pitchFamily="34" charset="0"/>
                        </a:rPr>
                        <a:t>Timeframe</a:t>
                      </a:r>
                    </a:p>
                  </a:txBody>
                  <a:tcPr marL="4463" marR="4463" marT="4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500" b="1" i="0" u="none" strike="noStrike" dirty="0">
                          <a:solidFill>
                            <a:sysClr val="windowText" lastClr="000000"/>
                          </a:solidFill>
                          <a:effectLst/>
                          <a:latin typeface="Calibri" panose="020F0502020204030204" pitchFamily="34" charset="0"/>
                        </a:rPr>
                        <a:t>Department</a:t>
                      </a:r>
                    </a:p>
                  </a:txBody>
                  <a:tcPr marL="4463" marR="4463" marT="4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500" b="1" i="0" u="none" strike="noStrike" dirty="0">
                          <a:solidFill>
                            <a:sysClr val="windowText" lastClr="000000"/>
                          </a:solidFill>
                          <a:effectLst/>
                          <a:latin typeface="Calibri" panose="020F0502020204030204" pitchFamily="34" charset="0"/>
                        </a:rPr>
                        <a:t>Progress</a:t>
                      </a:r>
                    </a:p>
                  </a:txBody>
                  <a:tcPr marL="4463" marR="4463" marT="4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6074985"/>
                  </a:ext>
                </a:extLst>
              </a:tr>
              <a:tr h="322927">
                <a:tc>
                  <a:txBody>
                    <a:bodyPr/>
                    <a:lstStyle/>
                    <a:p>
                      <a:pPr algn="l" fontAlgn="b"/>
                      <a:r>
                        <a:rPr lang="en-ZA" sz="1500" b="0" i="0" u="none" strike="noStrike" dirty="0">
                          <a:solidFill>
                            <a:sysClr val="windowText" lastClr="000000"/>
                          </a:solidFill>
                          <a:effectLst/>
                          <a:latin typeface="Calibri" panose="020F0502020204030204" pitchFamily="34" charset="0"/>
                        </a:rPr>
                        <a:t>Consultation with organised labour </a:t>
                      </a:r>
                    </a:p>
                  </a:txBody>
                  <a:tcPr marL="4463" marR="4463" marT="4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500" b="0" i="0" u="none" strike="noStrike" dirty="0">
                          <a:solidFill>
                            <a:sysClr val="windowText" lastClr="000000"/>
                          </a:solidFill>
                          <a:effectLst/>
                          <a:latin typeface="Calibri" panose="020F0502020204030204" pitchFamily="34" charset="0"/>
                        </a:rPr>
                        <a:t>October 2021</a:t>
                      </a:r>
                    </a:p>
                  </a:txBody>
                  <a:tcPr marL="4463" marR="4463" marT="4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500" b="0" i="0" u="none" strike="noStrike">
                          <a:solidFill>
                            <a:sysClr val="windowText" lastClr="000000"/>
                          </a:solidFill>
                          <a:effectLst/>
                          <a:latin typeface="Calibri" panose="020F0502020204030204" pitchFamily="34" charset="0"/>
                        </a:rPr>
                        <a:t>DSD</a:t>
                      </a:r>
                    </a:p>
                  </a:txBody>
                  <a:tcPr marL="4463" marR="4463" marT="4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buFont typeface="Arial" panose="020B0604020202020204" pitchFamily="34" charset="0"/>
                        <a:buNone/>
                      </a:pPr>
                      <a:r>
                        <a:rPr lang="en-ZA" sz="1500" b="0" i="0" u="none" strike="noStrike" dirty="0">
                          <a:solidFill>
                            <a:schemeClr val="tx1"/>
                          </a:solidFill>
                          <a:effectLst/>
                          <a:latin typeface="Calibri" panose="020F0502020204030204" pitchFamily="34" charset="0"/>
                        </a:rPr>
                        <a:t>In progress - Commenced on 21 Sep 2021 </a:t>
                      </a:r>
                    </a:p>
                    <a:p>
                      <a:pPr marL="285750" indent="-285750" algn="l" fontAlgn="b">
                        <a:buFont typeface="Arial" panose="020B0604020202020204" pitchFamily="34" charset="0"/>
                        <a:buChar char="•"/>
                      </a:pPr>
                      <a:r>
                        <a:rPr lang="en-ZA" sz="1500" b="0" i="0" u="none" strike="noStrike" dirty="0">
                          <a:solidFill>
                            <a:schemeClr val="tx1"/>
                          </a:solidFill>
                          <a:effectLst/>
                          <a:latin typeface="Calibri" panose="020F0502020204030204" pitchFamily="34" charset="0"/>
                        </a:rPr>
                        <a:t>05 October 2021 – Change Mngt Strategy </a:t>
                      </a:r>
                    </a:p>
                  </a:txBody>
                  <a:tcPr marL="4463" marR="4463" marT="4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199922191"/>
                  </a:ext>
                </a:extLst>
              </a:tr>
              <a:tr h="530239">
                <a:tc>
                  <a:txBody>
                    <a:bodyPr/>
                    <a:lstStyle/>
                    <a:p>
                      <a:pPr algn="l" fontAlgn="b"/>
                      <a:r>
                        <a:rPr lang="en-GB" sz="1500" b="0" i="0" u="none" strike="noStrike" dirty="0">
                          <a:solidFill>
                            <a:sysClr val="windowText" lastClr="000000"/>
                          </a:solidFill>
                          <a:effectLst/>
                          <a:latin typeface="Calibri" panose="020F0502020204030204" pitchFamily="34" charset="0"/>
                        </a:rPr>
                        <a:t>N/PMOG approvals received from relevant parties</a:t>
                      </a:r>
                    </a:p>
                  </a:txBody>
                  <a:tcPr marL="4463" marR="4463" marT="4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500" b="0" i="0" u="none" strike="noStrike" dirty="0">
                          <a:solidFill>
                            <a:sysClr val="windowText" lastClr="000000"/>
                          </a:solidFill>
                          <a:effectLst/>
                          <a:latin typeface="Calibri" panose="020F0502020204030204" pitchFamily="34" charset="0"/>
                        </a:rPr>
                        <a:t>October 2021</a:t>
                      </a:r>
                    </a:p>
                  </a:txBody>
                  <a:tcPr marL="4463" marR="4463" marT="4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500" b="0" i="0" u="none" strike="noStrike">
                          <a:solidFill>
                            <a:sysClr val="windowText" lastClr="000000"/>
                          </a:solidFill>
                          <a:effectLst/>
                          <a:latin typeface="Calibri" panose="020F0502020204030204" pitchFamily="34" charset="0"/>
                        </a:rPr>
                        <a:t>DSD &amp; DBE</a:t>
                      </a:r>
                    </a:p>
                  </a:txBody>
                  <a:tcPr marL="4463" marR="4463" marT="4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l" fontAlgn="b">
                        <a:buFont typeface="Arial" panose="020B0604020202020204" pitchFamily="34" charset="0"/>
                        <a:buChar char="•"/>
                      </a:pPr>
                      <a:r>
                        <a:rPr lang="en-US" sz="1500" b="1" i="0" u="none" strike="noStrike" dirty="0">
                          <a:solidFill>
                            <a:sysClr val="windowText" lastClr="000000"/>
                          </a:solidFill>
                          <a:effectLst/>
                          <a:latin typeface="Calibri" panose="020F0502020204030204" pitchFamily="34" charset="0"/>
                        </a:rPr>
                        <a:t>PMOG approvals received </a:t>
                      </a:r>
                      <a:endParaRPr lang="en-ZA" sz="1500" b="1" i="0" u="none" strike="noStrike" dirty="0">
                        <a:solidFill>
                          <a:sysClr val="windowText" lastClr="000000"/>
                        </a:solidFill>
                        <a:effectLst/>
                        <a:latin typeface="Calibri" panose="020F0502020204030204" pitchFamily="34" charset="0"/>
                      </a:endParaRPr>
                    </a:p>
                  </a:txBody>
                  <a:tcPr marL="4463" marR="4463" marT="4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361562755"/>
                  </a:ext>
                </a:extLst>
              </a:tr>
              <a:tr h="322927">
                <a:tc>
                  <a:txBody>
                    <a:bodyPr/>
                    <a:lstStyle/>
                    <a:p>
                      <a:pPr algn="l" fontAlgn="b"/>
                      <a:r>
                        <a:rPr lang="en-ZA" sz="1500" b="0" i="0" u="none" strike="noStrike">
                          <a:solidFill>
                            <a:sysClr val="windowText" lastClr="000000"/>
                          </a:solidFill>
                          <a:effectLst/>
                          <a:latin typeface="Calibri" panose="020F0502020204030204" pitchFamily="34" charset="0"/>
                        </a:rPr>
                        <a:t>Affected staff informed / consulted  </a:t>
                      </a:r>
                    </a:p>
                  </a:txBody>
                  <a:tcPr marL="4463" marR="4463" marT="4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500" b="0" i="0" u="none" strike="noStrike" dirty="0">
                          <a:solidFill>
                            <a:sysClr val="windowText" lastClr="000000"/>
                          </a:solidFill>
                          <a:effectLst/>
                          <a:latin typeface="Calibri" panose="020F0502020204030204" pitchFamily="34" charset="0"/>
                        </a:rPr>
                        <a:t>October 2021</a:t>
                      </a:r>
                    </a:p>
                  </a:txBody>
                  <a:tcPr marL="4463" marR="4463" marT="4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500" b="0" i="0" u="none" strike="noStrike" dirty="0">
                          <a:solidFill>
                            <a:sysClr val="windowText" lastClr="000000"/>
                          </a:solidFill>
                          <a:effectLst/>
                          <a:latin typeface="Calibri" panose="020F0502020204030204" pitchFamily="34" charset="0"/>
                        </a:rPr>
                        <a:t>DSD</a:t>
                      </a:r>
                    </a:p>
                  </a:txBody>
                  <a:tcPr marL="4463" marR="4463" marT="4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buFont typeface="Arial" panose="020B0604020202020204" pitchFamily="34" charset="0"/>
                        <a:buNone/>
                      </a:pPr>
                      <a:r>
                        <a:rPr lang="en-US" sz="1500" b="0" i="0" u="none" strike="noStrike" dirty="0">
                          <a:solidFill>
                            <a:sysClr val="windowText" lastClr="000000"/>
                          </a:solidFill>
                          <a:effectLst/>
                          <a:latin typeface="Calibri" panose="020F0502020204030204" pitchFamily="34" charset="0"/>
                        </a:rPr>
                        <a:t>In progress </a:t>
                      </a:r>
                    </a:p>
                    <a:p>
                      <a:pPr marL="285750" indent="-285750" algn="l" fontAlgn="b">
                        <a:buFont typeface="Arial" panose="020B0604020202020204" pitchFamily="34" charset="0"/>
                        <a:buChar char="•"/>
                      </a:pPr>
                      <a:r>
                        <a:rPr lang="en-US" sz="1500" b="0" i="0" u="none" strike="noStrike" dirty="0">
                          <a:solidFill>
                            <a:sysClr val="windowText" lastClr="000000"/>
                          </a:solidFill>
                          <a:effectLst/>
                          <a:latin typeface="Calibri" panose="020F0502020204030204" pitchFamily="34" charset="0"/>
                        </a:rPr>
                        <a:t>1</a:t>
                      </a:r>
                      <a:r>
                        <a:rPr lang="en-US" sz="1500" b="0" i="0" u="none" strike="noStrike" baseline="30000" dirty="0">
                          <a:solidFill>
                            <a:sysClr val="windowText" lastClr="000000"/>
                          </a:solidFill>
                          <a:effectLst/>
                          <a:latin typeface="Calibri" panose="020F0502020204030204" pitchFamily="34" charset="0"/>
                        </a:rPr>
                        <a:t>st</a:t>
                      </a:r>
                      <a:r>
                        <a:rPr lang="en-US" sz="1500" b="0" i="0" u="none" strike="noStrike" dirty="0">
                          <a:solidFill>
                            <a:sysClr val="windowText" lastClr="000000"/>
                          </a:solidFill>
                          <a:effectLst/>
                          <a:latin typeface="Calibri" panose="020F0502020204030204" pitchFamily="34" charset="0"/>
                        </a:rPr>
                        <a:t> round completed 11 – 15 /10/2021)</a:t>
                      </a:r>
                    </a:p>
                    <a:p>
                      <a:pPr marL="285750" indent="-285750" algn="l" fontAlgn="b">
                        <a:buFont typeface="Arial" panose="020B0604020202020204" pitchFamily="34" charset="0"/>
                        <a:buChar char="•"/>
                      </a:pPr>
                      <a:r>
                        <a:rPr lang="en-US" sz="1500" b="0" i="0" u="none" strike="noStrike" dirty="0">
                          <a:solidFill>
                            <a:sysClr val="windowText" lastClr="000000"/>
                          </a:solidFill>
                          <a:effectLst/>
                          <a:latin typeface="Calibri" panose="020F0502020204030204" pitchFamily="34" charset="0"/>
                        </a:rPr>
                        <a:t>2</a:t>
                      </a:r>
                      <a:r>
                        <a:rPr lang="en-US" sz="1500" b="0" i="0" u="none" strike="noStrike" baseline="30000" dirty="0">
                          <a:solidFill>
                            <a:sysClr val="windowText" lastClr="000000"/>
                          </a:solidFill>
                          <a:effectLst/>
                          <a:latin typeface="Calibri" panose="020F0502020204030204" pitchFamily="34" charset="0"/>
                        </a:rPr>
                        <a:t>nd</a:t>
                      </a:r>
                      <a:r>
                        <a:rPr lang="en-US" sz="1500" b="0" i="0" u="none" strike="noStrike" dirty="0">
                          <a:solidFill>
                            <a:sysClr val="windowText" lastClr="000000"/>
                          </a:solidFill>
                          <a:effectLst/>
                          <a:latin typeface="Calibri" panose="020F0502020204030204" pitchFamily="34" charset="0"/>
                        </a:rPr>
                        <a:t> round 26 October 2021 </a:t>
                      </a:r>
                    </a:p>
                    <a:p>
                      <a:pPr marL="285750" indent="-285750" algn="l" fontAlgn="b">
                        <a:buFont typeface="Arial" panose="020B0604020202020204" pitchFamily="34" charset="0"/>
                        <a:buChar char="•"/>
                      </a:pPr>
                      <a:r>
                        <a:rPr lang="en-US" sz="1500" b="0" i="0" u="none" strike="noStrike" dirty="0">
                          <a:solidFill>
                            <a:sysClr val="windowText" lastClr="000000"/>
                          </a:solidFill>
                          <a:effectLst/>
                          <a:latin typeface="Calibri" panose="020F0502020204030204" pitchFamily="34" charset="0"/>
                        </a:rPr>
                        <a:t>Expected to complete by 31/10/2021</a:t>
                      </a:r>
                      <a:endParaRPr lang="en-ZA" sz="1500" b="0" i="0" u="none" strike="noStrike" dirty="0">
                        <a:solidFill>
                          <a:sysClr val="windowText" lastClr="000000"/>
                        </a:solidFill>
                        <a:effectLst/>
                        <a:latin typeface="Calibri" panose="020F0502020204030204" pitchFamily="34" charset="0"/>
                      </a:endParaRPr>
                    </a:p>
                  </a:txBody>
                  <a:tcPr marL="4463" marR="4463" marT="4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145458023"/>
                  </a:ext>
                </a:extLst>
              </a:tr>
              <a:tr h="530239">
                <a:tc>
                  <a:txBody>
                    <a:bodyPr/>
                    <a:lstStyle/>
                    <a:p>
                      <a:pPr algn="l" fontAlgn="b"/>
                      <a:r>
                        <a:rPr lang="en-GB" sz="1500" b="0" i="0" u="none" strike="noStrike" dirty="0">
                          <a:solidFill>
                            <a:sysClr val="windowText" lastClr="000000"/>
                          </a:solidFill>
                          <a:effectLst/>
                          <a:latin typeface="Calibri" panose="020F0502020204030204" pitchFamily="34" charset="0"/>
                        </a:rPr>
                        <a:t>Confirmation of warm bodies to be transferred</a:t>
                      </a:r>
                    </a:p>
                  </a:txBody>
                  <a:tcPr marL="4463" marR="4463" marT="4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ZA" sz="1500" b="0" i="0" u="none" strike="noStrike" dirty="0">
                          <a:solidFill>
                            <a:sysClr val="windowText" lastClr="000000"/>
                          </a:solidFill>
                          <a:effectLst/>
                          <a:latin typeface="Calibri" panose="020F0502020204030204" pitchFamily="34" charset="0"/>
                        </a:rPr>
                        <a:t>30 September</a:t>
                      </a:r>
                      <a:r>
                        <a:rPr lang="en-ZA" sz="1500" b="0" i="0" u="none" strike="noStrike" baseline="0" dirty="0">
                          <a:solidFill>
                            <a:sysClr val="windowText" lastClr="000000"/>
                          </a:solidFill>
                          <a:effectLst/>
                          <a:latin typeface="Calibri" panose="020F0502020204030204" pitchFamily="34" charset="0"/>
                        </a:rPr>
                        <a:t> 2021</a:t>
                      </a:r>
                      <a:endParaRPr lang="en-ZA" sz="1500" b="0" i="0" u="none" strike="noStrike" dirty="0">
                        <a:solidFill>
                          <a:sysClr val="windowText" lastClr="000000"/>
                        </a:solidFill>
                        <a:effectLst/>
                        <a:latin typeface="Calibri" panose="020F0502020204030204" pitchFamily="34" charset="0"/>
                      </a:endParaRPr>
                    </a:p>
                  </a:txBody>
                  <a:tcPr marL="4463" marR="4463" marT="4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500" b="0" i="0" u="none" strike="noStrike" dirty="0">
                          <a:solidFill>
                            <a:sysClr val="windowText" lastClr="000000"/>
                          </a:solidFill>
                          <a:effectLst/>
                          <a:latin typeface="Calibri" panose="020F0502020204030204" pitchFamily="34" charset="0"/>
                        </a:rPr>
                        <a:t>DSD</a:t>
                      </a:r>
                    </a:p>
                  </a:txBody>
                  <a:tcPr marL="4463" marR="4463" marT="4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l" fontAlgn="b">
                        <a:buFont typeface="Arial" panose="020B0604020202020204" pitchFamily="34" charset="0"/>
                        <a:buChar char="•"/>
                      </a:pPr>
                      <a:r>
                        <a:rPr lang="en-US" sz="1500" b="0" i="0" u="none" strike="noStrike" dirty="0">
                          <a:solidFill>
                            <a:sysClr val="windowText" lastClr="000000"/>
                          </a:solidFill>
                          <a:effectLst/>
                          <a:latin typeface="Calibri" panose="020F0502020204030204" pitchFamily="34" charset="0"/>
                        </a:rPr>
                        <a:t>All 5 Regions submitted list </a:t>
                      </a:r>
                    </a:p>
                    <a:p>
                      <a:pPr marL="285750" indent="-285750" algn="l" fontAlgn="b">
                        <a:buFont typeface="Arial" panose="020B0604020202020204" pitchFamily="34" charset="0"/>
                        <a:buChar char="•"/>
                      </a:pPr>
                      <a:r>
                        <a:rPr lang="en-US" sz="1500" b="0" i="0" u="none" strike="noStrike" dirty="0">
                          <a:solidFill>
                            <a:sysClr val="windowText" lastClr="000000"/>
                          </a:solidFill>
                          <a:effectLst/>
                          <a:latin typeface="Calibri" panose="020F0502020204030204" pitchFamily="34" charset="0"/>
                        </a:rPr>
                        <a:t>Analysis and verification of Person to Post Matching  </a:t>
                      </a:r>
                      <a:endParaRPr lang="en-ZA" sz="1500" b="0" i="0" u="none" strike="noStrike" dirty="0">
                        <a:solidFill>
                          <a:sysClr val="windowText" lastClr="000000"/>
                        </a:solidFill>
                        <a:effectLst/>
                        <a:latin typeface="Calibri" panose="020F0502020204030204" pitchFamily="34" charset="0"/>
                      </a:endParaRPr>
                    </a:p>
                  </a:txBody>
                  <a:tcPr marL="4463" marR="4463" marT="4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931163103"/>
                  </a:ext>
                </a:extLst>
              </a:tr>
              <a:tr h="530239">
                <a:tc>
                  <a:txBody>
                    <a:bodyPr/>
                    <a:lstStyle/>
                    <a:p>
                      <a:pPr algn="l" fontAlgn="b"/>
                      <a:r>
                        <a:rPr lang="en-GB" sz="1500" b="0" i="0" u="none" strike="noStrike">
                          <a:solidFill>
                            <a:sysClr val="windowText" lastClr="000000"/>
                          </a:solidFill>
                          <a:effectLst/>
                          <a:latin typeface="Calibri" panose="020F0502020204030204" pitchFamily="34" charset="0"/>
                        </a:rPr>
                        <a:t>Contractual issues around affected staff resolved</a:t>
                      </a:r>
                    </a:p>
                  </a:txBody>
                  <a:tcPr marL="4463" marR="4463" marT="4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500" b="0" i="0" u="none" strike="noStrike">
                          <a:solidFill>
                            <a:sysClr val="windowText" lastClr="000000"/>
                          </a:solidFill>
                          <a:effectLst/>
                          <a:latin typeface="Calibri" panose="020F0502020204030204" pitchFamily="34" charset="0"/>
                        </a:rPr>
                        <a:t>November 2021</a:t>
                      </a:r>
                    </a:p>
                  </a:txBody>
                  <a:tcPr marL="4463" marR="4463" marT="4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500" b="0" i="0" u="none" strike="noStrike" dirty="0">
                          <a:solidFill>
                            <a:sysClr val="windowText" lastClr="000000"/>
                          </a:solidFill>
                          <a:effectLst/>
                          <a:latin typeface="Calibri" panose="020F0502020204030204" pitchFamily="34" charset="0"/>
                        </a:rPr>
                        <a:t>DSD &amp; DBE</a:t>
                      </a:r>
                    </a:p>
                  </a:txBody>
                  <a:tcPr marL="4463" marR="4463" marT="4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ZA" sz="1500" b="0" i="0" u="none" strike="noStrike" dirty="0">
                        <a:solidFill>
                          <a:sysClr val="windowText" lastClr="000000"/>
                        </a:solidFill>
                        <a:effectLst/>
                        <a:latin typeface="Calibri" panose="020F0502020204030204" pitchFamily="34" charset="0"/>
                      </a:endParaRPr>
                    </a:p>
                  </a:txBody>
                  <a:tcPr marL="4463" marR="4463" marT="4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3456919"/>
                  </a:ext>
                </a:extLst>
              </a:tr>
              <a:tr h="792795">
                <a:tc>
                  <a:txBody>
                    <a:bodyPr/>
                    <a:lstStyle/>
                    <a:p>
                      <a:pPr algn="l" fontAlgn="b"/>
                      <a:r>
                        <a:rPr lang="en-GB" sz="1500" b="0" i="0" u="none" strike="noStrike">
                          <a:solidFill>
                            <a:sysClr val="windowText" lastClr="000000"/>
                          </a:solidFill>
                          <a:effectLst/>
                          <a:latin typeface="Calibri" panose="020F0502020204030204" pitchFamily="34" charset="0"/>
                        </a:rPr>
                        <a:t>Residual risks associated with staff movement identified (disciplinary issues etc.)</a:t>
                      </a:r>
                    </a:p>
                  </a:txBody>
                  <a:tcPr marL="4463" marR="4463" marT="4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500" b="0" i="0" u="none" strike="noStrike">
                          <a:solidFill>
                            <a:sysClr val="windowText" lastClr="000000"/>
                          </a:solidFill>
                          <a:effectLst/>
                          <a:latin typeface="Calibri" panose="020F0502020204030204" pitchFamily="34" charset="0"/>
                        </a:rPr>
                        <a:t>November 2021</a:t>
                      </a:r>
                    </a:p>
                  </a:txBody>
                  <a:tcPr marL="4463" marR="4463" marT="4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500" b="0" i="0" u="none" strike="noStrike">
                          <a:solidFill>
                            <a:sysClr val="windowText" lastClr="000000"/>
                          </a:solidFill>
                          <a:effectLst/>
                          <a:latin typeface="Calibri" panose="020F0502020204030204" pitchFamily="34" charset="0"/>
                        </a:rPr>
                        <a:t>DSD &amp; DBE</a:t>
                      </a:r>
                    </a:p>
                  </a:txBody>
                  <a:tcPr marL="4463" marR="4463" marT="4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ZA" sz="1500" b="0" i="0" u="none" strike="noStrike" dirty="0">
                        <a:solidFill>
                          <a:sysClr val="windowText" lastClr="000000"/>
                        </a:solidFill>
                        <a:effectLst/>
                        <a:latin typeface="Calibri" panose="020F0502020204030204" pitchFamily="34" charset="0"/>
                      </a:endParaRPr>
                    </a:p>
                  </a:txBody>
                  <a:tcPr marL="4463" marR="4463" marT="4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5941855"/>
                  </a:ext>
                </a:extLst>
              </a:tr>
              <a:tr h="792795">
                <a:tc>
                  <a:txBody>
                    <a:bodyPr/>
                    <a:lstStyle/>
                    <a:p>
                      <a:pPr algn="l" fontAlgn="b"/>
                      <a:r>
                        <a:rPr lang="en-GB" sz="1500" b="0" i="0" u="none" strike="noStrike">
                          <a:solidFill>
                            <a:sysClr val="windowText" lastClr="000000"/>
                          </a:solidFill>
                          <a:effectLst/>
                          <a:latin typeface="Calibri" panose="020F0502020204030204" pitchFamily="34" charset="0"/>
                        </a:rPr>
                        <a:t>Risk treatment plans associated with residual risks agreed to and actioned</a:t>
                      </a:r>
                    </a:p>
                  </a:txBody>
                  <a:tcPr marL="4463" marR="4463" marT="4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500" b="0" i="0" u="none" strike="noStrike">
                          <a:solidFill>
                            <a:sysClr val="windowText" lastClr="000000"/>
                          </a:solidFill>
                          <a:effectLst/>
                          <a:latin typeface="Calibri" panose="020F0502020204030204" pitchFamily="34" charset="0"/>
                        </a:rPr>
                        <a:t>January - February 2021</a:t>
                      </a:r>
                    </a:p>
                  </a:txBody>
                  <a:tcPr marL="4463" marR="4463" marT="4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500" b="0" i="0" u="none" strike="noStrike">
                          <a:solidFill>
                            <a:sysClr val="windowText" lastClr="000000"/>
                          </a:solidFill>
                          <a:effectLst/>
                          <a:latin typeface="Calibri" panose="020F0502020204030204" pitchFamily="34" charset="0"/>
                        </a:rPr>
                        <a:t>DSD &amp; DBE</a:t>
                      </a:r>
                    </a:p>
                  </a:txBody>
                  <a:tcPr marL="4463" marR="4463" marT="4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ZA" sz="1500" b="0" i="0" u="none" strike="noStrike" dirty="0">
                        <a:solidFill>
                          <a:sysClr val="windowText" lastClr="000000"/>
                        </a:solidFill>
                        <a:effectLst/>
                        <a:latin typeface="Calibri" panose="020F0502020204030204" pitchFamily="34" charset="0"/>
                      </a:endParaRPr>
                    </a:p>
                  </a:txBody>
                  <a:tcPr marL="4463" marR="4463" marT="44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7018203"/>
                  </a:ext>
                </a:extLst>
              </a:tr>
            </a:tbl>
          </a:graphicData>
        </a:graphic>
      </p:graphicFrame>
    </p:spTree>
    <p:extLst>
      <p:ext uri="{BB962C8B-B14F-4D97-AF65-F5344CB8AC3E}">
        <p14:creationId xmlns:p14="http://schemas.microsoft.com/office/powerpoint/2010/main" val="15452712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93B24-ED98-4651-A56C-37BF41DD03BF}"/>
              </a:ext>
            </a:extLst>
          </p:cNvPr>
          <p:cNvSpPr>
            <a:spLocks noGrp="1"/>
          </p:cNvSpPr>
          <p:nvPr>
            <p:ph type="title"/>
          </p:nvPr>
        </p:nvSpPr>
        <p:spPr>
          <a:xfrm>
            <a:off x="1981200" y="274638"/>
            <a:ext cx="8229600" cy="935184"/>
          </a:xfrm>
        </p:spPr>
        <p:txBody>
          <a:bodyPr/>
          <a:lstStyle/>
          <a:p>
            <a:r>
              <a:rPr lang="en-ZA" sz="2800" b="1" dirty="0">
                <a:solidFill>
                  <a:schemeClr val="accent6"/>
                </a:solidFill>
              </a:rPr>
              <a:t>CCPGP ECD PROVINCIAL TASK</a:t>
            </a:r>
          </a:p>
        </p:txBody>
      </p:sp>
      <p:sp>
        <p:nvSpPr>
          <p:cNvPr id="3" name="Content Placeholder 2">
            <a:extLst>
              <a:ext uri="{FF2B5EF4-FFF2-40B4-BE49-F238E27FC236}">
                <a16:creationId xmlns:a16="http://schemas.microsoft.com/office/drawing/2014/main" id="{E4BB2167-7F66-4CAC-BF39-73B16FF47E75}"/>
              </a:ext>
            </a:extLst>
          </p:cNvPr>
          <p:cNvSpPr>
            <a:spLocks noGrp="1"/>
          </p:cNvSpPr>
          <p:nvPr>
            <p:ph idx="1"/>
          </p:nvPr>
        </p:nvSpPr>
        <p:spPr>
          <a:xfrm>
            <a:off x="609600" y="1209823"/>
            <a:ext cx="10972800" cy="4934124"/>
          </a:xfrm>
        </p:spPr>
        <p:txBody>
          <a:bodyPr/>
          <a:lstStyle/>
          <a:p>
            <a:pPr marL="0" indent="0">
              <a:buNone/>
            </a:pPr>
            <a:r>
              <a:rPr lang="en-ZA" sz="2800" dirty="0"/>
              <a:t>The CCPGP ECD Provincial Task Team meeting took place on 05 October 2021.The following topics were discussed.</a:t>
            </a:r>
          </a:p>
          <a:p>
            <a:r>
              <a:rPr lang="en-ZA" sz="2800" dirty="0"/>
              <a:t>The terms of reference</a:t>
            </a:r>
          </a:p>
          <a:p>
            <a:r>
              <a:rPr lang="en-ZA" sz="2800" dirty="0"/>
              <a:t>The role of the Provincial Task in line with resolution 1 of 2019.</a:t>
            </a:r>
          </a:p>
          <a:p>
            <a:r>
              <a:rPr lang="en-ZA" sz="2800" dirty="0"/>
              <a:t>Employer presented the project plan on consultation process as well  as factors considered  during the conceptualisation and allocation of post in GDE</a:t>
            </a:r>
          </a:p>
          <a:p>
            <a:r>
              <a:rPr lang="en-ZA" sz="2800" dirty="0"/>
              <a:t>PTT will meet once a month and expectation is that the employer should provide progress report </a:t>
            </a:r>
          </a:p>
          <a:p>
            <a:r>
              <a:rPr lang="en-ZA" sz="2800" b="1" dirty="0">
                <a:solidFill>
                  <a:srgbClr val="FF0000"/>
                </a:solidFill>
              </a:rPr>
              <a:t>The OOP will present the change management strategy</a:t>
            </a:r>
          </a:p>
        </p:txBody>
      </p:sp>
    </p:spTree>
    <p:extLst>
      <p:ext uri="{BB962C8B-B14F-4D97-AF65-F5344CB8AC3E}">
        <p14:creationId xmlns:p14="http://schemas.microsoft.com/office/powerpoint/2010/main" val="756366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2942A-C301-4DA4-965C-6C767A99DCA9}"/>
              </a:ext>
            </a:extLst>
          </p:cNvPr>
          <p:cNvSpPr>
            <a:spLocks noGrp="1"/>
          </p:cNvSpPr>
          <p:nvPr>
            <p:ph type="title"/>
          </p:nvPr>
        </p:nvSpPr>
        <p:spPr>
          <a:xfrm>
            <a:off x="609600" y="274638"/>
            <a:ext cx="10972800" cy="824697"/>
          </a:xfrm>
        </p:spPr>
        <p:txBody>
          <a:bodyPr/>
          <a:lstStyle/>
          <a:p>
            <a:r>
              <a:rPr lang="en-US" dirty="0"/>
              <a:t>Change Management </a:t>
            </a:r>
            <a:endParaRPr lang="en-ZA" dirty="0"/>
          </a:p>
        </p:txBody>
      </p:sp>
      <p:sp>
        <p:nvSpPr>
          <p:cNvPr id="3" name="Content Placeholder 2">
            <a:extLst>
              <a:ext uri="{FF2B5EF4-FFF2-40B4-BE49-F238E27FC236}">
                <a16:creationId xmlns:a16="http://schemas.microsoft.com/office/drawing/2014/main" id="{BDAA8B66-4813-4584-904C-EF0BC0B563AD}"/>
              </a:ext>
            </a:extLst>
          </p:cNvPr>
          <p:cNvSpPr>
            <a:spLocks noGrp="1"/>
          </p:cNvSpPr>
          <p:nvPr>
            <p:ph idx="1"/>
          </p:nvPr>
        </p:nvSpPr>
        <p:spPr>
          <a:xfrm>
            <a:off x="609600" y="1099335"/>
            <a:ext cx="10972800" cy="5260368"/>
          </a:xfrm>
        </p:spPr>
        <p:txBody>
          <a:bodyPr/>
          <a:lstStyle/>
          <a:p>
            <a:r>
              <a:rPr lang="en-US" dirty="0">
                <a:latin typeface="Arial" panose="020B0604020202020204" pitchFamily="34" charset="0"/>
                <a:cs typeface="Arial" panose="020B0604020202020204" pitchFamily="34" charset="0"/>
              </a:rPr>
              <a:t>Led by the Office Of the Premier – who also are part of </a:t>
            </a:r>
            <a:r>
              <a:rPr lang="en-US" dirty="0" err="1">
                <a:latin typeface="Arial" panose="020B0604020202020204" pitchFamily="34" charset="0"/>
                <a:cs typeface="Arial" panose="020B0604020202020204" pitchFamily="34" charset="0"/>
              </a:rPr>
              <a:t>SteerCom</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Presented the overall Change Management Strategy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Developed </a:t>
            </a:r>
            <a:r>
              <a:rPr lang="en-ZA" baseline="0" dirty="0">
                <a:solidFill>
                  <a:schemeClr val="tx1"/>
                </a:solidFill>
                <a:latin typeface="Arial" panose="020B0604020202020204" pitchFamily="34" charset="0"/>
                <a:cs typeface="Arial" panose="020B0604020202020204" pitchFamily="34" charset="0"/>
              </a:rPr>
              <a:t>Change Management Readiness Survey comprising of 2 survey forms – 1 for relinquishing department and another for the receiving department </a:t>
            </a:r>
            <a:endParaRPr lang="en-Z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dirty="0">
                <a:latin typeface="Arial" panose="020B0604020202020204" pitchFamily="34" charset="0"/>
                <a:cs typeface="Arial" panose="020B0604020202020204" pitchFamily="34" charset="0"/>
              </a:rPr>
              <a:t>Preparatory meeting with HR &amp; LR Workstream took place wherein a power point presentation was prepared for all affected employees – to be presented on 26 October 2021</a:t>
            </a:r>
            <a:endParaRPr lang="en-ZA" dirty="0"/>
          </a:p>
        </p:txBody>
      </p:sp>
    </p:spTree>
    <p:extLst>
      <p:ext uri="{BB962C8B-B14F-4D97-AF65-F5344CB8AC3E}">
        <p14:creationId xmlns:p14="http://schemas.microsoft.com/office/powerpoint/2010/main" val="826295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80C4-EC5B-49BF-9552-6C8634DEBC7E}"/>
              </a:ext>
            </a:extLst>
          </p:cNvPr>
          <p:cNvSpPr>
            <a:spLocks noGrp="1"/>
          </p:cNvSpPr>
          <p:nvPr>
            <p:ph type="title"/>
          </p:nvPr>
        </p:nvSpPr>
        <p:spPr>
          <a:xfrm>
            <a:off x="609600" y="274638"/>
            <a:ext cx="10972800" cy="865793"/>
          </a:xfrm>
        </p:spPr>
        <p:txBody>
          <a:bodyPr/>
          <a:lstStyle/>
          <a:p>
            <a:r>
              <a:rPr lang="en-ZA" sz="4000" b="1" dirty="0"/>
              <a:t>South African Social Services Professions Council</a:t>
            </a:r>
            <a:endParaRPr lang="en-ZA" sz="4000" dirty="0"/>
          </a:p>
        </p:txBody>
      </p:sp>
      <p:sp>
        <p:nvSpPr>
          <p:cNvPr id="3" name="Content Placeholder 2">
            <a:extLst>
              <a:ext uri="{FF2B5EF4-FFF2-40B4-BE49-F238E27FC236}">
                <a16:creationId xmlns:a16="http://schemas.microsoft.com/office/drawing/2014/main" id="{F7DB8911-96CB-423E-9D4A-8D262EE27190}"/>
              </a:ext>
            </a:extLst>
          </p:cNvPr>
          <p:cNvSpPr>
            <a:spLocks noGrp="1"/>
          </p:cNvSpPr>
          <p:nvPr>
            <p:ph idx="1"/>
          </p:nvPr>
        </p:nvSpPr>
        <p:spPr>
          <a:xfrm>
            <a:off x="609600" y="1058239"/>
            <a:ext cx="11287874" cy="5525124"/>
          </a:xfrm>
        </p:spPr>
        <p:txBody>
          <a:bodyPr/>
          <a:lstStyle/>
          <a:p>
            <a:pPr marL="0" indent="0">
              <a:buNone/>
            </a:pPr>
            <a:r>
              <a:rPr lang="en-ZA" sz="2800" dirty="0"/>
              <a:t>Purpose </a:t>
            </a:r>
          </a:p>
          <a:p>
            <a:r>
              <a:rPr lang="en-ZA" sz="2800" dirty="0"/>
              <a:t>To introduce GDE to the Council as a regulatory body for SSPs</a:t>
            </a:r>
          </a:p>
          <a:p>
            <a:r>
              <a:rPr lang="en-ZA" sz="2800" dirty="0"/>
              <a:t>With a view to create enabling environment for a new relationship as new employers of this cohort of SSPs</a:t>
            </a:r>
          </a:p>
          <a:p>
            <a:r>
              <a:rPr lang="en-ZA" sz="2800" dirty="0"/>
              <a:t>Ensuring that the Profession is not compromised</a:t>
            </a:r>
          </a:p>
          <a:p>
            <a:r>
              <a:rPr lang="en-ZA" sz="2800" dirty="0"/>
              <a:t>Presentation covered </a:t>
            </a:r>
          </a:p>
          <a:p>
            <a:pPr lvl="1"/>
            <a:r>
              <a:rPr lang="en-ZA" dirty="0"/>
              <a:t>legislation governing the professionals moving over to Education</a:t>
            </a:r>
          </a:p>
          <a:p>
            <a:pPr lvl="1"/>
            <a:r>
              <a:rPr lang="en-ZA" dirty="0"/>
              <a:t>Collective Agreements</a:t>
            </a:r>
          </a:p>
          <a:p>
            <a:pPr lvl="1"/>
            <a:r>
              <a:rPr lang="en-ZA" dirty="0"/>
              <a:t>Conditions of Service </a:t>
            </a:r>
          </a:p>
          <a:p>
            <a:r>
              <a:rPr lang="en-ZA" sz="2800" dirty="0"/>
              <a:t>The Council has been invited to present to the Executive Structures in GDE </a:t>
            </a:r>
          </a:p>
          <a:p>
            <a:endParaRPr lang="en-ZA" dirty="0"/>
          </a:p>
        </p:txBody>
      </p:sp>
    </p:spTree>
    <p:extLst>
      <p:ext uri="{BB962C8B-B14F-4D97-AF65-F5344CB8AC3E}">
        <p14:creationId xmlns:p14="http://schemas.microsoft.com/office/powerpoint/2010/main" val="2084804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E5001-E731-4F22-A227-2265969DD077}"/>
              </a:ext>
            </a:extLst>
          </p:cNvPr>
          <p:cNvSpPr>
            <a:spLocks noGrp="1"/>
          </p:cNvSpPr>
          <p:nvPr>
            <p:ph type="title"/>
          </p:nvPr>
        </p:nvSpPr>
        <p:spPr>
          <a:xfrm>
            <a:off x="609600" y="274638"/>
            <a:ext cx="10972800" cy="913428"/>
          </a:xfrm>
        </p:spPr>
        <p:txBody>
          <a:bodyPr/>
          <a:lstStyle/>
          <a:p>
            <a:pPr algn="ctr"/>
            <a:r>
              <a:rPr lang="en-US" b="1" dirty="0">
                <a:solidFill>
                  <a:srgbClr val="953735"/>
                </a:solidFill>
              </a:rPr>
              <a:t>GDE POST ALLOCATION PER DISTRICT</a:t>
            </a:r>
            <a:endParaRPr lang="en-ZA" b="1" dirty="0">
              <a:solidFill>
                <a:srgbClr val="953735"/>
              </a:solidFill>
            </a:endParaRPr>
          </a:p>
        </p:txBody>
      </p:sp>
      <p:sp>
        <p:nvSpPr>
          <p:cNvPr id="4" name="Slide Number Placeholder 3">
            <a:extLst>
              <a:ext uri="{FF2B5EF4-FFF2-40B4-BE49-F238E27FC236}">
                <a16:creationId xmlns:a16="http://schemas.microsoft.com/office/drawing/2014/main" id="{22D99412-F015-469C-9D2B-AFCE6C1402B5}"/>
              </a:ext>
            </a:extLst>
          </p:cNvPr>
          <p:cNvSpPr>
            <a:spLocks noGrp="1"/>
          </p:cNvSpPr>
          <p:nvPr>
            <p:ph type="sldNum" sz="quarter" idx="12"/>
          </p:nvPr>
        </p:nvSpPr>
        <p:spPr/>
        <p:txBody>
          <a:bodyPr/>
          <a:lstStyle/>
          <a:p>
            <a:fld id="{093862CD-2CE4-D846-9F15-15300DCE1BBC}" type="slidenum">
              <a:rPr lang="en-US" smtClean="0"/>
              <a:pPr/>
              <a:t>19</a:t>
            </a:fld>
            <a:endParaRPr lang="en-US" dirty="0"/>
          </a:p>
        </p:txBody>
      </p:sp>
      <p:graphicFrame>
        <p:nvGraphicFramePr>
          <p:cNvPr id="5" name="Table 4">
            <a:extLst>
              <a:ext uri="{FF2B5EF4-FFF2-40B4-BE49-F238E27FC236}">
                <a16:creationId xmlns:a16="http://schemas.microsoft.com/office/drawing/2014/main" id="{D4F8480D-DB81-4CC5-958A-4FCE7722BA2E}"/>
              </a:ext>
            </a:extLst>
          </p:cNvPr>
          <p:cNvGraphicFramePr>
            <a:graphicFrameLocks noGrp="1"/>
          </p:cNvGraphicFramePr>
          <p:nvPr>
            <p:extLst>
              <p:ext uri="{D42A27DB-BD31-4B8C-83A1-F6EECF244321}">
                <p14:modId xmlns:p14="http://schemas.microsoft.com/office/powerpoint/2010/main" val="3805974915"/>
              </p:ext>
            </p:extLst>
          </p:nvPr>
        </p:nvGraphicFramePr>
        <p:xfrm>
          <a:off x="261259" y="974308"/>
          <a:ext cx="11602197" cy="5482463"/>
        </p:xfrm>
        <a:graphic>
          <a:graphicData uri="http://schemas.openxmlformats.org/drawingml/2006/table">
            <a:tbl>
              <a:tblPr firstRow="1" firstCol="1" bandRow="1">
                <a:tableStyleId>{93296810-A885-4BE3-A3E7-6D5BEEA58F35}</a:tableStyleId>
              </a:tblPr>
              <a:tblGrid>
                <a:gridCol w="2121481">
                  <a:extLst>
                    <a:ext uri="{9D8B030D-6E8A-4147-A177-3AD203B41FA5}">
                      <a16:colId xmlns:a16="http://schemas.microsoft.com/office/drawing/2014/main" val="3741791497"/>
                    </a:ext>
                  </a:extLst>
                </a:gridCol>
                <a:gridCol w="522489">
                  <a:extLst>
                    <a:ext uri="{9D8B030D-6E8A-4147-A177-3AD203B41FA5}">
                      <a16:colId xmlns:a16="http://schemas.microsoft.com/office/drawing/2014/main" val="3138161289"/>
                    </a:ext>
                  </a:extLst>
                </a:gridCol>
                <a:gridCol w="522489">
                  <a:extLst>
                    <a:ext uri="{9D8B030D-6E8A-4147-A177-3AD203B41FA5}">
                      <a16:colId xmlns:a16="http://schemas.microsoft.com/office/drawing/2014/main" val="3214724281"/>
                    </a:ext>
                  </a:extLst>
                </a:gridCol>
                <a:gridCol w="522489">
                  <a:extLst>
                    <a:ext uri="{9D8B030D-6E8A-4147-A177-3AD203B41FA5}">
                      <a16:colId xmlns:a16="http://schemas.microsoft.com/office/drawing/2014/main" val="3872525337"/>
                    </a:ext>
                  </a:extLst>
                </a:gridCol>
                <a:gridCol w="522489">
                  <a:extLst>
                    <a:ext uri="{9D8B030D-6E8A-4147-A177-3AD203B41FA5}">
                      <a16:colId xmlns:a16="http://schemas.microsoft.com/office/drawing/2014/main" val="1093090424"/>
                    </a:ext>
                  </a:extLst>
                </a:gridCol>
                <a:gridCol w="522489">
                  <a:extLst>
                    <a:ext uri="{9D8B030D-6E8A-4147-A177-3AD203B41FA5}">
                      <a16:colId xmlns:a16="http://schemas.microsoft.com/office/drawing/2014/main" val="1266044528"/>
                    </a:ext>
                  </a:extLst>
                </a:gridCol>
                <a:gridCol w="522489">
                  <a:extLst>
                    <a:ext uri="{9D8B030D-6E8A-4147-A177-3AD203B41FA5}">
                      <a16:colId xmlns:a16="http://schemas.microsoft.com/office/drawing/2014/main" val="912804494"/>
                    </a:ext>
                  </a:extLst>
                </a:gridCol>
                <a:gridCol w="522489">
                  <a:extLst>
                    <a:ext uri="{9D8B030D-6E8A-4147-A177-3AD203B41FA5}">
                      <a16:colId xmlns:a16="http://schemas.microsoft.com/office/drawing/2014/main" val="240780248"/>
                    </a:ext>
                  </a:extLst>
                </a:gridCol>
                <a:gridCol w="522489">
                  <a:extLst>
                    <a:ext uri="{9D8B030D-6E8A-4147-A177-3AD203B41FA5}">
                      <a16:colId xmlns:a16="http://schemas.microsoft.com/office/drawing/2014/main" val="3571691996"/>
                    </a:ext>
                  </a:extLst>
                </a:gridCol>
                <a:gridCol w="522489">
                  <a:extLst>
                    <a:ext uri="{9D8B030D-6E8A-4147-A177-3AD203B41FA5}">
                      <a16:colId xmlns:a16="http://schemas.microsoft.com/office/drawing/2014/main" val="1467832613"/>
                    </a:ext>
                  </a:extLst>
                </a:gridCol>
                <a:gridCol w="522489">
                  <a:extLst>
                    <a:ext uri="{9D8B030D-6E8A-4147-A177-3AD203B41FA5}">
                      <a16:colId xmlns:a16="http://schemas.microsoft.com/office/drawing/2014/main" val="200882440"/>
                    </a:ext>
                  </a:extLst>
                </a:gridCol>
                <a:gridCol w="522489">
                  <a:extLst>
                    <a:ext uri="{9D8B030D-6E8A-4147-A177-3AD203B41FA5}">
                      <a16:colId xmlns:a16="http://schemas.microsoft.com/office/drawing/2014/main" val="454120814"/>
                    </a:ext>
                  </a:extLst>
                </a:gridCol>
                <a:gridCol w="522489">
                  <a:extLst>
                    <a:ext uri="{9D8B030D-6E8A-4147-A177-3AD203B41FA5}">
                      <a16:colId xmlns:a16="http://schemas.microsoft.com/office/drawing/2014/main" val="3507672323"/>
                    </a:ext>
                  </a:extLst>
                </a:gridCol>
                <a:gridCol w="522489">
                  <a:extLst>
                    <a:ext uri="{9D8B030D-6E8A-4147-A177-3AD203B41FA5}">
                      <a16:colId xmlns:a16="http://schemas.microsoft.com/office/drawing/2014/main" val="819616698"/>
                    </a:ext>
                  </a:extLst>
                </a:gridCol>
                <a:gridCol w="522489">
                  <a:extLst>
                    <a:ext uri="{9D8B030D-6E8A-4147-A177-3AD203B41FA5}">
                      <a16:colId xmlns:a16="http://schemas.microsoft.com/office/drawing/2014/main" val="3480537909"/>
                    </a:ext>
                  </a:extLst>
                </a:gridCol>
                <a:gridCol w="522489">
                  <a:extLst>
                    <a:ext uri="{9D8B030D-6E8A-4147-A177-3AD203B41FA5}">
                      <a16:colId xmlns:a16="http://schemas.microsoft.com/office/drawing/2014/main" val="3490585752"/>
                    </a:ext>
                  </a:extLst>
                </a:gridCol>
                <a:gridCol w="522489">
                  <a:extLst>
                    <a:ext uri="{9D8B030D-6E8A-4147-A177-3AD203B41FA5}">
                      <a16:colId xmlns:a16="http://schemas.microsoft.com/office/drawing/2014/main" val="3193706970"/>
                    </a:ext>
                  </a:extLst>
                </a:gridCol>
                <a:gridCol w="1120892">
                  <a:extLst>
                    <a:ext uri="{9D8B030D-6E8A-4147-A177-3AD203B41FA5}">
                      <a16:colId xmlns:a16="http://schemas.microsoft.com/office/drawing/2014/main" val="2202906361"/>
                    </a:ext>
                  </a:extLst>
                </a:gridCol>
              </a:tblGrid>
              <a:tr h="315165">
                <a:tc>
                  <a:txBody>
                    <a:bodyPr/>
                    <a:lstStyle/>
                    <a:p>
                      <a:pPr>
                        <a:lnSpc>
                          <a:spcPct val="107000"/>
                        </a:lnSpc>
                        <a:spcAft>
                          <a:spcPts val="800"/>
                        </a:spcAft>
                      </a:pPr>
                      <a:r>
                        <a:rPr lang="en-ZA" sz="1600" dirty="0">
                          <a:solidFill>
                            <a:schemeClr val="tx1"/>
                          </a:solidFill>
                          <a:effectLst/>
                        </a:rPr>
                        <a:t> </a:t>
                      </a:r>
                      <a:endParaRPr lang="en-Z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gridSpan="6">
                  <a:txBody>
                    <a:bodyPr/>
                    <a:lstStyle/>
                    <a:p>
                      <a:pPr algn="ctr">
                        <a:lnSpc>
                          <a:spcPct val="107000"/>
                        </a:lnSpc>
                        <a:spcAft>
                          <a:spcPts val="800"/>
                        </a:spcAft>
                      </a:pPr>
                      <a:r>
                        <a:rPr lang="en-ZA" sz="1600" dirty="0">
                          <a:solidFill>
                            <a:schemeClr val="tx1"/>
                          </a:solidFill>
                          <a:effectLst/>
                        </a:rPr>
                        <a:t>Johannesburg</a:t>
                      </a:r>
                      <a:endParaRPr lang="en-ZA" sz="1600" dirty="0">
                        <a:solidFill>
                          <a:schemeClr val="tx1"/>
                        </a:solidFill>
                        <a:effectLst/>
                        <a:latin typeface="Calibri" panose="020F0502020204030204" pitchFamily="34" charset="0"/>
                        <a:cs typeface="Times New Roman" panose="02020603050405020304" pitchFamily="18" charset="0"/>
                      </a:endParaRPr>
                    </a:p>
                  </a:txBody>
                  <a:tcPr marL="48074" marR="48074" marT="0" marB="0" anchor="b"/>
                </a:tc>
                <a:tc hMerge="1">
                  <a:txBody>
                    <a:bodyPr/>
                    <a:lstStyle/>
                    <a:p>
                      <a:pPr algn="ctr">
                        <a:lnSpc>
                          <a:spcPct val="107000"/>
                        </a:lnSpc>
                        <a:spcAft>
                          <a:spcPts val="800"/>
                        </a:spcAft>
                      </a:pPr>
                      <a:r>
                        <a:rPr lang="en-ZA" sz="800" dirty="0">
                          <a:effectLst/>
                        </a:rPr>
                        <a:t>Johannesburg</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gridSpan="3">
                  <a:txBody>
                    <a:bodyPr/>
                    <a:lstStyle/>
                    <a:p>
                      <a:pPr algn="ctr">
                        <a:lnSpc>
                          <a:spcPct val="107000"/>
                        </a:lnSpc>
                        <a:spcAft>
                          <a:spcPts val="800"/>
                        </a:spcAft>
                      </a:pPr>
                      <a:r>
                        <a:rPr lang="en-ZA" sz="1600" dirty="0">
                          <a:solidFill>
                            <a:schemeClr val="tx1"/>
                          </a:solidFill>
                          <a:effectLst/>
                        </a:rPr>
                        <a:t>Ekurhuleni</a:t>
                      </a:r>
                      <a:endParaRPr lang="en-Z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hMerge="1">
                  <a:txBody>
                    <a:bodyPr/>
                    <a:lstStyle/>
                    <a:p>
                      <a:endParaRPr lang="en-ZA"/>
                    </a:p>
                  </a:txBody>
                  <a:tcPr/>
                </a:tc>
                <a:tc hMerge="1">
                  <a:txBody>
                    <a:bodyPr/>
                    <a:lstStyle/>
                    <a:p>
                      <a:endParaRPr lang="en-ZA"/>
                    </a:p>
                  </a:txBody>
                  <a:tcPr/>
                </a:tc>
                <a:tc gridSpan="4">
                  <a:txBody>
                    <a:bodyPr/>
                    <a:lstStyle/>
                    <a:p>
                      <a:pPr algn="ctr">
                        <a:lnSpc>
                          <a:spcPct val="107000"/>
                        </a:lnSpc>
                        <a:spcAft>
                          <a:spcPts val="800"/>
                        </a:spcAft>
                      </a:pPr>
                      <a:r>
                        <a:rPr lang="en-ZA" sz="1600" dirty="0">
                          <a:solidFill>
                            <a:schemeClr val="tx1"/>
                          </a:solidFill>
                          <a:effectLst/>
                        </a:rPr>
                        <a:t>Tshwane</a:t>
                      </a:r>
                      <a:endParaRPr lang="en-Z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hMerge="1">
                  <a:txBody>
                    <a:bodyPr/>
                    <a:lstStyle/>
                    <a:p>
                      <a:endParaRPr lang="en-ZA"/>
                    </a:p>
                  </a:txBody>
                  <a:tcPr/>
                </a:tc>
                <a:tc hMerge="1">
                  <a:txBody>
                    <a:bodyPr/>
                    <a:lstStyle/>
                    <a:p>
                      <a:endParaRPr lang="en-ZA"/>
                    </a:p>
                  </a:txBody>
                  <a:tcPr/>
                </a:tc>
                <a:tc hMerge="1">
                  <a:txBody>
                    <a:bodyPr/>
                    <a:lstStyle/>
                    <a:p>
                      <a:endParaRPr lang="en-ZA"/>
                    </a:p>
                  </a:txBody>
                  <a:tcPr/>
                </a:tc>
                <a:tc gridSpan="3">
                  <a:txBody>
                    <a:bodyPr/>
                    <a:lstStyle/>
                    <a:p>
                      <a:pPr algn="ctr">
                        <a:lnSpc>
                          <a:spcPct val="107000"/>
                        </a:lnSpc>
                        <a:spcAft>
                          <a:spcPts val="800"/>
                        </a:spcAft>
                      </a:pPr>
                      <a:r>
                        <a:rPr lang="en-ZA" sz="1600" dirty="0" err="1">
                          <a:solidFill>
                            <a:schemeClr val="tx1"/>
                          </a:solidFill>
                          <a:effectLst/>
                        </a:rPr>
                        <a:t>Sedi</a:t>
                      </a:r>
                      <a:r>
                        <a:rPr lang="en-ZA" sz="1600" dirty="0">
                          <a:solidFill>
                            <a:schemeClr val="tx1"/>
                          </a:solidFill>
                          <a:effectLst/>
                        </a:rPr>
                        <a:t>-West Rand</a:t>
                      </a:r>
                      <a:endParaRPr lang="en-Z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hMerge="1">
                  <a:txBody>
                    <a:bodyPr/>
                    <a:lstStyle/>
                    <a:p>
                      <a:endParaRPr lang="en-ZA"/>
                    </a:p>
                  </a:txBody>
                  <a:tcPr/>
                </a:tc>
                <a:tc hMerge="1">
                  <a:txBody>
                    <a:bodyPr/>
                    <a:lstStyle/>
                    <a:p>
                      <a:endParaRPr lang="en-ZA"/>
                    </a:p>
                  </a:txBody>
                  <a:tcPr/>
                </a:tc>
                <a:tc rowSpan="2">
                  <a:txBody>
                    <a:bodyPr/>
                    <a:lstStyle/>
                    <a:p>
                      <a:pPr algn="ctr">
                        <a:lnSpc>
                          <a:spcPct val="107000"/>
                        </a:lnSpc>
                        <a:spcAft>
                          <a:spcPts val="800"/>
                        </a:spcAft>
                      </a:pPr>
                      <a:r>
                        <a:rPr lang="en-ZA" sz="1600" dirty="0">
                          <a:solidFill>
                            <a:schemeClr val="tx1"/>
                          </a:solidFill>
                          <a:effectLst/>
                        </a:rPr>
                        <a:t>Total</a:t>
                      </a:r>
                      <a:endParaRPr lang="en-Z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solidFill>
                      <a:srgbClr val="92D050"/>
                    </a:solidFill>
                  </a:tcPr>
                </a:tc>
                <a:extLst>
                  <a:ext uri="{0D108BD9-81ED-4DB2-BD59-A6C34878D82A}">
                    <a16:rowId xmlns:a16="http://schemas.microsoft.com/office/drawing/2014/main" val="1004857052"/>
                  </a:ext>
                </a:extLst>
              </a:tr>
              <a:tr h="315165">
                <a:tc>
                  <a:txBody>
                    <a:bodyPr/>
                    <a:lstStyle/>
                    <a:p>
                      <a:pPr>
                        <a:lnSpc>
                          <a:spcPct val="107000"/>
                        </a:lnSpc>
                        <a:spcAft>
                          <a:spcPts val="800"/>
                        </a:spcAft>
                      </a:pPr>
                      <a:r>
                        <a:rPr lang="en-ZA" sz="1600" dirty="0">
                          <a:effectLst/>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dirty="0">
                          <a:effectLst/>
                        </a:rPr>
                        <a:t>H/O</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nSpc>
                          <a:spcPct val="107000"/>
                        </a:lnSpc>
                        <a:spcAft>
                          <a:spcPts val="800"/>
                        </a:spcAft>
                      </a:pPr>
                      <a:r>
                        <a:rPr lang="en-ZA" sz="1600" b="1" dirty="0">
                          <a:effectLst/>
                        </a:rPr>
                        <a:t>JN</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nSpc>
                          <a:spcPct val="107000"/>
                        </a:lnSpc>
                        <a:spcAft>
                          <a:spcPts val="800"/>
                        </a:spcAft>
                      </a:pPr>
                      <a:r>
                        <a:rPr lang="en-ZA" sz="1600" b="1" dirty="0">
                          <a:effectLst/>
                        </a:rPr>
                        <a:t>JS</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nSpc>
                          <a:spcPct val="107000"/>
                        </a:lnSpc>
                        <a:spcAft>
                          <a:spcPts val="800"/>
                        </a:spcAft>
                      </a:pPr>
                      <a:r>
                        <a:rPr lang="en-ZA" sz="1600" b="1" dirty="0">
                          <a:effectLst/>
                        </a:rPr>
                        <a:t>JC</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nSpc>
                          <a:spcPct val="107000"/>
                        </a:lnSpc>
                        <a:spcAft>
                          <a:spcPts val="800"/>
                        </a:spcAft>
                      </a:pPr>
                      <a:r>
                        <a:rPr lang="en-ZA" sz="1600" b="1" dirty="0">
                          <a:effectLst/>
                        </a:rPr>
                        <a:t>JW</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nSpc>
                          <a:spcPct val="107000"/>
                        </a:lnSpc>
                        <a:spcAft>
                          <a:spcPts val="800"/>
                        </a:spcAft>
                      </a:pPr>
                      <a:r>
                        <a:rPr lang="en-ZA" sz="1600" b="1" dirty="0">
                          <a:effectLst/>
                        </a:rPr>
                        <a:t>JE</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nSpc>
                          <a:spcPct val="107000"/>
                        </a:lnSpc>
                        <a:spcAft>
                          <a:spcPts val="800"/>
                        </a:spcAft>
                      </a:pPr>
                      <a:r>
                        <a:rPr lang="en-ZA" sz="1600" b="1" dirty="0">
                          <a:effectLst/>
                        </a:rPr>
                        <a:t>EN</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nSpc>
                          <a:spcPct val="107000"/>
                        </a:lnSpc>
                        <a:spcAft>
                          <a:spcPts val="800"/>
                        </a:spcAft>
                      </a:pPr>
                      <a:r>
                        <a:rPr lang="en-ZA" sz="1600" b="1" dirty="0">
                          <a:effectLst/>
                        </a:rPr>
                        <a:t>ES</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nSpc>
                          <a:spcPct val="107000"/>
                        </a:lnSpc>
                        <a:spcAft>
                          <a:spcPts val="800"/>
                        </a:spcAft>
                      </a:pPr>
                      <a:r>
                        <a:rPr lang="en-ZA" sz="1600" b="1" dirty="0">
                          <a:effectLst/>
                        </a:rPr>
                        <a:t>GE</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nSpc>
                          <a:spcPct val="107000"/>
                        </a:lnSpc>
                        <a:spcAft>
                          <a:spcPts val="800"/>
                        </a:spcAft>
                      </a:pPr>
                      <a:r>
                        <a:rPr lang="en-ZA" sz="1600" b="1" dirty="0">
                          <a:effectLst/>
                        </a:rPr>
                        <a:t>GN</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nSpc>
                          <a:spcPct val="107000"/>
                        </a:lnSpc>
                        <a:spcAft>
                          <a:spcPts val="800"/>
                        </a:spcAft>
                      </a:pPr>
                      <a:r>
                        <a:rPr lang="en-ZA" sz="1600" b="1" dirty="0">
                          <a:effectLst/>
                        </a:rPr>
                        <a:t>TW</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nSpc>
                          <a:spcPct val="107000"/>
                        </a:lnSpc>
                        <a:spcAft>
                          <a:spcPts val="800"/>
                        </a:spcAft>
                      </a:pPr>
                      <a:r>
                        <a:rPr lang="en-ZA" sz="1600" b="1">
                          <a:effectLst/>
                        </a:rPr>
                        <a:t>TS</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nSpc>
                          <a:spcPct val="107000"/>
                        </a:lnSpc>
                        <a:spcAft>
                          <a:spcPts val="800"/>
                        </a:spcAft>
                      </a:pPr>
                      <a:r>
                        <a:rPr lang="en-ZA" sz="1600" b="1" dirty="0">
                          <a:effectLst/>
                        </a:rPr>
                        <a:t>TN</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nSpc>
                          <a:spcPct val="107000"/>
                        </a:lnSpc>
                        <a:spcAft>
                          <a:spcPts val="800"/>
                        </a:spcAft>
                      </a:pPr>
                      <a:r>
                        <a:rPr lang="en-ZA" sz="1600" b="1" dirty="0">
                          <a:effectLst/>
                        </a:rPr>
                        <a:t>SW</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nSpc>
                          <a:spcPct val="107000"/>
                        </a:lnSpc>
                        <a:spcAft>
                          <a:spcPts val="800"/>
                        </a:spcAft>
                      </a:pPr>
                      <a:r>
                        <a:rPr lang="en-ZA" sz="1600" b="1">
                          <a:effectLst/>
                        </a:rPr>
                        <a:t>SE</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nSpc>
                          <a:spcPct val="107000"/>
                        </a:lnSpc>
                        <a:spcAft>
                          <a:spcPts val="800"/>
                        </a:spcAft>
                      </a:pPr>
                      <a:r>
                        <a:rPr lang="en-ZA" sz="1600" b="1" dirty="0">
                          <a:effectLst/>
                        </a:rPr>
                        <a:t>GW</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vMerge="1">
                  <a:txBody>
                    <a:bodyPr/>
                    <a:lstStyle/>
                    <a:p>
                      <a:endParaRPr lang="en-ZA"/>
                    </a:p>
                  </a:txBody>
                  <a:tcPr/>
                </a:tc>
                <a:extLst>
                  <a:ext uri="{0D108BD9-81ED-4DB2-BD59-A6C34878D82A}">
                    <a16:rowId xmlns:a16="http://schemas.microsoft.com/office/drawing/2014/main" val="4112297149"/>
                  </a:ext>
                </a:extLst>
              </a:tr>
              <a:tr h="315165">
                <a:tc>
                  <a:txBody>
                    <a:bodyPr/>
                    <a:lstStyle/>
                    <a:p>
                      <a:pPr>
                        <a:lnSpc>
                          <a:spcPct val="107000"/>
                        </a:lnSpc>
                        <a:spcAft>
                          <a:spcPts val="800"/>
                        </a:spcAft>
                      </a:pPr>
                      <a:r>
                        <a:rPr lang="en-ZA" sz="1600" dirty="0">
                          <a:effectLst/>
                        </a:rPr>
                        <a:t>Social Worker </a:t>
                      </a:r>
                      <a:r>
                        <a:rPr lang="en-ZA" sz="1600" dirty="0" err="1">
                          <a:effectLst/>
                        </a:rPr>
                        <a:t>Supevisor</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dirty="0">
                          <a:effectLst/>
                        </a:rPr>
                        <a:t>0</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1</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1</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1</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1</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dirty="0">
                          <a:effectLst/>
                        </a:rPr>
                        <a:t>1</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1</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dirty="0">
                          <a:effectLst/>
                        </a:rPr>
                        <a:t>1</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dirty="0">
                          <a:effectLst/>
                        </a:rPr>
                        <a:t>0</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dirty="0">
                          <a:effectLst/>
                        </a:rPr>
                        <a:t>1</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dirty="0">
                          <a:effectLst/>
                        </a:rPr>
                        <a:t>8</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solidFill>
                      <a:srgbClr val="92D050"/>
                    </a:solidFill>
                  </a:tcPr>
                </a:tc>
                <a:extLst>
                  <a:ext uri="{0D108BD9-81ED-4DB2-BD59-A6C34878D82A}">
                    <a16:rowId xmlns:a16="http://schemas.microsoft.com/office/drawing/2014/main" val="79138584"/>
                  </a:ext>
                </a:extLst>
              </a:tr>
              <a:tr h="315165">
                <a:tc>
                  <a:txBody>
                    <a:bodyPr/>
                    <a:lstStyle/>
                    <a:p>
                      <a:pPr>
                        <a:lnSpc>
                          <a:spcPct val="107000"/>
                        </a:lnSpc>
                        <a:spcAft>
                          <a:spcPts val="800"/>
                        </a:spcAft>
                      </a:pPr>
                      <a:r>
                        <a:rPr lang="en-ZA" sz="1600" dirty="0">
                          <a:effectLst/>
                        </a:rPr>
                        <a:t>Social Workers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5</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7</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9</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11</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6</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6</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9</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1</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2</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19</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6</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1</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12</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3</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14</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dirty="0">
                          <a:effectLst/>
                        </a:rPr>
                        <a:t>111</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solidFill>
                      <a:srgbClr val="92D050"/>
                    </a:solidFill>
                  </a:tcPr>
                </a:tc>
                <a:extLst>
                  <a:ext uri="{0D108BD9-81ED-4DB2-BD59-A6C34878D82A}">
                    <a16:rowId xmlns:a16="http://schemas.microsoft.com/office/drawing/2014/main" val="2175908229"/>
                  </a:ext>
                </a:extLst>
              </a:tr>
              <a:tr h="315165">
                <a:tc>
                  <a:txBody>
                    <a:bodyPr/>
                    <a:lstStyle/>
                    <a:p>
                      <a:pPr>
                        <a:lnSpc>
                          <a:spcPct val="107000"/>
                        </a:lnSpc>
                        <a:spcAft>
                          <a:spcPts val="800"/>
                        </a:spcAft>
                      </a:pPr>
                      <a:r>
                        <a:rPr lang="en-ZA" sz="1600" dirty="0">
                          <a:effectLst/>
                        </a:rPr>
                        <a:t>Social </a:t>
                      </a:r>
                      <a:r>
                        <a:rPr lang="en-ZA" sz="1600" dirty="0" err="1">
                          <a:effectLst/>
                        </a:rPr>
                        <a:t>Auxilliary</a:t>
                      </a:r>
                      <a:r>
                        <a:rPr lang="en-ZA" sz="1600" dirty="0">
                          <a:effectLst/>
                        </a:rPr>
                        <a:t> Services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dirty="0">
                          <a:effectLst/>
                        </a:rPr>
                        <a:t>1</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1</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1</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dirty="0">
                          <a:effectLst/>
                        </a:rPr>
                        <a:t>2</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1</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1</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dirty="0">
                          <a:effectLst/>
                        </a:rPr>
                        <a:t>1</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1</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1</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3</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1</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2</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1</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2</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dirty="0">
                          <a:effectLst/>
                        </a:rPr>
                        <a:t>19</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solidFill>
                      <a:srgbClr val="92D050"/>
                    </a:solidFill>
                  </a:tcPr>
                </a:tc>
                <a:extLst>
                  <a:ext uri="{0D108BD9-81ED-4DB2-BD59-A6C34878D82A}">
                    <a16:rowId xmlns:a16="http://schemas.microsoft.com/office/drawing/2014/main" val="3481031553"/>
                  </a:ext>
                </a:extLst>
              </a:tr>
              <a:tr h="315165">
                <a:tc>
                  <a:txBody>
                    <a:bodyPr/>
                    <a:lstStyle/>
                    <a:p>
                      <a:pPr>
                        <a:lnSpc>
                          <a:spcPct val="107000"/>
                        </a:lnSpc>
                        <a:spcAft>
                          <a:spcPts val="800"/>
                        </a:spcAft>
                      </a:pPr>
                      <a:r>
                        <a:rPr lang="en-ZA" sz="1600" dirty="0">
                          <a:effectLst/>
                        </a:rPr>
                        <a:t>Social Worker Manager</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dirty="0">
                          <a:effectLst/>
                        </a:rPr>
                        <a:t>2</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dirty="0">
                          <a:effectLst/>
                        </a:rPr>
                        <a:t>0</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dirty="0">
                          <a:effectLst/>
                        </a:rPr>
                        <a:t>0</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dirty="0">
                          <a:effectLst/>
                        </a:rPr>
                        <a:t>0</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dirty="0">
                          <a:effectLst/>
                        </a:rPr>
                        <a:t>0</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 </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dirty="0">
                          <a:effectLst/>
                        </a:rPr>
                        <a:t>2</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solidFill>
                      <a:srgbClr val="92D050"/>
                    </a:solidFill>
                  </a:tcPr>
                </a:tc>
                <a:extLst>
                  <a:ext uri="{0D108BD9-81ED-4DB2-BD59-A6C34878D82A}">
                    <a16:rowId xmlns:a16="http://schemas.microsoft.com/office/drawing/2014/main" val="2435115241"/>
                  </a:ext>
                </a:extLst>
              </a:tr>
              <a:tr h="487140">
                <a:tc>
                  <a:txBody>
                    <a:bodyPr/>
                    <a:lstStyle/>
                    <a:p>
                      <a:pPr>
                        <a:lnSpc>
                          <a:spcPct val="107000"/>
                        </a:lnSpc>
                        <a:spcAft>
                          <a:spcPts val="800"/>
                        </a:spcAft>
                      </a:pPr>
                      <a:r>
                        <a:rPr lang="en-ZA" sz="1600" dirty="0">
                          <a:effectLst/>
                        </a:rPr>
                        <a:t>Assistant Director NPO Funding</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1</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dirty="0">
                          <a:effectLst/>
                        </a:rPr>
                        <a:t>0</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dirty="0">
                          <a:effectLst/>
                        </a:rPr>
                        <a:t>0</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dirty="0">
                          <a:effectLst/>
                        </a:rPr>
                        <a:t>1</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solidFill>
                      <a:srgbClr val="92D050"/>
                    </a:solidFill>
                  </a:tcPr>
                </a:tc>
                <a:extLst>
                  <a:ext uri="{0D108BD9-81ED-4DB2-BD59-A6C34878D82A}">
                    <a16:rowId xmlns:a16="http://schemas.microsoft.com/office/drawing/2014/main" val="1394011869"/>
                  </a:ext>
                </a:extLst>
              </a:tr>
              <a:tr h="315165">
                <a:tc>
                  <a:txBody>
                    <a:bodyPr/>
                    <a:lstStyle/>
                    <a:p>
                      <a:pPr>
                        <a:lnSpc>
                          <a:spcPct val="107000"/>
                        </a:lnSpc>
                        <a:spcAft>
                          <a:spcPts val="800"/>
                        </a:spcAft>
                      </a:pPr>
                      <a:r>
                        <a:rPr lang="en-ZA" sz="1600" dirty="0">
                          <a:effectLst/>
                        </a:rPr>
                        <a:t>SAO NPO Funding</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1</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dirty="0">
                          <a:effectLst/>
                        </a:rPr>
                        <a:t>0</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dirty="0">
                          <a:effectLst/>
                        </a:rPr>
                        <a:t>0</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1</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1</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1</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1</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dirty="0">
                          <a:effectLst/>
                        </a:rPr>
                        <a:t>5</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solidFill>
                      <a:srgbClr val="92D050"/>
                    </a:solidFill>
                  </a:tcPr>
                </a:tc>
                <a:extLst>
                  <a:ext uri="{0D108BD9-81ED-4DB2-BD59-A6C34878D82A}">
                    <a16:rowId xmlns:a16="http://schemas.microsoft.com/office/drawing/2014/main" val="262664342"/>
                  </a:ext>
                </a:extLst>
              </a:tr>
              <a:tr h="315165">
                <a:tc>
                  <a:txBody>
                    <a:bodyPr/>
                    <a:lstStyle/>
                    <a:p>
                      <a:pPr>
                        <a:lnSpc>
                          <a:spcPct val="107000"/>
                        </a:lnSpc>
                        <a:spcAft>
                          <a:spcPts val="800"/>
                        </a:spcAft>
                      </a:pPr>
                      <a:r>
                        <a:rPr lang="en-ZA" sz="1600">
                          <a:effectLst/>
                        </a:rPr>
                        <a:t>Admin Clerk</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1</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1</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dirty="0">
                          <a:effectLst/>
                        </a:rPr>
                        <a:t>0</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dirty="0">
                          <a:effectLst/>
                        </a:rPr>
                        <a:t>0</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1</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1</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1</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1</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dirty="0">
                          <a:effectLst/>
                        </a:rPr>
                        <a:t>6</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solidFill>
                      <a:srgbClr val="92D050"/>
                    </a:solidFill>
                  </a:tcPr>
                </a:tc>
                <a:extLst>
                  <a:ext uri="{0D108BD9-81ED-4DB2-BD59-A6C34878D82A}">
                    <a16:rowId xmlns:a16="http://schemas.microsoft.com/office/drawing/2014/main" val="2482328087"/>
                  </a:ext>
                </a:extLst>
              </a:tr>
              <a:tr h="602162">
                <a:tc>
                  <a:txBody>
                    <a:bodyPr/>
                    <a:lstStyle/>
                    <a:p>
                      <a:pPr>
                        <a:lnSpc>
                          <a:spcPct val="107000"/>
                        </a:lnSpc>
                        <a:spcAft>
                          <a:spcPts val="800"/>
                        </a:spcAft>
                      </a:pPr>
                      <a:r>
                        <a:rPr lang="en-ZA" sz="1600" dirty="0">
                          <a:effectLst/>
                        </a:rPr>
                        <a:t>Assistant Director NPO Monitoring</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1</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dirty="0">
                          <a:effectLst/>
                        </a:rPr>
                        <a:t>0</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dirty="0">
                          <a:effectLst/>
                        </a:rPr>
                        <a:t>0</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dirty="0">
                          <a:effectLst/>
                        </a:rPr>
                        <a:t>0</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dirty="0">
                          <a:effectLst/>
                        </a:rPr>
                        <a:t>0</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dirty="0">
                          <a:effectLst/>
                        </a:rPr>
                        <a:t>0</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dirty="0">
                          <a:effectLst/>
                        </a:rPr>
                        <a:t>0</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dirty="0">
                          <a:effectLst/>
                        </a:rPr>
                        <a:t>0</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dirty="0">
                          <a:effectLst/>
                        </a:rPr>
                        <a:t>0</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dirty="0">
                          <a:effectLst/>
                        </a:rPr>
                        <a:t>1</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solidFill>
                      <a:srgbClr val="92D050"/>
                    </a:solidFill>
                  </a:tcPr>
                </a:tc>
                <a:extLst>
                  <a:ext uri="{0D108BD9-81ED-4DB2-BD59-A6C34878D82A}">
                    <a16:rowId xmlns:a16="http://schemas.microsoft.com/office/drawing/2014/main" val="3570930827"/>
                  </a:ext>
                </a:extLst>
              </a:tr>
              <a:tr h="315165">
                <a:tc>
                  <a:txBody>
                    <a:bodyPr/>
                    <a:lstStyle/>
                    <a:p>
                      <a:pPr>
                        <a:lnSpc>
                          <a:spcPct val="107000"/>
                        </a:lnSpc>
                        <a:spcAft>
                          <a:spcPts val="800"/>
                        </a:spcAft>
                      </a:pPr>
                      <a:r>
                        <a:rPr lang="en-ZA" sz="1600" dirty="0">
                          <a:effectLst/>
                        </a:rPr>
                        <a:t>SAOs: NPO M &amp; 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1</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1</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1</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1</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1</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1</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1</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dirty="0">
                          <a:effectLst/>
                        </a:rPr>
                        <a:t>1</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dirty="0">
                          <a:effectLst/>
                        </a:rPr>
                        <a:t>1</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1</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1</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dirty="0">
                          <a:effectLst/>
                        </a:rPr>
                        <a:t>2</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dirty="0">
                          <a:effectLst/>
                        </a:rPr>
                        <a:t>1</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dirty="0">
                          <a:effectLst/>
                        </a:rPr>
                        <a:t>2</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dirty="0">
                          <a:effectLst/>
                        </a:rPr>
                        <a:t>16</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solidFill>
                      <a:srgbClr val="92D050"/>
                    </a:solidFill>
                  </a:tcPr>
                </a:tc>
                <a:extLst>
                  <a:ext uri="{0D108BD9-81ED-4DB2-BD59-A6C34878D82A}">
                    <a16:rowId xmlns:a16="http://schemas.microsoft.com/office/drawing/2014/main" val="2602262003"/>
                  </a:ext>
                </a:extLst>
              </a:tr>
              <a:tr h="416193">
                <a:tc>
                  <a:txBody>
                    <a:bodyPr/>
                    <a:lstStyle/>
                    <a:p>
                      <a:pPr>
                        <a:lnSpc>
                          <a:spcPct val="107000"/>
                        </a:lnSpc>
                        <a:spcAft>
                          <a:spcPts val="800"/>
                        </a:spcAft>
                      </a:pPr>
                      <a:r>
                        <a:rPr lang="en-ZA" sz="1600" dirty="0">
                          <a:effectLst/>
                        </a:rPr>
                        <a:t>Information Officer NPO M&amp;E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1</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1</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dirty="0">
                          <a:effectLst/>
                        </a:rPr>
                        <a:t>1</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1</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dirty="0">
                          <a:effectLst/>
                        </a:rPr>
                        <a:t>4</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solidFill>
                      <a:srgbClr val="92D050"/>
                    </a:solidFill>
                  </a:tcPr>
                </a:tc>
                <a:extLst>
                  <a:ext uri="{0D108BD9-81ED-4DB2-BD59-A6C34878D82A}">
                    <a16:rowId xmlns:a16="http://schemas.microsoft.com/office/drawing/2014/main" val="2919017264"/>
                  </a:ext>
                </a:extLst>
              </a:tr>
              <a:tr h="318089">
                <a:tc>
                  <a:txBody>
                    <a:bodyPr/>
                    <a:lstStyle/>
                    <a:p>
                      <a:pPr>
                        <a:lnSpc>
                          <a:spcPct val="107000"/>
                        </a:lnSpc>
                        <a:spcAft>
                          <a:spcPts val="800"/>
                        </a:spcAft>
                      </a:pPr>
                      <a:r>
                        <a:rPr lang="en-ZA" sz="1600" dirty="0">
                          <a:effectLst/>
                        </a:rPr>
                        <a:t>Admin Clerk</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2</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dirty="0">
                          <a:effectLst/>
                        </a:rPr>
                        <a:t>0</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 </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dirty="0">
                          <a:effectLst/>
                        </a:rPr>
                        <a:t>0</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dirty="0">
                          <a:effectLst/>
                        </a:rPr>
                        <a:t>0</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dirty="0">
                          <a:effectLst/>
                        </a:rPr>
                        <a:t>0</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dirty="0">
                          <a:effectLst/>
                        </a:rPr>
                        <a:t>0</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a:effectLst/>
                        </a:rPr>
                        <a:t>0</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dirty="0">
                          <a:effectLst/>
                        </a:rPr>
                        <a:t>0</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dirty="0">
                          <a:effectLst/>
                        </a:rPr>
                        <a:t>0</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tc>
                <a:tc>
                  <a:txBody>
                    <a:bodyPr/>
                    <a:lstStyle/>
                    <a:p>
                      <a:pPr algn="ctr">
                        <a:lnSpc>
                          <a:spcPct val="107000"/>
                        </a:lnSpc>
                        <a:spcAft>
                          <a:spcPts val="800"/>
                        </a:spcAft>
                      </a:pPr>
                      <a:r>
                        <a:rPr lang="en-ZA" sz="1600" b="1" dirty="0">
                          <a:effectLst/>
                        </a:rPr>
                        <a:t>2</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solidFill>
                      <a:srgbClr val="92D050"/>
                    </a:solidFill>
                  </a:tcPr>
                </a:tc>
                <a:extLst>
                  <a:ext uri="{0D108BD9-81ED-4DB2-BD59-A6C34878D82A}">
                    <a16:rowId xmlns:a16="http://schemas.microsoft.com/office/drawing/2014/main" val="2921820676"/>
                  </a:ext>
                </a:extLst>
              </a:tr>
              <a:tr h="315165">
                <a:tc>
                  <a:txBody>
                    <a:bodyPr/>
                    <a:lstStyle/>
                    <a:p>
                      <a:pPr>
                        <a:lnSpc>
                          <a:spcPct val="107000"/>
                        </a:lnSpc>
                        <a:spcAft>
                          <a:spcPts val="800"/>
                        </a:spcAft>
                      </a:pPr>
                      <a:r>
                        <a:rPr lang="en-ZA" sz="1600" b="1" dirty="0">
                          <a:effectLst/>
                        </a:rPr>
                        <a:t>Total </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solidFill>
                      <a:srgbClr val="92D050"/>
                    </a:solidFill>
                  </a:tcPr>
                </a:tc>
                <a:tc>
                  <a:txBody>
                    <a:bodyPr/>
                    <a:lstStyle/>
                    <a:p>
                      <a:pPr algn="ctr">
                        <a:lnSpc>
                          <a:spcPct val="107000"/>
                        </a:lnSpc>
                        <a:spcAft>
                          <a:spcPts val="800"/>
                        </a:spcAft>
                      </a:pPr>
                      <a:r>
                        <a:rPr lang="en-ZA" sz="1600" b="1">
                          <a:effectLst/>
                        </a:rPr>
                        <a:t>7</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solidFill>
                      <a:srgbClr val="92D050"/>
                    </a:solidFill>
                  </a:tcPr>
                </a:tc>
                <a:tc>
                  <a:txBody>
                    <a:bodyPr/>
                    <a:lstStyle/>
                    <a:p>
                      <a:pPr algn="ctr">
                        <a:lnSpc>
                          <a:spcPct val="107000"/>
                        </a:lnSpc>
                        <a:spcAft>
                          <a:spcPts val="800"/>
                        </a:spcAft>
                      </a:pPr>
                      <a:r>
                        <a:rPr lang="en-ZA" sz="1600" b="1">
                          <a:effectLst/>
                        </a:rPr>
                        <a:t>7</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solidFill>
                      <a:srgbClr val="92D050"/>
                    </a:solidFill>
                  </a:tcPr>
                </a:tc>
                <a:tc>
                  <a:txBody>
                    <a:bodyPr/>
                    <a:lstStyle/>
                    <a:p>
                      <a:pPr algn="ctr">
                        <a:lnSpc>
                          <a:spcPct val="107000"/>
                        </a:lnSpc>
                        <a:spcAft>
                          <a:spcPts val="800"/>
                        </a:spcAft>
                      </a:pPr>
                      <a:r>
                        <a:rPr lang="en-ZA" sz="1600" b="1" dirty="0">
                          <a:effectLst/>
                        </a:rPr>
                        <a:t>9</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solidFill>
                      <a:srgbClr val="92D050"/>
                    </a:solidFill>
                  </a:tcPr>
                </a:tc>
                <a:tc>
                  <a:txBody>
                    <a:bodyPr/>
                    <a:lstStyle/>
                    <a:p>
                      <a:pPr algn="ctr">
                        <a:lnSpc>
                          <a:spcPct val="107000"/>
                        </a:lnSpc>
                        <a:spcAft>
                          <a:spcPts val="800"/>
                        </a:spcAft>
                      </a:pPr>
                      <a:r>
                        <a:rPr lang="en-ZA" sz="1600" b="1">
                          <a:effectLst/>
                        </a:rPr>
                        <a:t>14</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solidFill>
                      <a:srgbClr val="92D050"/>
                    </a:solidFill>
                  </a:tcPr>
                </a:tc>
                <a:tc>
                  <a:txBody>
                    <a:bodyPr/>
                    <a:lstStyle/>
                    <a:p>
                      <a:pPr algn="ctr">
                        <a:lnSpc>
                          <a:spcPct val="107000"/>
                        </a:lnSpc>
                        <a:spcAft>
                          <a:spcPts val="800"/>
                        </a:spcAft>
                      </a:pPr>
                      <a:r>
                        <a:rPr lang="en-ZA" sz="1600" b="1">
                          <a:effectLst/>
                        </a:rPr>
                        <a:t>16</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solidFill>
                      <a:srgbClr val="92D050"/>
                    </a:solidFill>
                  </a:tcPr>
                </a:tc>
                <a:tc>
                  <a:txBody>
                    <a:bodyPr/>
                    <a:lstStyle/>
                    <a:p>
                      <a:pPr algn="ctr">
                        <a:lnSpc>
                          <a:spcPct val="107000"/>
                        </a:lnSpc>
                        <a:spcAft>
                          <a:spcPts val="800"/>
                        </a:spcAft>
                      </a:pPr>
                      <a:r>
                        <a:rPr lang="en-ZA" sz="1600" b="1">
                          <a:effectLst/>
                        </a:rPr>
                        <a:t>9</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solidFill>
                      <a:srgbClr val="92D050"/>
                    </a:solidFill>
                  </a:tcPr>
                </a:tc>
                <a:tc>
                  <a:txBody>
                    <a:bodyPr/>
                    <a:lstStyle/>
                    <a:p>
                      <a:pPr algn="ctr">
                        <a:lnSpc>
                          <a:spcPct val="107000"/>
                        </a:lnSpc>
                        <a:spcAft>
                          <a:spcPts val="800"/>
                        </a:spcAft>
                      </a:pPr>
                      <a:r>
                        <a:rPr lang="en-ZA" sz="1600" b="1">
                          <a:effectLst/>
                        </a:rPr>
                        <a:t>8</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solidFill>
                      <a:srgbClr val="92D050"/>
                    </a:solidFill>
                  </a:tcPr>
                </a:tc>
                <a:tc>
                  <a:txBody>
                    <a:bodyPr/>
                    <a:lstStyle/>
                    <a:p>
                      <a:pPr algn="ctr">
                        <a:lnSpc>
                          <a:spcPct val="107000"/>
                        </a:lnSpc>
                        <a:spcAft>
                          <a:spcPts val="800"/>
                        </a:spcAft>
                      </a:pPr>
                      <a:r>
                        <a:rPr lang="en-ZA" sz="1600" b="1">
                          <a:effectLst/>
                        </a:rPr>
                        <a:t>15</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solidFill>
                      <a:srgbClr val="92D050"/>
                    </a:solidFill>
                  </a:tcPr>
                </a:tc>
                <a:tc>
                  <a:txBody>
                    <a:bodyPr/>
                    <a:lstStyle/>
                    <a:p>
                      <a:pPr algn="ctr">
                        <a:lnSpc>
                          <a:spcPct val="107000"/>
                        </a:lnSpc>
                        <a:spcAft>
                          <a:spcPts val="800"/>
                        </a:spcAft>
                      </a:pPr>
                      <a:r>
                        <a:rPr lang="en-ZA" sz="1600" b="1">
                          <a:effectLst/>
                        </a:rPr>
                        <a:t>3</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solidFill>
                      <a:srgbClr val="92D050"/>
                    </a:solidFill>
                  </a:tcPr>
                </a:tc>
                <a:tc>
                  <a:txBody>
                    <a:bodyPr/>
                    <a:lstStyle/>
                    <a:p>
                      <a:pPr algn="ctr">
                        <a:lnSpc>
                          <a:spcPct val="107000"/>
                        </a:lnSpc>
                        <a:spcAft>
                          <a:spcPts val="800"/>
                        </a:spcAft>
                      </a:pPr>
                      <a:r>
                        <a:rPr lang="en-ZA" sz="1600" b="1">
                          <a:effectLst/>
                        </a:rPr>
                        <a:t>4</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solidFill>
                      <a:srgbClr val="92D050"/>
                    </a:solidFill>
                  </a:tcPr>
                </a:tc>
                <a:tc>
                  <a:txBody>
                    <a:bodyPr/>
                    <a:lstStyle/>
                    <a:p>
                      <a:pPr algn="ctr">
                        <a:lnSpc>
                          <a:spcPct val="107000"/>
                        </a:lnSpc>
                        <a:spcAft>
                          <a:spcPts val="800"/>
                        </a:spcAft>
                      </a:pPr>
                      <a:r>
                        <a:rPr lang="en-ZA" sz="1600" b="1">
                          <a:effectLst/>
                        </a:rPr>
                        <a:t>27</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solidFill>
                      <a:srgbClr val="92D050"/>
                    </a:solidFill>
                  </a:tcPr>
                </a:tc>
                <a:tc>
                  <a:txBody>
                    <a:bodyPr/>
                    <a:lstStyle/>
                    <a:p>
                      <a:pPr algn="ctr">
                        <a:lnSpc>
                          <a:spcPct val="107000"/>
                        </a:lnSpc>
                        <a:spcAft>
                          <a:spcPts val="800"/>
                        </a:spcAft>
                      </a:pPr>
                      <a:r>
                        <a:rPr lang="en-ZA" sz="1600" b="1">
                          <a:effectLst/>
                        </a:rPr>
                        <a:t>9</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solidFill>
                      <a:srgbClr val="92D050"/>
                    </a:solidFill>
                  </a:tcPr>
                </a:tc>
                <a:tc>
                  <a:txBody>
                    <a:bodyPr/>
                    <a:lstStyle/>
                    <a:p>
                      <a:pPr algn="ctr">
                        <a:lnSpc>
                          <a:spcPct val="107000"/>
                        </a:lnSpc>
                        <a:spcAft>
                          <a:spcPts val="800"/>
                        </a:spcAft>
                      </a:pPr>
                      <a:r>
                        <a:rPr lang="en-ZA" sz="1600" b="1">
                          <a:effectLst/>
                        </a:rPr>
                        <a:t>1</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solidFill>
                      <a:srgbClr val="92D050"/>
                    </a:solidFill>
                  </a:tcPr>
                </a:tc>
                <a:tc>
                  <a:txBody>
                    <a:bodyPr/>
                    <a:lstStyle/>
                    <a:p>
                      <a:pPr algn="ctr">
                        <a:lnSpc>
                          <a:spcPct val="107000"/>
                        </a:lnSpc>
                        <a:spcAft>
                          <a:spcPts val="800"/>
                        </a:spcAft>
                      </a:pPr>
                      <a:r>
                        <a:rPr lang="en-ZA" sz="1600" b="1" dirty="0">
                          <a:effectLst/>
                        </a:rPr>
                        <a:t>19</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solidFill>
                      <a:srgbClr val="92D050"/>
                    </a:solidFill>
                  </a:tcPr>
                </a:tc>
                <a:tc>
                  <a:txBody>
                    <a:bodyPr/>
                    <a:lstStyle/>
                    <a:p>
                      <a:pPr algn="ctr">
                        <a:lnSpc>
                          <a:spcPct val="107000"/>
                        </a:lnSpc>
                        <a:spcAft>
                          <a:spcPts val="800"/>
                        </a:spcAft>
                      </a:pPr>
                      <a:r>
                        <a:rPr lang="en-ZA" sz="1600" b="1" dirty="0">
                          <a:effectLst/>
                        </a:rPr>
                        <a:t>5</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solidFill>
                      <a:srgbClr val="92D050"/>
                    </a:solidFill>
                  </a:tcPr>
                </a:tc>
                <a:tc>
                  <a:txBody>
                    <a:bodyPr/>
                    <a:lstStyle/>
                    <a:p>
                      <a:pPr algn="ctr">
                        <a:lnSpc>
                          <a:spcPct val="107000"/>
                        </a:lnSpc>
                        <a:spcAft>
                          <a:spcPts val="800"/>
                        </a:spcAft>
                      </a:pPr>
                      <a:r>
                        <a:rPr lang="en-ZA" sz="1600" b="1">
                          <a:effectLst/>
                        </a:rPr>
                        <a:t>3</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solidFill>
                      <a:srgbClr val="92D050"/>
                    </a:solidFill>
                  </a:tcPr>
                </a:tc>
                <a:tc>
                  <a:txBody>
                    <a:bodyPr/>
                    <a:lstStyle/>
                    <a:p>
                      <a:pPr algn="ctr">
                        <a:lnSpc>
                          <a:spcPct val="107000"/>
                        </a:lnSpc>
                        <a:spcAft>
                          <a:spcPts val="800"/>
                        </a:spcAft>
                      </a:pPr>
                      <a:r>
                        <a:rPr lang="en-ZA" sz="1600" b="1" dirty="0">
                          <a:effectLst/>
                        </a:rPr>
                        <a:t>175</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074" marR="48074" marT="0" marB="0" anchor="b">
                    <a:solidFill>
                      <a:srgbClr val="92D050"/>
                    </a:solidFill>
                  </a:tcPr>
                </a:tc>
                <a:extLst>
                  <a:ext uri="{0D108BD9-81ED-4DB2-BD59-A6C34878D82A}">
                    <a16:rowId xmlns:a16="http://schemas.microsoft.com/office/drawing/2014/main" val="3637501668"/>
                  </a:ext>
                </a:extLst>
              </a:tr>
            </a:tbl>
          </a:graphicData>
        </a:graphic>
      </p:graphicFrame>
    </p:spTree>
    <p:extLst>
      <p:ext uri="{BB962C8B-B14F-4D97-AF65-F5344CB8AC3E}">
        <p14:creationId xmlns:p14="http://schemas.microsoft.com/office/powerpoint/2010/main" val="34080873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D908F-C652-46BF-8C53-954D3417ABA6}"/>
              </a:ext>
            </a:extLst>
          </p:cNvPr>
          <p:cNvSpPr>
            <a:spLocks noGrp="1"/>
          </p:cNvSpPr>
          <p:nvPr>
            <p:ph type="title"/>
          </p:nvPr>
        </p:nvSpPr>
        <p:spPr>
          <a:xfrm>
            <a:off x="609600" y="274638"/>
            <a:ext cx="10972800" cy="814423"/>
          </a:xfrm>
        </p:spPr>
        <p:txBody>
          <a:bodyPr/>
          <a:lstStyle/>
          <a:p>
            <a:r>
              <a:rPr lang="en-ZA" dirty="0"/>
              <a:t>Introduction </a:t>
            </a:r>
          </a:p>
        </p:txBody>
      </p:sp>
      <p:sp>
        <p:nvSpPr>
          <p:cNvPr id="3" name="Content Placeholder 2">
            <a:extLst>
              <a:ext uri="{FF2B5EF4-FFF2-40B4-BE49-F238E27FC236}">
                <a16:creationId xmlns:a16="http://schemas.microsoft.com/office/drawing/2014/main" id="{1780BEB0-530A-49CF-9AA9-147115A979D8}"/>
              </a:ext>
            </a:extLst>
          </p:cNvPr>
          <p:cNvSpPr>
            <a:spLocks noGrp="1"/>
          </p:cNvSpPr>
          <p:nvPr>
            <p:ph idx="1"/>
          </p:nvPr>
        </p:nvSpPr>
        <p:spPr>
          <a:xfrm>
            <a:off x="609600" y="1089061"/>
            <a:ext cx="10972800" cy="5167901"/>
          </a:xfrm>
        </p:spPr>
        <p:txBody>
          <a:bodyPr/>
          <a:lstStyle/>
          <a:p>
            <a:pPr marL="0" indent="0">
              <a:buNone/>
            </a:pPr>
            <a:r>
              <a:rPr lang="en-ZA" sz="2400" dirty="0"/>
              <a:t>Provincial Steering Committee continues to meet weekly on Mondays </a:t>
            </a:r>
          </a:p>
          <a:p>
            <a:r>
              <a:rPr lang="en-ZA" sz="2400" dirty="0"/>
              <a:t>The first phase has been completed with the signing and gazetting of Provincial Proclamation and MOA for managing the Transition </a:t>
            </a:r>
          </a:p>
          <a:p>
            <a:pPr marL="0" indent="0">
              <a:buNone/>
            </a:pPr>
            <a:r>
              <a:rPr lang="en-ZA" sz="2400" b="1" dirty="0"/>
              <a:t>2</a:t>
            </a:r>
            <a:r>
              <a:rPr lang="en-ZA" sz="2400" b="1" baseline="30000" dirty="0"/>
              <a:t>nd</a:t>
            </a:r>
            <a:r>
              <a:rPr lang="en-ZA" sz="2400" b="1" dirty="0"/>
              <a:t> Phase = Readiness to assume the function  </a:t>
            </a:r>
          </a:p>
          <a:p>
            <a:r>
              <a:rPr lang="en-ZA" sz="2400" dirty="0"/>
              <a:t>Each work stream has developed Action Plan to achieve all milestones by end of December 2021</a:t>
            </a:r>
          </a:p>
          <a:p>
            <a:r>
              <a:rPr lang="en-ZA" sz="2400" dirty="0"/>
              <a:t>These Action Plans include activities &amp; milestones from National and those that are unique to Gauteng </a:t>
            </a:r>
          </a:p>
          <a:p>
            <a:r>
              <a:rPr lang="en-ZA" sz="2400" dirty="0"/>
              <a:t>Presentation on the Children’s Act Second Amendment Bill –for input</a:t>
            </a:r>
          </a:p>
          <a:p>
            <a:r>
              <a:rPr lang="en-ZA" sz="2400" dirty="0"/>
              <a:t>Presentation from the Office of the Premier in preparation for Change Management</a:t>
            </a:r>
          </a:p>
          <a:p>
            <a:r>
              <a:rPr lang="en-ZA" sz="2400" dirty="0"/>
              <a:t>Presentation from the South African Social Services Professions Council on legislation governing the professionals moving over to Education</a:t>
            </a:r>
          </a:p>
        </p:txBody>
      </p:sp>
    </p:spTree>
    <p:extLst>
      <p:ext uri="{BB962C8B-B14F-4D97-AF65-F5344CB8AC3E}">
        <p14:creationId xmlns:p14="http://schemas.microsoft.com/office/powerpoint/2010/main" val="1456919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2BB37-D5C8-4FDE-A09A-D52BC9A44716}"/>
              </a:ext>
            </a:extLst>
          </p:cNvPr>
          <p:cNvSpPr>
            <a:spLocks noGrp="1"/>
          </p:cNvSpPr>
          <p:nvPr>
            <p:ph type="title"/>
          </p:nvPr>
        </p:nvSpPr>
        <p:spPr/>
        <p:txBody>
          <a:bodyPr/>
          <a:lstStyle/>
          <a:p>
            <a:pPr algn="ctr"/>
            <a:r>
              <a:rPr lang="en-ZA" dirty="0"/>
              <a:t>HR Readiness to receive DSD posts</a:t>
            </a:r>
          </a:p>
        </p:txBody>
      </p:sp>
      <p:sp>
        <p:nvSpPr>
          <p:cNvPr id="3" name="Content Placeholder 2">
            <a:extLst>
              <a:ext uri="{FF2B5EF4-FFF2-40B4-BE49-F238E27FC236}">
                <a16:creationId xmlns:a16="http://schemas.microsoft.com/office/drawing/2014/main" id="{EA0C9EBD-B08A-4E56-A4B8-A7FEFF5DD16C}"/>
              </a:ext>
            </a:extLst>
          </p:cNvPr>
          <p:cNvSpPr>
            <a:spLocks noGrp="1"/>
          </p:cNvSpPr>
          <p:nvPr>
            <p:ph idx="1"/>
          </p:nvPr>
        </p:nvSpPr>
        <p:spPr>
          <a:xfrm>
            <a:off x="1728539" y="1502230"/>
            <a:ext cx="8735355" cy="4973279"/>
          </a:xfrm>
        </p:spPr>
        <p:txBody>
          <a:bodyPr/>
          <a:lstStyle/>
          <a:p>
            <a:r>
              <a:rPr lang="en-ZA" b="0" dirty="0"/>
              <a:t>Organisational Development will hand over the responsibility to Transversal HRM and Recruitment and Selection as soon as the list of officials and transfer letters are made available by GDSD.</a:t>
            </a:r>
          </a:p>
          <a:p>
            <a:r>
              <a:rPr lang="en-ZA" b="0" dirty="0"/>
              <a:t>In line with OTP’s Change Management Activities GDE will ensure that the following are achieved as soon as warm bodies are confirmed:-</a:t>
            </a:r>
          </a:p>
          <a:p>
            <a:endParaRPr lang="en-ZA" b="0" dirty="0"/>
          </a:p>
          <a:p>
            <a:endParaRPr lang="en-ZA" dirty="0"/>
          </a:p>
          <a:p>
            <a:pPr marL="0" indent="0">
              <a:buNone/>
            </a:pPr>
            <a:endParaRPr lang="en-ZA" dirty="0"/>
          </a:p>
        </p:txBody>
      </p:sp>
      <p:graphicFrame>
        <p:nvGraphicFramePr>
          <p:cNvPr id="12" name="Diagram 11">
            <a:extLst>
              <a:ext uri="{FF2B5EF4-FFF2-40B4-BE49-F238E27FC236}">
                <a16:creationId xmlns:a16="http://schemas.microsoft.com/office/drawing/2014/main" id="{E4EF9E54-7CCC-42EB-B75E-961E84C0189E}"/>
              </a:ext>
            </a:extLst>
          </p:cNvPr>
          <p:cNvGraphicFramePr/>
          <p:nvPr/>
        </p:nvGraphicFramePr>
        <p:xfrm>
          <a:off x="1728322" y="3847167"/>
          <a:ext cx="8735355" cy="2861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9102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02FEE-A4A3-4380-9132-8973C2A42759}"/>
              </a:ext>
            </a:extLst>
          </p:cNvPr>
          <p:cNvSpPr>
            <a:spLocks noGrp="1"/>
          </p:cNvSpPr>
          <p:nvPr>
            <p:ph type="title"/>
          </p:nvPr>
        </p:nvSpPr>
        <p:spPr>
          <a:xfrm>
            <a:off x="609600" y="184697"/>
            <a:ext cx="10972800" cy="774673"/>
          </a:xfrm>
        </p:spPr>
        <p:txBody>
          <a:bodyPr/>
          <a:lstStyle/>
          <a:p>
            <a:r>
              <a:rPr lang="en-ZA" sz="3200" b="1" dirty="0">
                <a:solidFill>
                  <a:schemeClr val="accent6"/>
                </a:solidFill>
              </a:rPr>
              <a:t>Plans from HR &amp; LR include </a:t>
            </a:r>
          </a:p>
        </p:txBody>
      </p:sp>
      <p:sp>
        <p:nvSpPr>
          <p:cNvPr id="3" name="Content Placeholder 2">
            <a:extLst>
              <a:ext uri="{FF2B5EF4-FFF2-40B4-BE49-F238E27FC236}">
                <a16:creationId xmlns:a16="http://schemas.microsoft.com/office/drawing/2014/main" id="{EA0AA763-09B4-46C8-8339-8D1E57CDEDC6}"/>
              </a:ext>
            </a:extLst>
          </p:cNvPr>
          <p:cNvSpPr>
            <a:spLocks noGrp="1"/>
          </p:cNvSpPr>
          <p:nvPr>
            <p:ph idx="1"/>
          </p:nvPr>
        </p:nvSpPr>
        <p:spPr>
          <a:xfrm>
            <a:off x="609600" y="959370"/>
            <a:ext cx="10972800" cy="5205124"/>
          </a:xfrm>
        </p:spPr>
        <p:txBody>
          <a:bodyPr/>
          <a:lstStyle/>
          <a:p>
            <a:r>
              <a:rPr lang="en-ZA" sz="2800" dirty="0"/>
              <a:t>List of names of personnel have been received </a:t>
            </a:r>
          </a:p>
          <a:p>
            <a:r>
              <a:rPr lang="en-ZA" sz="2800" dirty="0"/>
              <a:t>Letters of transfer of personnel to GDE will be prepared before the end of the week </a:t>
            </a:r>
          </a:p>
          <a:p>
            <a:r>
              <a:rPr lang="en-ZA" sz="2800" dirty="0"/>
              <a:t>A submission to the MEC with the list of names of personnel will be prepared</a:t>
            </a:r>
          </a:p>
          <a:p>
            <a:r>
              <a:rPr lang="en-ZA" sz="2800" dirty="0"/>
              <a:t>Change Management team will continue to meet with all affected employees to respond to the concerns and questions raised during consultation</a:t>
            </a:r>
          </a:p>
          <a:p>
            <a:r>
              <a:rPr lang="en-ZA" sz="2800" dirty="0"/>
              <a:t>OOP will also present of Change Management and </a:t>
            </a:r>
          </a:p>
          <a:p>
            <a:r>
              <a:rPr lang="en-ZA" sz="2800" dirty="0"/>
              <a:t>GDE to present on the allocation of transferred staff across all the Districts</a:t>
            </a:r>
          </a:p>
          <a:p>
            <a:endParaRPr lang="en-ZA" dirty="0"/>
          </a:p>
        </p:txBody>
      </p:sp>
    </p:spTree>
    <p:extLst>
      <p:ext uri="{BB962C8B-B14F-4D97-AF65-F5344CB8AC3E}">
        <p14:creationId xmlns:p14="http://schemas.microsoft.com/office/powerpoint/2010/main" val="361038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2D28A-A401-425B-A810-4D1F28D414FA}"/>
              </a:ext>
            </a:extLst>
          </p:cNvPr>
          <p:cNvSpPr>
            <a:spLocks noGrp="1"/>
          </p:cNvSpPr>
          <p:nvPr>
            <p:ph type="ctrTitle"/>
          </p:nvPr>
        </p:nvSpPr>
        <p:spPr>
          <a:xfrm>
            <a:off x="1508125" y="1368426"/>
            <a:ext cx="9144000" cy="3097213"/>
          </a:xfrm>
        </p:spPr>
        <p:txBody>
          <a:bodyPr rtlCol="0">
            <a:normAutofit/>
          </a:bodyPr>
          <a:lstStyle/>
          <a:p>
            <a:r>
              <a:rPr lang="en-GB" sz="3600" b="1" cap="small" dirty="0">
                <a:solidFill>
                  <a:schemeClr val="accent2">
                    <a:lumMod val="75000"/>
                  </a:schemeClr>
                </a:solidFill>
                <a:cs typeface="Arial" panose="020B0604020202020204" pitchFamily="34" charset="0"/>
              </a:rPr>
              <a:t>Infrastructure</a:t>
            </a:r>
            <a:endParaRPr lang="en-US" sz="3600" dirty="0">
              <a:solidFill>
                <a:schemeClr val="accent2">
                  <a:lumMod val="75000"/>
                </a:schemeClr>
              </a:solidFill>
            </a:endParaRPr>
          </a:p>
        </p:txBody>
      </p:sp>
      <p:pic>
        <p:nvPicPr>
          <p:cNvPr id="16387" name="Picture 3">
            <a:extLst>
              <a:ext uri="{FF2B5EF4-FFF2-40B4-BE49-F238E27FC236}">
                <a16:creationId xmlns:a16="http://schemas.microsoft.com/office/drawing/2014/main" id="{A59B6ED0-EE24-4274-B882-A1C02A9298A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1950" y="6127751"/>
            <a:ext cx="147478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5">
            <a:extLst>
              <a:ext uri="{FF2B5EF4-FFF2-40B4-BE49-F238E27FC236}">
                <a16:creationId xmlns:a16="http://schemas.microsoft.com/office/drawing/2014/main" id="{DD756C36-5C6E-4BC9-9204-31AC16275BC9}"/>
              </a:ext>
            </a:extLst>
          </p:cNvPr>
          <p:cNvPicPr>
            <a:picLocks noChangeAspect="1"/>
          </p:cNvPicPr>
          <p:nvPr/>
        </p:nvPicPr>
        <p:blipFill>
          <a:blip r:embed="rId3">
            <a:extLst>
              <a:ext uri="{28A0092B-C50C-407E-A947-70E740481C1C}">
                <a14:useLocalDpi xmlns:a14="http://schemas.microsoft.com/office/drawing/2010/main" val="0"/>
              </a:ext>
            </a:extLst>
          </a:blip>
          <a:srcRect t="29208" b="34882"/>
          <a:stretch>
            <a:fillRect/>
          </a:stretch>
        </p:blipFill>
        <p:spPr bwMode="auto">
          <a:xfrm>
            <a:off x="3000375" y="4076701"/>
            <a:ext cx="28019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a:extLst>
              <a:ext uri="{FF2B5EF4-FFF2-40B4-BE49-F238E27FC236}">
                <a16:creationId xmlns:a16="http://schemas.microsoft.com/office/drawing/2014/main" id="{D7E1D736-C8EE-4E0D-8ACD-88604DB2D9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501" y="3995739"/>
            <a:ext cx="2854325"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8605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0436773" y="6143220"/>
            <a:ext cx="1755228" cy="714780"/>
          </a:xfrm>
          <a:prstGeom prst="rect">
            <a:avLst/>
          </a:prstGeom>
          <a:noFill/>
          <a:ln w="9525">
            <a:noFill/>
            <a:miter lim="800000"/>
            <a:headEnd/>
            <a:tailEnd/>
          </a:ln>
        </p:spPr>
      </p:pic>
      <p:sp>
        <p:nvSpPr>
          <p:cNvPr id="7" name="Title 4">
            <a:extLst>
              <a:ext uri="{FF2B5EF4-FFF2-40B4-BE49-F238E27FC236}">
                <a16:creationId xmlns:a16="http://schemas.microsoft.com/office/drawing/2014/main" id="{C6F1201A-E2ED-4801-8CF9-69FE2FBBF74F}"/>
              </a:ext>
            </a:extLst>
          </p:cNvPr>
          <p:cNvSpPr txBox="1">
            <a:spLocks/>
          </p:cNvSpPr>
          <p:nvPr/>
        </p:nvSpPr>
        <p:spPr>
          <a:xfrm>
            <a:off x="1524000" y="116632"/>
            <a:ext cx="8892480" cy="8940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cap="small" dirty="0">
                <a:solidFill>
                  <a:schemeClr val="accent2">
                    <a:lumMod val="75000"/>
                  </a:schemeClr>
                </a:solidFill>
                <a:cs typeface="Arial" panose="020B0604020202020204" pitchFamily="34" charset="0"/>
              </a:rPr>
              <a:t>Preparing for the function:</a:t>
            </a:r>
          </a:p>
          <a:p>
            <a:r>
              <a:rPr lang="en-GB" sz="2800" b="1" cap="small" dirty="0">
                <a:solidFill>
                  <a:schemeClr val="accent2">
                    <a:lumMod val="75000"/>
                  </a:schemeClr>
                </a:solidFill>
                <a:cs typeface="Arial" panose="020B0604020202020204" pitchFamily="34" charset="0"/>
              </a:rPr>
              <a:t>Infrastructure</a:t>
            </a:r>
            <a:endParaRPr lang="en-US" sz="2800" dirty="0">
              <a:solidFill>
                <a:schemeClr val="accent2">
                  <a:lumMod val="75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570847026"/>
              </p:ext>
            </p:extLst>
          </p:nvPr>
        </p:nvGraphicFramePr>
        <p:xfrm>
          <a:off x="283778" y="1183170"/>
          <a:ext cx="11624444" cy="5275488"/>
        </p:xfrm>
        <a:graphic>
          <a:graphicData uri="http://schemas.openxmlformats.org/drawingml/2006/table">
            <a:tbl>
              <a:tblPr>
                <a:tableStyleId>{5C22544A-7EE6-4342-B048-85BDC9FD1C3A}</a:tableStyleId>
              </a:tblPr>
              <a:tblGrid>
                <a:gridCol w="3733586">
                  <a:extLst>
                    <a:ext uri="{9D8B030D-6E8A-4147-A177-3AD203B41FA5}">
                      <a16:colId xmlns:a16="http://schemas.microsoft.com/office/drawing/2014/main" val="3709909878"/>
                    </a:ext>
                  </a:extLst>
                </a:gridCol>
                <a:gridCol w="1169233">
                  <a:extLst>
                    <a:ext uri="{9D8B030D-6E8A-4147-A177-3AD203B41FA5}">
                      <a16:colId xmlns:a16="http://schemas.microsoft.com/office/drawing/2014/main" val="3878374063"/>
                    </a:ext>
                  </a:extLst>
                </a:gridCol>
                <a:gridCol w="1663908">
                  <a:extLst>
                    <a:ext uri="{9D8B030D-6E8A-4147-A177-3AD203B41FA5}">
                      <a16:colId xmlns:a16="http://schemas.microsoft.com/office/drawing/2014/main" val="1880437410"/>
                    </a:ext>
                  </a:extLst>
                </a:gridCol>
                <a:gridCol w="5057717">
                  <a:extLst>
                    <a:ext uri="{9D8B030D-6E8A-4147-A177-3AD203B41FA5}">
                      <a16:colId xmlns:a16="http://schemas.microsoft.com/office/drawing/2014/main" val="2945280314"/>
                    </a:ext>
                  </a:extLst>
                </a:gridCol>
              </a:tblGrid>
              <a:tr h="374884">
                <a:tc>
                  <a:txBody>
                    <a:bodyPr/>
                    <a:lstStyle/>
                    <a:p>
                      <a:pPr algn="l" fontAlgn="b"/>
                      <a:r>
                        <a:rPr lang="en-ZA" sz="2000" b="1" u="none" strike="noStrike">
                          <a:solidFill>
                            <a:sysClr val="windowText" lastClr="000000"/>
                          </a:solidFill>
                          <a:effectLst/>
                        </a:rPr>
                        <a:t>Activity</a:t>
                      </a:r>
                      <a:endParaRPr lang="en-ZA" sz="2000" b="1" i="0" u="none" strike="noStrike">
                        <a:solidFill>
                          <a:sysClr val="windowText" lastClr="000000"/>
                        </a:solidFill>
                        <a:effectLst/>
                        <a:latin typeface="Calibri" panose="020F0502020204030204" pitchFamily="34" charset="0"/>
                      </a:endParaRPr>
                    </a:p>
                  </a:txBody>
                  <a:tcPr marL="5951" marR="5951" marT="59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2000" b="1" u="none" strike="noStrike">
                          <a:solidFill>
                            <a:sysClr val="windowText" lastClr="000000"/>
                          </a:solidFill>
                          <a:effectLst/>
                        </a:rPr>
                        <a:t>Timeframe</a:t>
                      </a:r>
                      <a:endParaRPr lang="en-ZA" sz="2000" b="1" i="0" u="none" strike="noStrike">
                        <a:solidFill>
                          <a:sysClr val="windowText" lastClr="000000"/>
                        </a:solidFill>
                        <a:effectLst/>
                        <a:latin typeface="Calibri" panose="020F0502020204030204" pitchFamily="34" charset="0"/>
                      </a:endParaRPr>
                    </a:p>
                  </a:txBody>
                  <a:tcPr marL="5951" marR="5951" marT="59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2000" b="1" u="none" strike="noStrike" dirty="0">
                          <a:solidFill>
                            <a:sysClr val="windowText" lastClr="000000"/>
                          </a:solidFill>
                          <a:effectLst/>
                        </a:rPr>
                        <a:t>Responsibility</a:t>
                      </a:r>
                      <a:endParaRPr lang="en-ZA" sz="2000" b="1" i="0" u="none" strike="noStrike" dirty="0">
                        <a:solidFill>
                          <a:sysClr val="windowText" lastClr="000000"/>
                        </a:solidFill>
                        <a:effectLst/>
                        <a:latin typeface="Calibri" panose="020F0502020204030204" pitchFamily="34" charset="0"/>
                      </a:endParaRPr>
                    </a:p>
                  </a:txBody>
                  <a:tcPr marL="5951" marR="5951" marT="59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2000" b="1" i="0" u="none" strike="noStrike" dirty="0">
                          <a:solidFill>
                            <a:sysClr val="windowText" lastClr="000000"/>
                          </a:solidFill>
                          <a:effectLst/>
                          <a:latin typeface="Calibri" panose="020F0502020204030204" pitchFamily="34" charset="0"/>
                        </a:rPr>
                        <a:t>Progress</a:t>
                      </a:r>
                    </a:p>
                  </a:txBody>
                  <a:tcPr marL="5951" marR="5951" marT="59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8429736"/>
                  </a:ext>
                </a:extLst>
              </a:tr>
              <a:tr h="374884">
                <a:tc>
                  <a:txBody>
                    <a:bodyPr/>
                    <a:lstStyle/>
                    <a:p>
                      <a:pPr lvl="1" algn="l" fontAlgn="b"/>
                      <a:r>
                        <a:rPr lang="en-GB" sz="1600" u="none" strike="noStrike" dirty="0">
                          <a:solidFill>
                            <a:sysClr val="windowText" lastClr="000000"/>
                          </a:solidFill>
                          <a:effectLst/>
                        </a:rPr>
                        <a:t>Collect lists of ECD centres that are scheduled for maintenance etc. </a:t>
                      </a:r>
                      <a:endParaRPr lang="en-GB" sz="1600" b="0" i="0" u="none" strike="noStrike" dirty="0">
                        <a:solidFill>
                          <a:sysClr val="windowText" lastClr="000000"/>
                        </a:solidFill>
                        <a:effectLst/>
                        <a:latin typeface="Calibri" panose="020F0502020204030204" pitchFamily="34" charset="0"/>
                      </a:endParaRPr>
                    </a:p>
                  </a:txBody>
                  <a:tcPr marL="5951" marR="5951" marT="5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600" u="none" strike="noStrike" dirty="0">
                          <a:solidFill>
                            <a:sysClr val="windowText" lastClr="000000"/>
                          </a:solidFill>
                          <a:effectLst/>
                        </a:rPr>
                        <a:t>September</a:t>
                      </a:r>
                      <a:endParaRPr lang="en-ZA" sz="1600" b="0" i="0" u="none" strike="noStrike" dirty="0">
                        <a:solidFill>
                          <a:sysClr val="windowText" lastClr="000000"/>
                        </a:solidFill>
                        <a:effectLst/>
                        <a:latin typeface="Calibri" panose="020F0502020204030204" pitchFamily="34" charset="0"/>
                      </a:endParaRPr>
                    </a:p>
                  </a:txBody>
                  <a:tcPr marL="5951" marR="5951" marT="5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600" u="none" strike="noStrike" dirty="0">
                          <a:solidFill>
                            <a:sysClr val="windowText" lastClr="000000"/>
                          </a:solidFill>
                          <a:effectLst/>
                        </a:rPr>
                        <a:t>DSD &amp; DBE</a:t>
                      </a:r>
                      <a:endParaRPr lang="en-ZA" sz="1600" b="0" i="0" u="none" strike="noStrike" dirty="0">
                        <a:solidFill>
                          <a:sysClr val="windowText" lastClr="000000"/>
                        </a:solidFill>
                        <a:effectLst/>
                        <a:latin typeface="Calibri" panose="020F0502020204030204" pitchFamily="34" charset="0"/>
                      </a:endParaRPr>
                    </a:p>
                  </a:txBody>
                  <a:tcPr marL="5951" marR="5951" marT="5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600" b="1" i="0" u="none" strike="noStrike" dirty="0">
                          <a:solidFill>
                            <a:sysClr val="windowText" lastClr="000000"/>
                          </a:solidFill>
                          <a:effectLst/>
                          <a:latin typeface="Calibri" panose="020F0502020204030204" pitchFamily="34" charset="0"/>
                        </a:rPr>
                        <a:t>The following projects are on the GDSD ECE for the 2021/22 MTEF:</a:t>
                      </a:r>
                    </a:p>
                    <a:p>
                      <a:pPr algn="l" fontAlgn="b"/>
                      <a:r>
                        <a:rPr lang="en-ZA" sz="1600" b="1" i="0" u="none" strike="noStrike" dirty="0">
                          <a:solidFill>
                            <a:sysClr val="windowText" lastClr="000000"/>
                          </a:solidFill>
                          <a:effectLst/>
                          <a:latin typeface="Calibri" panose="020F0502020204030204" pitchFamily="34" charset="0"/>
                        </a:rPr>
                        <a:t> - 29 centres for maintenance</a:t>
                      </a:r>
                    </a:p>
                    <a:p>
                      <a:pPr marL="285750" indent="-285750" algn="l" fontAlgn="b">
                        <a:buFontTx/>
                        <a:buChar char="-"/>
                      </a:pPr>
                      <a:r>
                        <a:rPr lang="en-ZA" sz="1600" b="1" i="0" u="none" strike="noStrike" dirty="0">
                          <a:solidFill>
                            <a:sysClr val="windowText" lastClr="000000"/>
                          </a:solidFill>
                          <a:effectLst/>
                          <a:latin typeface="Calibri" panose="020F0502020204030204" pitchFamily="34" charset="0"/>
                        </a:rPr>
                        <a:t>3 new construction projects</a:t>
                      </a:r>
                    </a:p>
                    <a:p>
                      <a:pPr marL="0" indent="0" algn="l" fontAlgn="b">
                        <a:buFontTx/>
                        <a:buNone/>
                      </a:pPr>
                      <a:r>
                        <a:rPr lang="en-ZA" sz="1600" b="1" i="0" u="none" strike="noStrike" dirty="0">
                          <a:solidFill>
                            <a:schemeClr val="tx1"/>
                          </a:solidFill>
                          <a:effectLst/>
                          <a:latin typeface="Calibri" panose="020F0502020204030204" pitchFamily="34" charset="0"/>
                        </a:rPr>
                        <a:t>COMPLETED</a:t>
                      </a:r>
                    </a:p>
                  </a:txBody>
                  <a:tcPr marL="5951" marR="5951" marT="59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026158199"/>
                  </a:ext>
                </a:extLst>
              </a:tr>
              <a:tr h="374884">
                <a:tc>
                  <a:txBody>
                    <a:bodyPr/>
                    <a:lstStyle/>
                    <a:p>
                      <a:pPr lvl="1" algn="l" fontAlgn="b"/>
                      <a:r>
                        <a:rPr lang="en-GB" sz="1600" u="none" strike="noStrike" dirty="0">
                          <a:solidFill>
                            <a:sysClr val="windowText" lastClr="000000"/>
                          </a:solidFill>
                          <a:effectLst/>
                        </a:rPr>
                        <a:t>Develop a plan for rolling out maintenance &amp; renovations</a:t>
                      </a:r>
                      <a:endParaRPr lang="en-GB" sz="1600" b="0" i="0" u="none" strike="noStrike" dirty="0">
                        <a:solidFill>
                          <a:sysClr val="windowText" lastClr="000000"/>
                        </a:solidFill>
                        <a:effectLst/>
                        <a:latin typeface="Calibri" panose="020F0502020204030204" pitchFamily="34" charset="0"/>
                      </a:endParaRPr>
                    </a:p>
                  </a:txBody>
                  <a:tcPr marL="5951" marR="5951" marT="5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600" u="none" strike="noStrike" dirty="0">
                          <a:solidFill>
                            <a:sysClr val="windowText" lastClr="000000"/>
                          </a:solidFill>
                          <a:effectLst/>
                        </a:rPr>
                        <a:t>October </a:t>
                      </a:r>
                      <a:endParaRPr lang="en-ZA" sz="1600" b="0" i="0" u="none" strike="noStrike" dirty="0">
                        <a:solidFill>
                          <a:sysClr val="windowText" lastClr="000000"/>
                        </a:solidFill>
                        <a:effectLst/>
                        <a:latin typeface="Calibri" panose="020F0502020204030204" pitchFamily="34" charset="0"/>
                      </a:endParaRPr>
                    </a:p>
                  </a:txBody>
                  <a:tcPr marL="5951" marR="5951" marT="5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600" u="none" strike="noStrike" dirty="0">
                          <a:solidFill>
                            <a:sysClr val="windowText" lastClr="000000"/>
                          </a:solidFill>
                          <a:effectLst/>
                        </a:rPr>
                        <a:t>DSD &amp; DBE</a:t>
                      </a:r>
                      <a:endParaRPr lang="en-ZA" sz="1600" b="0" i="0" u="none" strike="noStrike" dirty="0">
                        <a:solidFill>
                          <a:sysClr val="windowText" lastClr="000000"/>
                        </a:solidFill>
                        <a:effectLst/>
                        <a:latin typeface="Calibri" panose="020F0502020204030204" pitchFamily="34" charset="0"/>
                      </a:endParaRPr>
                    </a:p>
                  </a:txBody>
                  <a:tcPr marL="5951" marR="5951" marT="5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600" b="1" i="0" u="none" strike="noStrike" dirty="0">
                          <a:solidFill>
                            <a:sysClr val="windowText" lastClr="000000"/>
                          </a:solidFill>
                          <a:effectLst/>
                          <a:latin typeface="Calibri" panose="020F0502020204030204" pitchFamily="34" charset="0"/>
                        </a:rPr>
                        <a:t>GDSD will continue with the maintenance and renovation programme for the 2021/22 FY until capacity is created in GDE.</a:t>
                      </a:r>
                    </a:p>
                    <a:p>
                      <a:pPr algn="l" fontAlgn="b"/>
                      <a:r>
                        <a:rPr lang="en-ZA" sz="1600" b="1" i="0" u="none" strike="noStrike" dirty="0">
                          <a:solidFill>
                            <a:schemeClr val="tx1"/>
                          </a:solidFill>
                          <a:effectLst/>
                          <a:latin typeface="Calibri" panose="020F0502020204030204" pitchFamily="34" charset="0"/>
                        </a:rPr>
                        <a:t>COMPLETED</a:t>
                      </a:r>
                    </a:p>
                  </a:txBody>
                  <a:tcPr marL="5951" marR="5951" marT="59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709973354"/>
                  </a:ext>
                </a:extLst>
              </a:tr>
              <a:tr h="374884">
                <a:tc>
                  <a:txBody>
                    <a:bodyPr/>
                    <a:lstStyle/>
                    <a:p>
                      <a:pPr lvl="1" algn="l" fontAlgn="b"/>
                      <a:r>
                        <a:rPr lang="en-GB" sz="1600" u="none" strike="noStrike" dirty="0">
                          <a:solidFill>
                            <a:sysClr val="windowText" lastClr="000000"/>
                          </a:solidFill>
                          <a:effectLst/>
                        </a:rPr>
                        <a:t>Develop a plan for constructing new ECD centres</a:t>
                      </a:r>
                      <a:endParaRPr lang="en-GB" sz="1600" b="0" i="0" u="none" strike="noStrike" dirty="0">
                        <a:solidFill>
                          <a:sysClr val="windowText" lastClr="000000"/>
                        </a:solidFill>
                        <a:effectLst/>
                        <a:latin typeface="Calibri" panose="020F0502020204030204" pitchFamily="34" charset="0"/>
                      </a:endParaRPr>
                    </a:p>
                  </a:txBody>
                  <a:tcPr marL="5951" marR="5951" marT="5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600" u="none" strike="noStrike" dirty="0">
                          <a:solidFill>
                            <a:sysClr val="windowText" lastClr="000000"/>
                          </a:solidFill>
                          <a:effectLst/>
                        </a:rPr>
                        <a:t>October </a:t>
                      </a:r>
                      <a:endParaRPr lang="en-ZA" sz="1600" b="0" i="0" u="none" strike="noStrike" dirty="0">
                        <a:solidFill>
                          <a:sysClr val="windowText" lastClr="000000"/>
                        </a:solidFill>
                        <a:effectLst/>
                        <a:latin typeface="Calibri" panose="020F0502020204030204" pitchFamily="34" charset="0"/>
                      </a:endParaRPr>
                    </a:p>
                  </a:txBody>
                  <a:tcPr marL="5951" marR="5951" marT="5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600" u="none" strike="noStrike" dirty="0">
                          <a:solidFill>
                            <a:sysClr val="windowText" lastClr="000000"/>
                          </a:solidFill>
                          <a:effectLst/>
                        </a:rPr>
                        <a:t>DSD &amp; DBE</a:t>
                      </a:r>
                      <a:endParaRPr lang="en-ZA" sz="1600" b="0" i="0" u="none" strike="noStrike" dirty="0">
                        <a:solidFill>
                          <a:sysClr val="windowText" lastClr="000000"/>
                        </a:solidFill>
                        <a:effectLst/>
                        <a:latin typeface="Calibri" panose="020F0502020204030204" pitchFamily="34" charset="0"/>
                      </a:endParaRPr>
                    </a:p>
                  </a:txBody>
                  <a:tcPr marL="5951" marR="5951" marT="5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600" b="1" i="0" u="none" strike="noStrike" dirty="0">
                          <a:solidFill>
                            <a:sysClr val="windowText" lastClr="000000"/>
                          </a:solidFill>
                          <a:effectLst/>
                          <a:latin typeface="Calibri" panose="020F0502020204030204" pitchFamily="34" charset="0"/>
                        </a:rPr>
                        <a:t>GDSD will continue with the completion of 3 new ECD Centres.</a:t>
                      </a:r>
                    </a:p>
                    <a:p>
                      <a:pPr algn="l" fontAlgn="b"/>
                      <a:r>
                        <a:rPr lang="en-ZA" sz="1600" b="1" i="0" u="none" strike="noStrike" dirty="0">
                          <a:solidFill>
                            <a:sysClr val="windowText" lastClr="000000"/>
                          </a:solidFill>
                          <a:effectLst/>
                          <a:latin typeface="Calibri" panose="020F0502020204030204" pitchFamily="34" charset="0"/>
                        </a:rPr>
                        <a:t>One project for a new ECD Centres consisting of grade RR and R classes is in the planning phase with GDE.</a:t>
                      </a:r>
                    </a:p>
                    <a:p>
                      <a:pPr algn="l" fontAlgn="b"/>
                      <a:r>
                        <a:rPr lang="en-ZA" sz="1600" b="1" i="0" u="none" strike="noStrike" dirty="0">
                          <a:solidFill>
                            <a:schemeClr val="tx1"/>
                          </a:solidFill>
                          <a:effectLst/>
                          <a:latin typeface="Calibri" panose="020F0502020204030204" pitchFamily="34" charset="0"/>
                        </a:rPr>
                        <a:t>COMPLETED</a:t>
                      </a:r>
                    </a:p>
                  </a:txBody>
                  <a:tcPr marL="5951" marR="5951" marT="59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694579039"/>
                  </a:ext>
                </a:extLst>
              </a:tr>
              <a:tr h="374884">
                <a:tc>
                  <a:txBody>
                    <a:bodyPr/>
                    <a:lstStyle/>
                    <a:p>
                      <a:pPr lvl="1" algn="l" fontAlgn="b"/>
                      <a:r>
                        <a:rPr lang="en-GB" sz="1600" u="none" strike="noStrike" dirty="0">
                          <a:solidFill>
                            <a:sysClr val="windowText" lastClr="000000"/>
                          </a:solidFill>
                          <a:effectLst/>
                        </a:rPr>
                        <a:t>Agree on contracting mechanism and system for managing implementing agents and/or contractors </a:t>
                      </a:r>
                      <a:endParaRPr lang="en-GB" sz="1600" b="0" i="0" u="none" strike="noStrike" dirty="0">
                        <a:solidFill>
                          <a:sysClr val="windowText" lastClr="000000"/>
                        </a:solidFill>
                        <a:effectLst/>
                        <a:latin typeface="Calibri" panose="020F0502020204030204" pitchFamily="34" charset="0"/>
                      </a:endParaRPr>
                    </a:p>
                  </a:txBody>
                  <a:tcPr marL="5951" marR="5951" marT="5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600" u="none" strike="noStrike" dirty="0">
                          <a:solidFill>
                            <a:sysClr val="windowText" lastClr="000000"/>
                          </a:solidFill>
                          <a:effectLst/>
                        </a:rPr>
                        <a:t>November</a:t>
                      </a:r>
                      <a:endParaRPr lang="en-ZA" sz="1600" b="0" i="0" u="none" strike="noStrike" dirty="0">
                        <a:solidFill>
                          <a:sysClr val="windowText" lastClr="000000"/>
                        </a:solidFill>
                        <a:effectLst/>
                        <a:latin typeface="Calibri" panose="020F0502020204030204" pitchFamily="34" charset="0"/>
                      </a:endParaRPr>
                    </a:p>
                  </a:txBody>
                  <a:tcPr marL="5951" marR="5951" marT="5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600" u="none" strike="noStrike" dirty="0">
                          <a:solidFill>
                            <a:sysClr val="windowText" lastClr="000000"/>
                          </a:solidFill>
                          <a:effectLst/>
                        </a:rPr>
                        <a:t>DSD &amp; DBE</a:t>
                      </a:r>
                      <a:endParaRPr lang="en-ZA" sz="1600" b="0" i="0" u="none" strike="noStrike" dirty="0">
                        <a:solidFill>
                          <a:sysClr val="windowText" lastClr="000000"/>
                        </a:solidFill>
                        <a:effectLst/>
                        <a:latin typeface="Calibri" panose="020F0502020204030204" pitchFamily="34" charset="0"/>
                      </a:endParaRPr>
                    </a:p>
                  </a:txBody>
                  <a:tcPr marL="5951" marR="5951" marT="5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600" b="1" i="0" u="none" strike="noStrike" dirty="0">
                          <a:solidFill>
                            <a:sysClr val="windowText" lastClr="000000"/>
                          </a:solidFill>
                          <a:effectLst/>
                          <a:latin typeface="Calibri" panose="020F0502020204030204" pitchFamily="34" charset="0"/>
                        </a:rPr>
                        <a:t>GDSD will continue with its current arrangement with GDID (Implementing Agent).</a:t>
                      </a:r>
                    </a:p>
                    <a:p>
                      <a:pPr algn="l" fontAlgn="b"/>
                      <a:r>
                        <a:rPr lang="en-ZA" sz="1600" b="1" i="0" u="none" strike="noStrike" dirty="0">
                          <a:solidFill>
                            <a:sysClr val="windowText" lastClr="000000"/>
                          </a:solidFill>
                          <a:effectLst/>
                          <a:latin typeface="Calibri" panose="020F0502020204030204" pitchFamily="34" charset="0"/>
                        </a:rPr>
                        <a:t>When GDE takes over the ECD infrastructure function (2022/23) it will include the ECD programme in the current arrangement with GDID.</a:t>
                      </a:r>
                    </a:p>
                    <a:p>
                      <a:pPr algn="l" fontAlgn="b"/>
                      <a:r>
                        <a:rPr lang="en-ZA" sz="1600" b="1" i="0" u="none" strike="noStrike" dirty="0">
                          <a:solidFill>
                            <a:schemeClr val="tx1"/>
                          </a:solidFill>
                          <a:effectLst/>
                          <a:latin typeface="Calibri" panose="020F0502020204030204" pitchFamily="34" charset="0"/>
                        </a:rPr>
                        <a:t>COMPLETED</a:t>
                      </a:r>
                    </a:p>
                  </a:txBody>
                  <a:tcPr marL="5951" marR="5951" marT="59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487405877"/>
                  </a:ext>
                </a:extLst>
              </a:tr>
            </a:tbl>
          </a:graphicData>
        </a:graphic>
      </p:graphicFrame>
    </p:spTree>
    <p:extLst>
      <p:ext uri="{BB962C8B-B14F-4D97-AF65-F5344CB8AC3E}">
        <p14:creationId xmlns:p14="http://schemas.microsoft.com/office/powerpoint/2010/main" val="1091245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0436773" y="6143220"/>
            <a:ext cx="1755228" cy="714780"/>
          </a:xfrm>
          <a:prstGeom prst="rect">
            <a:avLst/>
          </a:prstGeom>
          <a:noFill/>
          <a:ln w="9525">
            <a:noFill/>
            <a:miter lim="800000"/>
            <a:headEnd/>
            <a:tailEnd/>
          </a:ln>
        </p:spPr>
      </p:pic>
      <p:sp>
        <p:nvSpPr>
          <p:cNvPr id="7" name="Title 4">
            <a:extLst>
              <a:ext uri="{FF2B5EF4-FFF2-40B4-BE49-F238E27FC236}">
                <a16:creationId xmlns:a16="http://schemas.microsoft.com/office/drawing/2014/main" id="{C6F1201A-E2ED-4801-8CF9-69FE2FBBF74F}"/>
              </a:ext>
            </a:extLst>
          </p:cNvPr>
          <p:cNvSpPr txBox="1">
            <a:spLocks/>
          </p:cNvSpPr>
          <p:nvPr/>
        </p:nvSpPr>
        <p:spPr>
          <a:xfrm>
            <a:off x="1524000" y="116632"/>
            <a:ext cx="8892480" cy="8940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cap="small" dirty="0">
                <a:solidFill>
                  <a:schemeClr val="accent2">
                    <a:lumMod val="75000"/>
                  </a:schemeClr>
                </a:solidFill>
                <a:cs typeface="Arial" panose="020B0604020202020204" pitchFamily="34" charset="0"/>
              </a:rPr>
              <a:t>Preparing for the function:</a:t>
            </a:r>
          </a:p>
          <a:p>
            <a:r>
              <a:rPr lang="en-GB" sz="2800" b="1" cap="small" dirty="0">
                <a:solidFill>
                  <a:schemeClr val="accent2">
                    <a:lumMod val="75000"/>
                  </a:schemeClr>
                </a:solidFill>
                <a:cs typeface="Arial" panose="020B0604020202020204" pitchFamily="34" charset="0"/>
              </a:rPr>
              <a:t>Infrastructure</a:t>
            </a:r>
            <a:endParaRPr lang="en-US" sz="2800" dirty="0">
              <a:solidFill>
                <a:schemeClr val="accent2">
                  <a:lumMod val="75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892404454"/>
              </p:ext>
            </p:extLst>
          </p:nvPr>
        </p:nvGraphicFramePr>
        <p:xfrm>
          <a:off x="194873" y="1113241"/>
          <a:ext cx="11872211" cy="5342399"/>
        </p:xfrm>
        <a:graphic>
          <a:graphicData uri="http://schemas.openxmlformats.org/drawingml/2006/table">
            <a:tbl>
              <a:tblPr>
                <a:tableStyleId>{5C22544A-7EE6-4342-B048-85BDC9FD1C3A}</a:tableStyleId>
              </a:tblPr>
              <a:tblGrid>
                <a:gridCol w="3694462">
                  <a:extLst>
                    <a:ext uri="{9D8B030D-6E8A-4147-A177-3AD203B41FA5}">
                      <a16:colId xmlns:a16="http://schemas.microsoft.com/office/drawing/2014/main" val="3709909878"/>
                    </a:ext>
                  </a:extLst>
                </a:gridCol>
                <a:gridCol w="1191275">
                  <a:extLst>
                    <a:ext uri="{9D8B030D-6E8A-4147-A177-3AD203B41FA5}">
                      <a16:colId xmlns:a16="http://schemas.microsoft.com/office/drawing/2014/main" val="3878374063"/>
                    </a:ext>
                  </a:extLst>
                </a:gridCol>
                <a:gridCol w="1414995">
                  <a:extLst>
                    <a:ext uri="{9D8B030D-6E8A-4147-A177-3AD203B41FA5}">
                      <a16:colId xmlns:a16="http://schemas.microsoft.com/office/drawing/2014/main" val="1880437410"/>
                    </a:ext>
                  </a:extLst>
                </a:gridCol>
                <a:gridCol w="5571479">
                  <a:extLst>
                    <a:ext uri="{9D8B030D-6E8A-4147-A177-3AD203B41FA5}">
                      <a16:colId xmlns:a16="http://schemas.microsoft.com/office/drawing/2014/main" val="2945280314"/>
                    </a:ext>
                  </a:extLst>
                </a:gridCol>
              </a:tblGrid>
              <a:tr h="374884">
                <a:tc>
                  <a:txBody>
                    <a:bodyPr/>
                    <a:lstStyle/>
                    <a:p>
                      <a:pPr algn="l" fontAlgn="b"/>
                      <a:r>
                        <a:rPr lang="en-ZA" sz="1800" b="1" u="none" strike="noStrike">
                          <a:solidFill>
                            <a:sysClr val="windowText" lastClr="000000"/>
                          </a:solidFill>
                          <a:effectLst/>
                        </a:rPr>
                        <a:t>Activity</a:t>
                      </a:r>
                      <a:endParaRPr lang="en-ZA" sz="1800" b="1" i="0" u="none" strike="noStrike">
                        <a:solidFill>
                          <a:sysClr val="windowText" lastClr="000000"/>
                        </a:solidFill>
                        <a:effectLst/>
                        <a:latin typeface="Calibri" panose="020F0502020204030204" pitchFamily="34" charset="0"/>
                      </a:endParaRPr>
                    </a:p>
                  </a:txBody>
                  <a:tcPr marL="5951" marR="5951" marT="59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800" b="1" u="none" strike="noStrike" dirty="0">
                          <a:solidFill>
                            <a:sysClr val="windowText" lastClr="000000"/>
                          </a:solidFill>
                          <a:effectLst/>
                        </a:rPr>
                        <a:t>Timeframe</a:t>
                      </a:r>
                      <a:endParaRPr lang="en-ZA" sz="1800" b="1" i="0" u="none" strike="noStrike" dirty="0">
                        <a:solidFill>
                          <a:sysClr val="windowText" lastClr="000000"/>
                        </a:solidFill>
                        <a:effectLst/>
                        <a:latin typeface="Calibri" panose="020F0502020204030204" pitchFamily="34" charset="0"/>
                      </a:endParaRPr>
                    </a:p>
                  </a:txBody>
                  <a:tcPr marL="5951" marR="5951" marT="59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800" b="1" u="none" strike="noStrike" dirty="0">
                          <a:solidFill>
                            <a:sysClr val="windowText" lastClr="000000"/>
                          </a:solidFill>
                          <a:effectLst/>
                        </a:rPr>
                        <a:t>Responsibility</a:t>
                      </a:r>
                      <a:endParaRPr lang="en-ZA" sz="1800" b="1" i="0" u="none" strike="noStrike" dirty="0">
                        <a:solidFill>
                          <a:sysClr val="windowText" lastClr="000000"/>
                        </a:solidFill>
                        <a:effectLst/>
                        <a:latin typeface="Calibri" panose="020F0502020204030204" pitchFamily="34" charset="0"/>
                      </a:endParaRPr>
                    </a:p>
                  </a:txBody>
                  <a:tcPr marL="5951" marR="5951" marT="59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800" b="1" i="0" u="none" strike="noStrike" dirty="0">
                          <a:solidFill>
                            <a:sysClr val="windowText" lastClr="000000"/>
                          </a:solidFill>
                          <a:effectLst/>
                          <a:latin typeface="Calibri" panose="020F0502020204030204" pitchFamily="34" charset="0"/>
                        </a:rPr>
                        <a:t>Progress</a:t>
                      </a:r>
                    </a:p>
                  </a:txBody>
                  <a:tcPr marL="5951" marR="5951" marT="59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8429736"/>
                  </a:ext>
                </a:extLst>
              </a:tr>
              <a:tr h="374884">
                <a:tc>
                  <a:txBody>
                    <a:bodyPr/>
                    <a:lstStyle/>
                    <a:p>
                      <a:pPr algn="l" fontAlgn="b"/>
                      <a:r>
                        <a:rPr lang="en-GB" sz="1800" u="none" strike="noStrike">
                          <a:solidFill>
                            <a:sysClr val="windowText" lastClr="000000"/>
                          </a:solidFill>
                          <a:effectLst/>
                        </a:rPr>
                        <a:t>Agree on database for ECD centres at provincial levels </a:t>
                      </a:r>
                      <a:endParaRPr lang="en-GB" sz="1800" b="0" i="0" u="none" strike="noStrike">
                        <a:solidFill>
                          <a:sysClr val="windowText" lastClr="000000"/>
                        </a:solidFill>
                        <a:effectLst/>
                        <a:latin typeface="Calibri" panose="020F0502020204030204" pitchFamily="34" charset="0"/>
                      </a:endParaRPr>
                    </a:p>
                  </a:txBody>
                  <a:tcPr marL="5951" marR="5951" marT="5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800" u="none" strike="noStrike" dirty="0">
                          <a:solidFill>
                            <a:sysClr val="windowText" lastClr="000000"/>
                          </a:solidFill>
                          <a:effectLst/>
                        </a:rPr>
                        <a:t>November</a:t>
                      </a:r>
                      <a:endParaRPr lang="en-ZA" sz="1800" b="0" i="0" u="none" strike="noStrike" dirty="0">
                        <a:solidFill>
                          <a:sysClr val="windowText" lastClr="000000"/>
                        </a:solidFill>
                        <a:effectLst/>
                        <a:latin typeface="Calibri" panose="020F0502020204030204" pitchFamily="34" charset="0"/>
                      </a:endParaRPr>
                    </a:p>
                  </a:txBody>
                  <a:tcPr marL="5951" marR="5951" marT="5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800" u="none" strike="noStrike">
                          <a:solidFill>
                            <a:sysClr val="windowText" lastClr="000000"/>
                          </a:solidFill>
                          <a:effectLst/>
                        </a:rPr>
                        <a:t>DSD &amp; DBE</a:t>
                      </a:r>
                      <a:endParaRPr lang="en-ZA" sz="1800" b="0" i="0" u="none" strike="noStrike">
                        <a:solidFill>
                          <a:sysClr val="windowText" lastClr="000000"/>
                        </a:solidFill>
                        <a:effectLst/>
                        <a:latin typeface="Calibri" panose="020F0502020204030204" pitchFamily="34" charset="0"/>
                      </a:endParaRPr>
                    </a:p>
                  </a:txBody>
                  <a:tcPr marL="5951" marR="5951" marT="5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800" b="0" i="0" u="none" strike="noStrike" kern="1200" dirty="0">
                          <a:solidFill>
                            <a:sysClr val="windowText" lastClr="000000"/>
                          </a:solidFill>
                          <a:effectLst/>
                          <a:latin typeface="Calibri" panose="020F0502020204030204" pitchFamily="34" charset="0"/>
                          <a:ea typeface="+mn-ea"/>
                          <a:cs typeface="+mn-cs"/>
                        </a:rPr>
                        <a:t>This is reported on by the </a:t>
                      </a:r>
                      <a:r>
                        <a:rPr lang="en-GB" sz="1800" b="0" i="0" u="none" strike="noStrike" kern="1200" dirty="0">
                          <a:solidFill>
                            <a:sysClr val="windowText" lastClr="000000"/>
                          </a:solidFill>
                          <a:effectLst/>
                          <a:latin typeface="Calibri" panose="020F0502020204030204" pitchFamily="34" charset="0"/>
                          <a:ea typeface="+mn-ea"/>
                          <a:cs typeface="+mn-cs"/>
                        </a:rPr>
                        <a:t>Data Information Monitoring &amp; Evaluation Work stream. </a:t>
                      </a:r>
                      <a:endParaRPr lang="en-ZA" sz="1800" b="0" i="0" u="none" strike="noStrike" kern="1200" dirty="0">
                        <a:solidFill>
                          <a:sysClr val="windowText" lastClr="000000"/>
                        </a:solidFill>
                        <a:effectLst/>
                        <a:latin typeface="Calibri" panose="020F0502020204030204" pitchFamily="34" charset="0"/>
                        <a:ea typeface="+mn-ea"/>
                        <a:cs typeface="+mn-cs"/>
                      </a:endParaRPr>
                    </a:p>
                  </a:txBody>
                  <a:tcPr marL="5951" marR="5951" marT="59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2807067"/>
                  </a:ext>
                </a:extLst>
              </a:tr>
              <a:tr h="374884">
                <a:tc>
                  <a:txBody>
                    <a:bodyPr/>
                    <a:lstStyle/>
                    <a:p>
                      <a:pPr algn="l" fontAlgn="b"/>
                      <a:r>
                        <a:rPr lang="en-GB" sz="1800" u="none" strike="noStrike" dirty="0">
                          <a:solidFill>
                            <a:sysClr val="windowText" lastClr="000000"/>
                          </a:solidFill>
                          <a:effectLst/>
                        </a:rPr>
                        <a:t>Develop system and capacity for managing the Conditional grant </a:t>
                      </a:r>
                      <a:endParaRPr lang="en-GB" sz="1800" b="0" i="0" u="none" strike="noStrike" dirty="0">
                        <a:solidFill>
                          <a:sysClr val="windowText" lastClr="000000"/>
                        </a:solidFill>
                        <a:effectLst/>
                        <a:latin typeface="Calibri" panose="020F0502020204030204" pitchFamily="34" charset="0"/>
                      </a:endParaRPr>
                    </a:p>
                  </a:txBody>
                  <a:tcPr marL="5951" marR="5951" marT="5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800" u="none" strike="noStrike" dirty="0">
                          <a:solidFill>
                            <a:sysClr val="windowText" lastClr="000000"/>
                          </a:solidFill>
                          <a:effectLst/>
                        </a:rPr>
                        <a:t>November</a:t>
                      </a:r>
                      <a:endParaRPr lang="en-ZA" sz="1800" b="0" i="0" u="none" strike="noStrike" dirty="0">
                        <a:solidFill>
                          <a:sysClr val="windowText" lastClr="000000"/>
                        </a:solidFill>
                        <a:effectLst/>
                        <a:latin typeface="Calibri" panose="020F0502020204030204" pitchFamily="34" charset="0"/>
                      </a:endParaRPr>
                    </a:p>
                  </a:txBody>
                  <a:tcPr marL="5951" marR="5951" marT="5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800" u="none" strike="noStrike" dirty="0">
                          <a:solidFill>
                            <a:sysClr val="windowText" lastClr="000000"/>
                          </a:solidFill>
                          <a:effectLst/>
                        </a:rPr>
                        <a:t>DSD &amp; DBE</a:t>
                      </a:r>
                      <a:endParaRPr lang="en-ZA" sz="1800" b="0" i="0" u="none" strike="noStrike" dirty="0">
                        <a:solidFill>
                          <a:sysClr val="windowText" lastClr="000000"/>
                        </a:solidFill>
                        <a:effectLst/>
                        <a:latin typeface="Calibri" panose="020F0502020204030204" pitchFamily="34" charset="0"/>
                      </a:endParaRPr>
                    </a:p>
                  </a:txBody>
                  <a:tcPr marL="5951" marR="5951" marT="5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800" b="1" i="0" u="none" strike="noStrike" dirty="0">
                          <a:solidFill>
                            <a:schemeClr val="tx1"/>
                          </a:solidFill>
                          <a:effectLst/>
                          <a:latin typeface="Calibri" panose="020F0502020204030204" pitchFamily="34" charset="0"/>
                        </a:rPr>
                        <a:t>GDSD will continue managing the conditional grant until GDE has established the required capacity (2022/23). Both departments are currently attending a national capacity building workshop.</a:t>
                      </a:r>
                    </a:p>
                    <a:p>
                      <a:pPr algn="l" fontAlgn="b"/>
                      <a:r>
                        <a:rPr lang="en-ZA" sz="1800" b="1" i="0" u="none" strike="noStrike" dirty="0">
                          <a:solidFill>
                            <a:schemeClr val="tx1"/>
                          </a:solidFill>
                          <a:effectLst/>
                          <a:latin typeface="Calibri" panose="020F0502020204030204" pitchFamily="34" charset="0"/>
                        </a:rPr>
                        <a:t>Infrastructure Workstream meeting held with CFO’s on 2021-10-14 and 2021-10-21. Annexure A of MoU being updated for distribution to relevant role players.  Legal to advise regarding process to be followed  </a:t>
                      </a:r>
                    </a:p>
                  </a:txBody>
                  <a:tcPr marL="5951" marR="5951" marT="59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215913692"/>
                  </a:ext>
                </a:extLst>
              </a:tr>
              <a:tr h="374884">
                <a:tc>
                  <a:txBody>
                    <a:bodyPr/>
                    <a:lstStyle/>
                    <a:p>
                      <a:pPr algn="l" fontAlgn="b"/>
                      <a:r>
                        <a:rPr lang="en-GB" sz="1800" u="none" strike="noStrike" dirty="0">
                          <a:solidFill>
                            <a:sysClr val="windowText" lastClr="000000"/>
                          </a:solidFill>
                          <a:effectLst/>
                        </a:rPr>
                        <a:t>Agree on reporting system, template and frequency</a:t>
                      </a:r>
                      <a:endParaRPr lang="en-GB" sz="1800" b="0" i="0" u="none" strike="noStrike" dirty="0">
                        <a:solidFill>
                          <a:sysClr val="windowText" lastClr="000000"/>
                        </a:solidFill>
                        <a:effectLst/>
                        <a:latin typeface="Calibri" panose="020F0502020204030204" pitchFamily="34" charset="0"/>
                      </a:endParaRPr>
                    </a:p>
                  </a:txBody>
                  <a:tcPr marL="5951" marR="5951" marT="5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800" u="none" strike="noStrike" dirty="0">
                          <a:solidFill>
                            <a:sysClr val="windowText" lastClr="000000"/>
                          </a:solidFill>
                          <a:effectLst/>
                        </a:rPr>
                        <a:t>December</a:t>
                      </a:r>
                      <a:endParaRPr lang="en-ZA" sz="1800" b="0" i="0" u="none" strike="noStrike" dirty="0">
                        <a:solidFill>
                          <a:sysClr val="windowText" lastClr="000000"/>
                        </a:solidFill>
                        <a:effectLst/>
                        <a:latin typeface="Calibri" panose="020F0502020204030204" pitchFamily="34" charset="0"/>
                      </a:endParaRPr>
                    </a:p>
                  </a:txBody>
                  <a:tcPr marL="5951" marR="5951" marT="5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800" u="none" strike="noStrike" dirty="0">
                          <a:solidFill>
                            <a:sysClr val="windowText" lastClr="000000"/>
                          </a:solidFill>
                          <a:effectLst/>
                        </a:rPr>
                        <a:t>DSD &amp; DBE</a:t>
                      </a:r>
                      <a:endParaRPr lang="en-ZA" sz="1800" b="0" i="0" u="none" strike="noStrike" dirty="0">
                        <a:solidFill>
                          <a:sysClr val="windowText" lastClr="000000"/>
                        </a:solidFill>
                        <a:effectLst/>
                        <a:latin typeface="Calibri" panose="020F0502020204030204" pitchFamily="34" charset="0"/>
                      </a:endParaRPr>
                    </a:p>
                  </a:txBody>
                  <a:tcPr marL="5951" marR="5951" marT="5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800" b="1" i="0" u="none" strike="noStrike" dirty="0">
                          <a:solidFill>
                            <a:schemeClr val="tx1"/>
                          </a:solidFill>
                          <a:effectLst/>
                          <a:latin typeface="Calibri" panose="020F0502020204030204" pitchFamily="34" charset="0"/>
                        </a:rPr>
                        <a:t>In progress</a:t>
                      </a:r>
                    </a:p>
                  </a:txBody>
                  <a:tcPr marL="5951" marR="5951" marT="59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935900945"/>
                  </a:ext>
                </a:extLst>
              </a:tr>
              <a:tr h="374884">
                <a:tc>
                  <a:txBody>
                    <a:bodyPr/>
                    <a:lstStyle/>
                    <a:p>
                      <a:pPr algn="l" fontAlgn="b"/>
                      <a:r>
                        <a:rPr lang="en-GB" sz="1800" u="none" strike="noStrike" dirty="0">
                          <a:solidFill>
                            <a:sysClr val="windowText" lastClr="000000"/>
                          </a:solidFill>
                          <a:effectLst/>
                        </a:rPr>
                        <a:t>Finalisation of the provision of office accommodation for all transferring DSD staff </a:t>
                      </a:r>
                      <a:endParaRPr lang="en-GB" sz="1800" b="0" i="0" u="none" strike="noStrike" dirty="0">
                        <a:solidFill>
                          <a:sysClr val="windowText" lastClr="000000"/>
                        </a:solidFill>
                        <a:effectLst/>
                        <a:latin typeface="Calibri" panose="020F0502020204030204" pitchFamily="34" charset="0"/>
                      </a:endParaRPr>
                    </a:p>
                  </a:txBody>
                  <a:tcPr marL="5951" marR="5951" marT="5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800" u="none" strike="noStrike" dirty="0">
                          <a:solidFill>
                            <a:sysClr val="windowText" lastClr="000000"/>
                          </a:solidFill>
                          <a:effectLst/>
                        </a:rPr>
                        <a:t>January</a:t>
                      </a:r>
                      <a:endParaRPr lang="en-ZA" sz="1800" b="0" i="0" u="none" strike="noStrike" dirty="0">
                        <a:solidFill>
                          <a:sysClr val="windowText" lastClr="000000"/>
                        </a:solidFill>
                        <a:effectLst/>
                        <a:latin typeface="Calibri" panose="020F0502020204030204" pitchFamily="34" charset="0"/>
                      </a:endParaRPr>
                    </a:p>
                  </a:txBody>
                  <a:tcPr marL="5951" marR="5951" marT="5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800" u="none" strike="noStrike">
                          <a:solidFill>
                            <a:sysClr val="windowText" lastClr="000000"/>
                          </a:solidFill>
                          <a:effectLst/>
                        </a:rPr>
                        <a:t>DSD &amp; DBE</a:t>
                      </a:r>
                      <a:endParaRPr lang="en-ZA" sz="1800" b="0" i="0" u="none" strike="noStrike">
                        <a:solidFill>
                          <a:sysClr val="windowText" lastClr="000000"/>
                        </a:solidFill>
                        <a:effectLst/>
                        <a:latin typeface="Calibri" panose="020F0502020204030204" pitchFamily="34" charset="0"/>
                      </a:endParaRPr>
                    </a:p>
                  </a:txBody>
                  <a:tcPr marL="5951" marR="5951" marT="5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800" b="1" i="0" u="none" strike="noStrike" dirty="0">
                          <a:solidFill>
                            <a:schemeClr val="tx1"/>
                          </a:solidFill>
                          <a:effectLst/>
                          <a:latin typeface="Calibri" panose="020F0502020204030204" pitchFamily="34" charset="0"/>
                        </a:rPr>
                        <a:t>GDE is in the process of determining spaces available in the 15 District Offices and Head Office.</a:t>
                      </a:r>
                    </a:p>
                    <a:p>
                      <a:pPr algn="l" fontAlgn="b"/>
                      <a:endParaRPr lang="en-ZA" sz="1800" b="1" i="0" u="none" strike="noStrike" dirty="0">
                        <a:solidFill>
                          <a:schemeClr val="tx1"/>
                        </a:solidFill>
                        <a:effectLst/>
                        <a:latin typeface="Calibri" panose="020F0502020204030204" pitchFamily="34" charset="0"/>
                      </a:endParaRPr>
                    </a:p>
                  </a:txBody>
                  <a:tcPr marL="5951" marR="5951" marT="59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529352205"/>
                  </a:ext>
                </a:extLst>
              </a:tr>
              <a:tr h="374884">
                <a:tc>
                  <a:txBody>
                    <a:bodyPr/>
                    <a:lstStyle/>
                    <a:p>
                      <a:pPr algn="l" fontAlgn="b"/>
                      <a:r>
                        <a:rPr lang="en-GB" sz="1800" u="none" strike="noStrike" dirty="0">
                          <a:solidFill>
                            <a:sysClr val="windowText" lastClr="000000"/>
                          </a:solidFill>
                          <a:effectLst/>
                        </a:rPr>
                        <a:t>An assessment to determine readiness to manage the ECD function conducted</a:t>
                      </a:r>
                      <a:endParaRPr lang="en-GB" sz="1800" b="0" i="0" u="none" strike="noStrike" dirty="0">
                        <a:solidFill>
                          <a:sysClr val="windowText" lastClr="000000"/>
                        </a:solidFill>
                        <a:effectLst/>
                        <a:latin typeface="Calibri" panose="020F0502020204030204" pitchFamily="34" charset="0"/>
                      </a:endParaRPr>
                    </a:p>
                  </a:txBody>
                  <a:tcPr marL="5951" marR="5951" marT="5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800" u="none" strike="noStrike" dirty="0">
                          <a:solidFill>
                            <a:sysClr val="windowText" lastClr="000000"/>
                          </a:solidFill>
                          <a:effectLst/>
                        </a:rPr>
                        <a:t>January</a:t>
                      </a:r>
                      <a:endParaRPr lang="en-ZA" sz="1800" b="0" i="0" u="none" strike="noStrike" dirty="0">
                        <a:solidFill>
                          <a:sysClr val="windowText" lastClr="000000"/>
                        </a:solidFill>
                        <a:effectLst/>
                        <a:latin typeface="Calibri" panose="020F0502020204030204" pitchFamily="34" charset="0"/>
                      </a:endParaRPr>
                    </a:p>
                  </a:txBody>
                  <a:tcPr marL="5951" marR="5951" marT="5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800" u="none" strike="noStrike" dirty="0">
                          <a:solidFill>
                            <a:sysClr val="windowText" lastClr="000000"/>
                          </a:solidFill>
                          <a:effectLst/>
                        </a:rPr>
                        <a:t>DBE</a:t>
                      </a:r>
                      <a:endParaRPr lang="en-ZA" sz="1800" b="0" i="0" u="none" strike="noStrike" dirty="0">
                        <a:solidFill>
                          <a:sysClr val="windowText" lastClr="000000"/>
                        </a:solidFill>
                        <a:effectLst/>
                        <a:latin typeface="Calibri" panose="020F0502020204030204" pitchFamily="34" charset="0"/>
                      </a:endParaRPr>
                    </a:p>
                  </a:txBody>
                  <a:tcPr marL="5951" marR="5951" marT="5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800" b="1" i="0" u="none" strike="noStrike" dirty="0">
                          <a:solidFill>
                            <a:schemeClr val="tx1"/>
                          </a:solidFill>
                          <a:effectLst/>
                          <a:latin typeface="Calibri" panose="020F0502020204030204" pitchFamily="34" charset="0"/>
                        </a:rPr>
                        <a:t>At the 2021-10-14 CFO meeting OD provided feedback on GDE infrastructure organogram update.  Further engagement required, schedule for 2021-10-25.</a:t>
                      </a:r>
                    </a:p>
                  </a:txBody>
                  <a:tcPr marL="5951" marR="5951" marT="5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007492798"/>
                  </a:ext>
                </a:extLst>
              </a:tr>
            </a:tbl>
          </a:graphicData>
        </a:graphic>
      </p:graphicFrame>
    </p:spTree>
    <p:extLst>
      <p:ext uri="{BB962C8B-B14F-4D97-AF65-F5344CB8AC3E}">
        <p14:creationId xmlns:p14="http://schemas.microsoft.com/office/powerpoint/2010/main" val="1214369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a:extLst>
              <a:ext uri="{FF2B5EF4-FFF2-40B4-BE49-F238E27FC236}">
                <a16:creationId xmlns:a16="http://schemas.microsoft.com/office/drawing/2014/main" id="{0568B9E9-FC8B-4CF1-9FC9-ADDB59D03513}"/>
              </a:ext>
            </a:extLst>
          </p:cNvPr>
          <p:cNvSpPr>
            <a:spLocks noGrp="1"/>
          </p:cNvSpPr>
          <p:nvPr>
            <p:ph type="title"/>
          </p:nvPr>
        </p:nvSpPr>
        <p:spPr>
          <a:xfrm>
            <a:off x="1981200" y="274639"/>
            <a:ext cx="8229600" cy="777875"/>
          </a:xfrm>
        </p:spPr>
        <p:txBody>
          <a:bodyPr/>
          <a:lstStyle/>
          <a:p>
            <a:r>
              <a:rPr lang="en-US" altLang="en-US" sz="1400" b="1" dirty="0">
                <a:solidFill>
                  <a:srgbClr val="953735"/>
                </a:solidFill>
              </a:rPr>
              <a:t>ECD SHIFT: LIST OF ECDS</a:t>
            </a:r>
            <a:endParaRPr lang="en-ZA" altLang="en-US" sz="1400" b="1" dirty="0">
              <a:solidFill>
                <a:srgbClr val="953735"/>
              </a:solidFill>
            </a:endParaRPr>
          </a:p>
        </p:txBody>
      </p:sp>
      <p:sp>
        <p:nvSpPr>
          <p:cNvPr id="27651" name="Slide Number Placeholder 1">
            <a:extLst>
              <a:ext uri="{FF2B5EF4-FFF2-40B4-BE49-F238E27FC236}">
                <a16:creationId xmlns:a16="http://schemas.microsoft.com/office/drawing/2014/main" id="{8A9E1300-59A0-41BA-AE9F-D1B0BED5DA68}"/>
              </a:ext>
            </a:extLst>
          </p:cNvPr>
          <p:cNvSpPr>
            <a:spLocks noGrp="1"/>
          </p:cNvSpPr>
          <p:nvPr>
            <p:ph type="sldNum" sz="quarter" idx="4294967295"/>
          </p:nvPr>
        </p:nvSpPr>
        <p:spPr bwMode="auto">
          <a:xfrm>
            <a:off x="10171114" y="6546851"/>
            <a:ext cx="4540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0" hangingPunct="0">
              <a:spcBef>
                <a:spcPct val="0"/>
              </a:spcBef>
              <a:buFontTx/>
              <a:buNone/>
            </a:pPr>
            <a:fld id="{B3646413-3514-4E0C-B9C5-BCA6AE0A4463}" type="slidenum">
              <a:rPr lang="en-US" altLang="en-US" sz="1400"/>
              <a:pPr algn="l" eaLnBrk="0" hangingPunct="0">
                <a:spcBef>
                  <a:spcPct val="0"/>
                </a:spcBef>
                <a:buFontTx/>
                <a:buNone/>
              </a:pPr>
              <a:t>25</a:t>
            </a:fld>
            <a:endParaRPr lang="en-US" altLang="en-US" sz="1800">
              <a:solidFill>
                <a:srgbClr val="000000"/>
              </a:solidFill>
            </a:endParaRPr>
          </a:p>
        </p:txBody>
      </p:sp>
      <p:sp>
        <p:nvSpPr>
          <p:cNvPr id="27652" name="Content Placeholder 3">
            <a:extLst>
              <a:ext uri="{FF2B5EF4-FFF2-40B4-BE49-F238E27FC236}">
                <a16:creationId xmlns:a16="http://schemas.microsoft.com/office/drawing/2014/main" id="{D3C1F226-44E7-4F44-9CCE-56B65FBDC92E}"/>
              </a:ext>
            </a:extLst>
          </p:cNvPr>
          <p:cNvSpPr>
            <a:spLocks noGrp="1"/>
          </p:cNvSpPr>
          <p:nvPr>
            <p:ph idx="1"/>
          </p:nvPr>
        </p:nvSpPr>
        <p:spPr/>
        <p:txBody>
          <a:bodyPr/>
          <a:lstStyle/>
          <a:p>
            <a:pPr>
              <a:buFont typeface="Wingdings" panose="05000000000000000000" pitchFamily="2" charset="2"/>
              <a:buChar char="§"/>
            </a:pPr>
            <a:endParaRPr lang="en-ZA" altLang="en-US"/>
          </a:p>
          <a:p>
            <a:endParaRPr lang="en-ZA" altLang="en-US"/>
          </a:p>
        </p:txBody>
      </p:sp>
      <p:graphicFrame>
        <p:nvGraphicFramePr>
          <p:cNvPr id="3" name="Table 2">
            <a:extLst>
              <a:ext uri="{FF2B5EF4-FFF2-40B4-BE49-F238E27FC236}">
                <a16:creationId xmlns:a16="http://schemas.microsoft.com/office/drawing/2014/main" id="{65FAE0E9-47B0-40B2-9525-1064140F0086}"/>
              </a:ext>
            </a:extLst>
          </p:cNvPr>
          <p:cNvGraphicFramePr>
            <a:graphicFrameLocks noGrp="1"/>
          </p:cNvGraphicFramePr>
          <p:nvPr/>
        </p:nvGraphicFramePr>
        <p:xfrm>
          <a:off x="2406651" y="836614"/>
          <a:ext cx="8023224" cy="4740276"/>
        </p:xfrm>
        <a:graphic>
          <a:graphicData uri="http://schemas.openxmlformats.org/drawingml/2006/table">
            <a:tbl>
              <a:tblPr/>
              <a:tblGrid>
                <a:gridCol w="233740">
                  <a:extLst>
                    <a:ext uri="{9D8B030D-6E8A-4147-A177-3AD203B41FA5}">
                      <a16:colId xmlns:a16="http://schemas.microsoft.com/office/drawing/2014/main" val="20000"/>
                    </a:ext>
                  </a:extLst>
                </a:gridCol>
                <a:gridCol w="976033">
                  <a:extLst>
                    <a:ext uri="{9D8B030D-6E8A-4147-A177-3AD203B41FA5}">
                      <a16:colId xmlns:a16="http://schemas.microsoft.com/office/drawing/2014/main" val="20001"/>
                    </a:ext>
                  </a:extLst>
                </a:gridCol>
                <a:gridCol w="3035276">
                  <a:extLst>
                    <a:ext uri="{9D8B030D-6E8A-4147-A177-3AD203B41FA5}">
                      <a16:colId xmlns:a16="http://schemas.microsoft.com/office/drawing/2014/main" val="20002"/>
                    </a:ext>
                  </a:extLst>
                </a:gridCol>
                <a:gridCol w="1916743">
                  <a:extLst>
                    <a:ext uri="{9D8B030D-6E8A-4147-A177-3AD203B41FA5}">
                      <a16:colId xmlns:a16="http://schemas.microsoft.com/office/drawing/2014/main" val="20003"/>
                    </a:ext>
                  </a:extLst>
                </a:gridCol>
                <a:gridCol w="1105061">
                  <a:extLst>
                    <a:ext uri="{9D8B030D-6E8A-4147-A177-3AD203B41FA5}">
                      <a16:colId xmlns:a16="http://schemas.microsoft.com/office/drawing/2014/main" val="20004"/>
                    </a:ext>
                  </a:extLst>
                </a:gridCol>
                <a:gridCol w="756371">
                  <a:extLst>
                    <a:ext uri="{9D8B030D-6E8A-4147-A177-3AD203B41FA5}">
                      <a16:colId xmlns:a16="http://schemas.microsoft.com/office/drawing/2014/main" val="20005"/>
                    </a:ext>
                  </a:extLst>
                </a:gridCol>
              </a:tblGrid>
              <a:tr h="342946">
                <a:tc gridSpan="6">
                  <a:txBody>
                    <a:bodyPr/>
                    <a:lstStyle/>
                    <a:p>
                      <a:pPr algn="ctr" fontAlgn="ctr"/>
                      <a:r>
                        <a:rPr lang="en-US" sz="1000" b="1" i="0" u="none" strike="noStrike" dirty="0">
                          <a:solidFill>
                            <a:srgbClr val="000000"/>
                          </a:solidFill>
                          <a:effectLst/>
                          <a:latin typeface="Century Gothic" panose="020B0502020202020204" pitchFamily="34" charset="0"/>
                        </a:rPr>
                        <a:t>SOCIAL INTEGRATED FACILITIES/ EARLY CHILDHOOD DEVELOPMENT</a:t>
                      </a:r>
                    </a:p>
                  </a:txBody>
                  <a:tcPr marL="1874" marR="1874" marT="1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ZA"/>
                    </a:p>
                  </a:txBody>
                  <a:tcPr/>
                </a:tc>
                <a:tc hMerge="1">
                  <a:txBody>
                    <a:bodyPr/>
                    <a:lstStyle/>
                    <a:p>
                      <a:endParaRPr lang="en-ZA"/>
                    </a:p>
                  </a:txBody>
                  <a:tcPr>
                    <a:lnL w="6350" cap="flat" cmpd="sng" algn="ctr">
                      <a:solidFill>
                        <a:srgbClr val="000000"/>
                      </a:solidFill>
                      <a:prstDash val="solid"/>
                      <a:round/>
                      <a:headEnd type="none" w="med" len="med"/>
                      <a:tailEnd type="none" w="med" len="med"/>
                    </a:lnL>
                  </a:tcPr>
                </a:tc>
                <a:tc hMerge="1">
                  <a:txBody>
                    <a:bodyPr/>
                    <a:lstStyle/>
                    <a:p>
                      <a:endParaRPr lang="en-ZA"/>
                    </a:p>
                  </a:txBody>
                  <a:tcPr>
                    <a:lnL w="6350" cap="flat" cmpd="sng" algn="ctr">
                      <a:solidFill>
                        <a:srgbClr val="000000"/>
                      </a:solidFill>
                      <a:prstDash val="solid"/>
                      <a:round/>
                      <a:headEnd type="none" w="med" len="med"/>
                      <a:tailEnd type="none" w="med" len="med"/>
                    </a:ln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19106">
                <a:tc rowSpan="14">
                  <a:txBody>
                    <a:bodyPr/>
                    <a:lstStyle/>
                    <a:p>
                      <a:endParaRPr lang="en-ZA" sz="1000"/>
                    </a:p>
                  </a:txBody>
                  <a:tcPr marL="91436" marR="91436" marT="45725" marB="45725">
                    <a:lnT w="6350" cap="flat" cmpd="sng" algn="ctr">
                      <a:solidFill>
                        <a:srgbClr val="000000"/>
                      </a:solidFill>
                      <a:prstDash val="solid"/>
                      <a:round/>
                      <a:headEnd type="none" w="med" len="med"/>
                      <a:tailEnd type="none" w="med" len="med"/>
                    </a:lnT>
                  </a:tcPr>
                </a:tc>
                <a:tc>
                  <a:txBody>
                    <a:bodyPr/>
                    <a:lstStyle/>
                    <a:p>
                      <a:pPr algn="l" fontAlgn="t"/>
                      <a:r>
                        <a:rPr lang="en-ZA" sz="1000" b="0" i="0" u="none" strike="noStrike">
                          <a:solidFill>
                            <a:srgbClr val="000000"/>
                          </a:solidFill>
                          <a:effectLst/>
                          <a:latin typeface="Arial" panose="020B0604020202020204" pitchFamily="34" charset="0"/>
                        </a:rPr>
                        <a:t>Tshwane</a:t>
                      </a:r>
                    </a:p>
                  </a:txBody>
                  <a:tcPr marL="1874" marR="1874" marT="1874" marB="0">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dirty="0">
                          <a:solidFill>
                            <a:srgbClr val="000000"/>
                          </a:solidFill>
                          <a:effectLst/>
                          <a:latin typeface="Arial" panose="020B0604020202020204" pitchFamily="34" charset="0"/>
                        </a:rPr>
                        <a:t>Mamelodi / </a:t>
                      </a:r>
                      <a:r>
                        <a:rPr lang="en-ZA" sz="1000" b="0" i="0" u="none" strike="noStrike" dirty="0" err="1">
                          <a:solidFill>
                            <a:srgbClr val="000000"/>
                          </a:solidFill>
                          <a:effectLst/>
                          <a:latin typeface="Arial" panose="020B0604020202020204" pitchFamily="34" charset="0"/>
                        </a:rPr>
                        <a:t>Matimba</a:t>
                      </a:r>
                      <a:r>
                        <a:rPr lang="en-ZA" sz="1000" b="0" i="0" u="none" strike="noStrike" dirty="0">
                          <a:solidFill>
                            <a:srgbClr val="000000"/>
                          </a:solidFill>
                          <a:effectLst/>
                          <a:latin typeface="Arial" panose="020B0604020202020204" pitchFamily="34" charset="0"/>
                        </a:rPr>
                        <a:t> </a:t>
                      </a:r>
                      <a:r>
                        <a:rPr lang="en-ZA" sz="1000" b="0" i="0" u="none" strike="noStrike" dirty="0" err="1">
                          <a:solidFill>
                            <a:srgbClr val="000000"/>
                          </a:solidFill>
                          <a:effectLst/>
                          <a:latin typeface="Arial" panose="020B0604020202020204" pitchFamily="34" charset="0"/>
                        </a:rPr>
                        <a:t>Intergrated</a:t>
                      </a:r>
                      <a:r>
                        <a:rPr lang="en-ZA" sz="1000" b="0" i="0" u="none" strike="noStrike" dirty="0">
                          <a:solidFill>
                            <a:srgbClr val="000000"/>
                          </a:solidFill>
                          <a:effectLst/>
                          <a:latin typeface="Arial" panose="020B0604020202020204" pitchFamily="34" charset="0"/>
                        </a:rPr>
                        <a:t> Facility (</a:t>
                      </a:r>
                      <a:r>
                        <a:rPr lang="en-ZA" sz="1000" b="0" i="0" u="none" strike="noStrike" dirty="0" err="1">
                          <a:solidFill>
                            <a:srgbClr val="000000"/>
                          </a:solidFill>
                          <a:effectLst/>
                          <a:latin typeface="Arial" panose="020B0604020202020204" pitchFamily="34" charset="0"/>
                        </a:rPr>
                        <a:t>incl</a:t>
                      </a:r>
                      <a:r>
                        <a:rPr lang="en-ZA" sz="1000" b="0" i="0" u="none" strike="noStrike" dirty="0">
                          <a:solidFill>
                            <a:srgbClr val="000000"/>
                          </a:solidFill>
                          <a:effectLst/>
                          <a:latin typeface="Arial" panose="020B0604020202020204" pitchFamily="34" charset="0"/>
                        </a:rPr>
                        <a:t> ECD)</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effectLst/>
                          <a:latin typeface="Arial" panose="020B0604020202020204" pitchFamily="34" charset="0"/>
                        </a:rPr>
                        <a:t>29355, Marishane street Ext 5</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a:solidFill>
                            <a:srgbClr val="000000"/>
                          </a:solidFill>
                          <a:effectLst/>
                          <a:latin typeface="Arial" panose="020B0604020202020204" pitchFamily="34" charset="0"/>
                        </a:rPr>
                        <a:t>Mamelodi</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a:solidFill>
                            <a:srgbClr val="000000"/>
                          </a:solidFill>
                          <a:effectLst/>
                          <a:latin typeface="Arial" panose="020B0604020202020204" pitchFamily="34" charset="0"/>
                        </a:rPr>
                        <a:t>Municipality</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19106">
                <a:tc vMerge="1">
                  <a:txBody>
                    <a:bodyPr/>
                    <a:lstStyle/>
                    <a:p>
                      <a:endParaRPr lang="en-ZA"/>
                    </a:p>
                  </a:txBody>
                  <a:tcPr/>
                </a:tc>
                <a:tc>
                  <a:txBody>
                    <a:bodyPr/>
                    <a:lstStyle/>
                    <a:p>
                      <a:pPr algn="l" fontAlgn="t"/>
                      <a:r>
                        <a:rPr lang="en-ZA" sz="1000" b="0" i="0" u="none" strike="noStrike">
                          <a:solidFill>
                            <a:srgbClr val="000000"/>
                          </a:solidFill>
                          <a:effectLst/>
                          <a:latin typeface="Arial" panose="020B0604020202020204" pitchFamily="34" charset="0"/>
                        </a:rPr>
                        <a:t>Rand West</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a:solidFill>
                            <a:srgbClr val="000000"/>
                          </a:solidFill>
                          <a:effectLst/>
                          <a:latin typeface="Arial" panose="020B0604020202020204" pitchFamily="34" charset="0"/>
                        </a:rPr>
                        <a:t>Mohlakeng ECD 1</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a:solidFill>
                            <a:srgbClr val="000000"/>
                          </a:solidFill>
                          <a:effectLst/>
                          <a:latin typeface="Arial" panose="020B0604020202020204" pitchFamily="34" charset="0"/>
                        </a:rPr>
                        <a:t>Luipaardsvlei farm  243 IQ</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a:solidFill>
                            <a:srgbClr val="000000"/>
                          </a:solidFill>
                          <a:effectLst/>
                          <a:latin typeface="Arial" panose="020B0604020202020204" pitchFamily="34" charset="0"/>
                        </a:rPr>
                        <a:t>Mohlakeng</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a:solidFill>
                            <a:srgbClr val="000000"/>
                          </a:solidFill>
                          <a:effectLst/>
                          <a:latin typeface="Arial" panose="020B0604020202020204" pitchFamily="34" charset="0"/>
                        </a:rPr>
                        <a:t>Municipality</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19106">
                <a:tc vMerge="1">
                  <a:txBody>
                    <a:bodyPr/>
                    <a:lstStyle/>
                    <a:p>
                      <a:endParaRPr lang="en-ZA"/>
                    </a:p>
                  </a:txBody>
                  <a:tcPr/>
                </a:tc>
                <a:tc>
                  <a:txBody>
                    <a:bodyPr/>
                    <a:lstStyle/>
                    <a:p>
                      <a:pPr algn="l" fontAlgn="t"/>
                      <a:r>
                        <a:rPr lang="en-ZA" sz="1000" b="0" i="0" u="none" strike="noStrike">
                          <a:solidFill>
                            <a:srgbClr val="000000"/>
                          </a:solidFill>
                          <a:effectLst/>
                          <a:latin typeface="Arial" panose="020B0604020202020204" pitchFamily="34" charset="0"/>
                        </a:rPr>
                        <a:t>Rand West</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a:solidFill>
                            <a:srgbClr val="000000"/>
                          </a:solidFill>
                          <a:effectLst/>
                          <a:latin typeface="Arial" panose="020B0604020202020204" pitchFamily="34" charset="0"/>
                        </a:rPr>
                        <a:t>Mohlakeng ECD 2</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a:solidFill>
                            <a:srgbClr val="000000"/>
                          </a:solidFill>
                          <a:effectLst/>
                          <a:latin typeface="Arial" panose="020B0604020202020204" pitchFamily="34" charset="0"/>
                        </a:rPr>
                        <a:t>Segaetsho Street, Ext 4</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a:solidFill>
                            <a:srgbClr val="000000"/>
                          </a:solidFill>
                          <a:effectLst/>
                          <a:latin typeface="Arial" panose="020B0604020202020204" pitchFamily="34" charset="0"/>
                        </a:rPr>
                        <a:t>Mohlakeng</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a:solidFill>
                            <a:srgbClr val="000000"/>
                          </a:solidFill>
                          <a:effectLst/>
                          <a:latin typeface="Arial" panose="020B0604020202020204" pitchFamily="34" charset="0"/>
                        </a:rPr>
                        <a:t>Municipality</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19106">
                <a:tc vMerge="1">
                  <a:txBody>
                    <a:bodyPr/>
                    <a:lstStyle/>
                    <a:p>
                      <a:endParaRPr lang="en-ZA"/>
                    </a:p>
                  </a:txBody>
                  <a:tcPr/>
                </a:tc>
                <a:tc>
                  <a:txBody>
                    <a:bodyPr/>
                    <a:lstStyle/>
                    <a:p>
                      <a:pPr algn="l" fontAlgn="t"/>
                      <a:r>
                        <a:rPr lang="en-ZA" sz="1000" b="0" i="0" u="none" strike="noStrike">
                          <a:solidFill>
                            <a:srgbClr val="000000"/>
                          </a:solidFill>
                          <a:effectLst/>
                          <a:latin typeface="Arial" panose="020B0604020202020204" pitchFamily="34" charset="0"/>
                        </a:rPr>
                        <a:t>Tshwane</a:t>
                      </a:r>
                    </a:p>
                  </a:txBody>
                  <a:tcPr marL="1874" marR="1874" marT="1874" marB="0">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1000" b="0" i="0" u="none" strike="noStrike" dirty="0">
                          <a:solidFill>
                            <a:srgbClr val="000000"/>
                          </a:solidFill>
                          <a:effectLst/>
                          <a:latin typeface="Arial" panose="020B0604020202020204" pitchFamily="34" charset="0"/>
                        </a:rPr>
                        <a:t>Kwasokhulumi Early Childhood Centre</a:t>
                      </a:r>
                    </a:p>
                  </a:txBody>
                  <a:tcPr marL="1874" marR="1874" marT="1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a:solidFill>
                            <a:srgbClr val="000000"/>
                          </a:solidFill>
                          <a:effectLst/>
                          <a:latin typeface="Arial" panose="020B0604020202020204" pitchFamily="34" charset="0"/>
                        </a:rPr>
                        <a:t>Vlakfontein 453 JR</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a:solidFill>
                            <a:srgbClr val="000000"/>
                          </a:solidFill>
                          <a:effectLst/>
                          <a:latin typeface="Arial" panose="020B0604020202020204" pitchFamily="34" charset="0"/>
                        </a:rPr>
                        <a:t>Kwasokhulumi</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dirty="0">
                          <a:solidFill>
                            <a:srgbClr val="000000"/>
                          </a:solidFill>
                          <a:effectLst/>
                          <a:latin typeface="Arial" panose="020B0604020202020204" pitchFamily="34" charset="0"/>
                        </a:rPr>
                        <a:t>Municipality</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39136">
                <a:tc vMerge="1">
                  <a:txBody>
                    <a:bodyPr/>
                    <a:lstStyle/>
                    <a:p>
                      <a:endParaRPr lang="en-ZA"/>
                    </a:p>
                  </a:txBody>
                  <a:tcPr/>
                </a:tc>
                <a:tc>
                  <a:txBody>
                    <a:bodyPr/>
                    <a:lstStyle/>
                    <a:p>
                      <a:pPr algn="l" fontAlgn="t"/>
                      <a:r>
                        <a:rPr lang="en-ZA" sz="1000" b="0" i="0" u="none" strike="noStrike">
                          <a:solidFill>
                            <a:srgbClr val="000000"/>
                          </a:solidFill>
                          <a:effectLst/>
                          <a:latin typeface="Arial" panose="020B0604020202020204" pitchFamily="34" charset="0"/>
                        </a:rPr>
                        <a:t>Ekurhuleni</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effectLst/>
                          <a:latin typeface="Arial" panose="020B0604020202020204" pitchFamily="34" charset="0"/>
                        </a:rPr>
                        <a:t>Duduza/ Tshwaranang ECD &amp; Community facility for the elderly</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a:solidFill>
                            <a:srgbClr val="000000"/>
                          </a:solidFill>
                          <a:effectLst/>
                          <a:latin typeface="Arial" panose="020B0604020202020204" pitchFamily="34" charset="0"/>
                        </a:rPr>
                        <a:t>Nala Street</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a:solidFill>
                            <a:srgbClr val="000000"/>
                          </a:solidFill>
                          <a:effectLst/>
                          <a:latin typeface="Arial" panose="020B0604020202020204" pitchFamily="34" charset="0"/>
                        </a:rPr>
                        <a:t>Duduza</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a:solidFill>
                            <a:srgbClr val="000000"/>
                          </a:solidFill>
                          <a:effectLst/>
                          <a:latin typeface="Arial" panose="020B0604020202020204" pitchFamily="34" charset="0"/>
                        </a:rPr>
                        <a:t>Municipality</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39136">
                <a:tc vMerge="1">
                  <a:txBody>
                    <a:bodyPr/>
                    <a:lstStyle/>
                    <a:p>
                      <a:endParaRPr lang="en-ZA"/>
                    </a:p>
                  </a:txBody>
                  <a:tcPr/>
                </a:tc>
                <a:tc>
                  <a:txBody>
                    <a:bodyPr/>
                    <a:lstStyle/>
                    <a:p>
                      <a:pPr algn="l" fontAlgn="t"/>
                      <a:r>
                        <a:rPr lang="en-ZA" sz="1000" b="0" i="0" u="none" strike="noStrike">
                          <a:solidFill>
                            <a:srgbClr val="000000"/>
                          </a:solidFill>
                          <a:effectLst/>
                          <a:latin typeface="Arial" panose="020B0604020202020204" pitchFamily="34" charset="0"/>
                        </a:rPr>
                        <a:t>Emfuleni</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dirty="0">
                          <a:solidFill>
                            <a:srgbClr val="000000"/>
                          </a:solidFill>
                          <a:effectLst/>
                          <a:latin typeface="Arial" panose="020B0604020202020204" pitchFamily="34" charset="0"/>
                        </a:rPr>
                        <a:t>Boipatong Social Integrated Facility (</a:t>
                      </a:r>
                      <a:r>
                        <a:rPr lang="en-ZA" sz="1000" b="0" i="0" u="none" strike="noStrike" dirty="0" err="1">
                          <a:solidFill>
                            <a:srgbClr val="000000"/>
                          </a:solidFill>
                          <a:effectLst/>
                          <a:latin typeface="Arial" panose="020B0604020202020204" pitchFamily="34" charset="0"/>
                        </a:rPr>
                        <a:t>Incl</a:t>
                      </a:r>
                      <a:r>
                        <a:rPr lang="en-ZA" sz="1000" b="0" i="0" u="none" strike="noStrike" dirty="0">
                          <a:solidFill>
                            <a:srgbClr val="000000"/>
                          </a:solidFill>
                          <a:effectLst/>
                          <a:latin typeface="Arial" panose="020B0604020202020204" pitchFamily="34" charset="0"/>
                        </a:rPr>
                        <a:t> ECD)</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effectLst/>
                          <a:latin typeface="Arial" panose="020B0604020202020204" pitchFamily="34" charset="0"/>
                        </a:rPr>
                        <a:t>Portion 149 of Farm 550 Vanderbijlpark IQ</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a:solidFill>
                            <a:srgbClr val="000000"/>
                          </a:solidFill>
                          <a:effectLst/>
                          <a:latin typeface="Arial" panose="020B0604020202020204" pitchFamily="34" charset="0"/>
                        </a:rPr>
                        <a:t>Boipatong</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a:solidFill>
                            <a:srgbClr val="000000"/>
                          </a:solidFill>
                          <a:effectLst/>
                          <a:latin typeface="Arial" panose="020B0604020202020204" pitchFamily="34" charset="0"/>
                        </a:rPr>
                        <a:t>Municipality</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39136">
                <a:tc vMerge="1">
                  <a:txBody>
                    <a:bodyPr/>
                    <a:lstStyle/>
                    <a:p>
                      <a:endParaRPr lang="en-ZA"/>
                    </a:p>
                  </a:txBody>
                  <a:tcPr/>
                </a:tc>
                <a:tc>
                  <a:txBody>
                    <a:bodyPr/>
                    <a:lstStyle/>
                    <a:p>
                      <a:pPr algn="l" fontAlgn="t"/>
                      <a:r>
                        <a:rPr lang="en-ZA" sz="1000" b="0" i="0" u="none" strike="noStrike">
                          <a:solidFill>
                            <a:srgbClr val="000000"/>
                          </a:solidFill>
                          <a:effectLst/>
                          <a:latin typeface="Arial" panose="020B0604020202020204" pitchFamily="34" charset="0"/>
                        </a:rPr>
                        <a:t>Rand West</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dirty="0">
                          <a:solidFill>
                            <a:srgbClr val="000000"/>
                          </a:solidFill>
                          <a:effectLst/>
                          <a:latin typeface="Arial" panose="020B0604020202020204" pitchFamily="34" charset="0"/>
                        </a:rPr>
                        <a:t>Bekkersdal Social Integrated Facility (</a:t>
                      </a:r>
                      <a:r>
                        <a:rPr lang="en-ZA" sz="1000" b="0" i="0" u="none" strike="noStrike" dirty="0" err="1">
                          <a:solidFill>
                            <a:srgbClr val="000000"/>
                          </a:solidFill>
                          <a:effectLst/>
                          <a:latin typeface="Arial" panose="020B0604020202020204" pitchFamily="34" charset="0"/>
                        </a:rPr>
                        <a:t>Incl</a:t>
                      </a:r>
                      <a:r>
                        <a:rPr lang="en-ZA" sz="1000" b="0" i="0" u="none" strike="noStrike" dirty="0">
                          <a:solidFill>
                            <a:srgbClr val="000000"/>
                          </a:solidFill>
                          <a:effectLst/>
                          <a:latin typeface="Arial" panose="020B0604020202020204" pitchFamily="34" charset="0"/>
                        </a:rPr>
                        <a:t> ECD)</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a:solidFill>
                            <a:srgbClr val="000000"/>
                          </a:solidFill>
                          <a:effectLst/>
                          <a:latin typeface="Arial" panose="020B0604020202020204" pitchFamily="34" charset="0"/>
                        </a:rPr>
                        <a:t>Farm Gemsbokfontein 290 IQ</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a:solidFill>
                            <a:srgbClr val="000000"/>
                          </a:solidFill>
                          <a:effectLst/>
                          <a:latin typeface="Arial" panose="020B0604020202020204" pitchFamily="34" charset="0"/>
                        </a:rPr>
                        <a:t>Bekkersdal</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a:solidFill>
                            <a:srgbClr val="000000"/>
                          </a:solidFill>
                          <a:effectLst/>
                          <a:latin typeface="Arial" panose="020B0604020202020204" pitchFamily="34" charset="0"/>
                        </a:rPr>
                        <a:t>Municipality</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39136">
                <a:tc vMerge="1">
                  <a:txBody>
                    <a:bodyPr/>
                    <a:lstStyle/>
                    <a:p>
                      <a:endParaRPr lang="en-ZA"/>
                    </a:p>
                  </a:txBody>
                  <a:tcPr/>
                </a:tc>
                <a:tc>
                  <a:txBody>
                    <a:bodyPr/>
                    <a:lstStyle/>
                    <a:p>
                      <a:pPr algn="l" fontAlgn="t"/>
                      <a:r>
                        <a:rPr lang="en-ZA" sz="1000" b="0" i="0" u="none" strike="noStrike">
                          <a:solidFill>
                            <a:srgbClr val="000000"/>
                          </a:solidFill>
                          <a:effectLst/>
                          <a:latin typeface="Arial" panose="020B0604020202020204" pitchFamily="34" charset="0"/>
                        </a:rPr>
                        <a:t>Lesedi</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dirty="0">
                          <a:solidFill>
                            <a:srgbClr val="000000"/>
                          </a:solidFill>
                          <a:effectLst/>
                          <a:latin typeface="Arial" panose="020B0604020202020204" pitchFamily="34" charset="0"/>
                        </a:rPr>
                        <a:t>Devon ECD</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a:solidFill>
                            <a:srgbClr val="000000"/>
                          </a:solidFill>
                          <a:effectLst/>
                          <a:latin typeface="Arial" panose="020B0604020202020204" pitchFamily="34" charset="0"/>
                        </a:rPr>
                        <a:t>Impumelemo </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a:solidFill>
                            <a:srgbClr val="000000"/>
                          </a:solidFill>
                          <a:effectLst/>
                          <a:latin typeface="Arial" panose="020B0604020202020204" pitchFamily="34" charset="0"/>
                        </a:rPr>
                        <a:t>Devon</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a:solidFill>
                            <a:srgbClr val="000000"/>
                          </a:solidFill>
                          <a:effectLst/>
                          <a:latin typeface="Arial" panose="020B0604020202020204" pitchFamily="34" charset="0"/>
                        </a:rPr>
                        <a:t>Municipality</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68682">
                <a:tc vMerge="1">
                  <a:txBody>
                    <a:bodyPr/>
                    <a:lstStyle/>
                    <a:p>
                      <a:endParaRPr lang="en-ZA"/>
                    </a:p>
                  </a:txBody>
                  <a:tcPr/>
                </a:tc>
                <a:tc>
                  <a:txBody>
                    <a:bodyPr/>
                    <a:lstStyle/>
                    <a:p>
                      <a:pPr algn="l" fontAlgn="t"/>
                      <a:r>
                        <a:rPr lang="en-ZA" sz="1000" b="0" i="0" u="none" strike="noStrike">
                          <a:solidFill>
                            <a:srgbClr val="000000"/>
                          </a:solidFill>
                          <a:effectLst/>
                          <a:latin typeface="Arial" panose="020B0604020202020204" pitchFamily="34" charset="0"/>
                        </a:rPr>
                        <a:t>Midvaal</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a:solidFill>
                            <a:srgbClr val="000000"/>
                          </a:solidFill>
                          <a:effectLst/>
                          <a:latin typeface="Arial" panose="020B0604020202020204" pitchFamily="34" charset="0"/>
                        </a:rPr>
                        <a:t>Bantuboke ECD</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effectLst/>
                          <a:latin typeface="Arial" panose="020B0604020202020204" pitchFamily="34" charset="0"/>
                        </a:rPr>
                        <a:t>Portion 0 and Portion 8 of Farm Panfontein 437 IR</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a:solidFill>
                            <a:srgbClr val="000000"/>
                          </a:solidFill>
                          <a:effectLst/>
                          <a:latin typeface="Arial" panose="020B0604020202020204" pitchFamily="34" charset="0"/>
                        </a:rPr>
                        <a:t>Bantubonke</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a:solidFill>
                            <a:srgbClr val="000000"/>
                          </a:solidFill>
                          <a:effectLst/>
                          <a:latin typeface="Arial" panose="020B0604020202020204" pitchFamily="34" charset="0"/>
                        </a:rPr>
                        <a:t>Municipality</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339136">
                <a:tc vMerge="1">
                  <a:txBody>
                    <a:bodyPr/>
                    <a:lstStyle/>
                    <a:p>
                      <a:endParaRPr lang="en-ZA"/>
                    </a:p>
                  </a:txBody>
                  <a:tcPr/>
                </a:tc>
                <a:tc>
                  <a:txBody>
                    <a:bodyPr/>
                    <a:lstStyle/>
                    <a:p>
                      <a:pPr algn="l" fontAlgn="t"/>
                      <a:r>
                        <a:rPr lang="en-ZA" sz="1000" b="0" i="0" u="none" strike="noStrike">
                          <a:solidFill>
                            <a:srgbClr val="000000"/>
                          </a:solidFill>
                          <a:effectLst/>
                          <a:latin typeface="Arial" panose="020B0604020202020204" pitchFamily="34" charset="0"/>
                        </a:rPr>
                        <a:t>Tshwane</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dirty="0" err="1">
                          <a:solidFill>
                            <a:srgbClr val="000000"/>
                          </a:solidFill>
                          <a:effectLst/>
                          <a:latin typeface="Arial" panose="020B0604020202020204" pitchFamily="34" charset="0"/>
                        </a:rPr>
                        <a:t>Hammanskraal</a:t>
                      </a:r>
                      <a:r>
                        <a:rPr lang="en-ZA" sz="1000" b="0" i="0" u="none" strike="noStrike" dirty="0">
                          <a:solidFill>
                            <a:srgbClr val="000000"/>
                          </a:solidFill>
                          <a:effectLst/>
                          <a:latin typeface="Arial" panose="020B0604020202020204" pitchFamily="34" charset="0"/>
                        </a:rPr>
                        <a:t> Social Integrated facility (</a:t>
                      </a:r>
                      <a:r>
                        <a:rPr lang="en-ZA" sz="1000" b="0" i="0" u="none" strike="noStrike" dirty="0" err="1">
                          <a:solidFill>
                            <a:srgbClr val="000000"/>
                          </a:solidFill>
                          <a:effectLst/>
                          <a:latin typeface="Arial" panose="020B0604020202020204" pitchFamily="34" charset="0"/>
                        </a:rPr>
                        <a:t>incl</a:t>
                      </a:r>
                      <a:r>
                        <a:rPr lang="en-ZA" sz="1000" b="0" i="0" u="none" strike="noStrike" dirty="0">
                          <a:solidFill>
                            <a:srgbClr val="000000"/>
                          </a:solidFill>
                          <a:effectLst/>
                          <a:latin typeface="Arial" panose="020B0604020202020204" pitchFamily="34" charset="0"/>
                        </a:rPr>
                        <a:t> ECD)</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a:solidFill>
                            <a:srgbClr val="000000"/>
                          </a:solidFill>
                          <a:effectLst/>
                          <a:latin typeface="Arial" panose="020B0604020202020204" pitchFamily="34" charset="0"/>
                        </a:rPr>
                        <a:t>Hammaskraal-  stinkwater section</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a:solidFill>
                            <a:srgbClr val="000000"/>
                          </a:solidFill>
                          <a:effectLst/>
                          <a:latin typeface="Arial" panose="020B0604020202020204" pitchFamily="34" charset="0"/>
                        </a:rPr>
                        <a:t>Hammanskraal</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a:solidFill>
                            <a:srgbClr val="000000"/>
                          </a:solidFill>
                          <a:effectLst/>
                          <a:latin typeface="Arial" panose="020B0604020202020204" pitchFamily="34" charset="0"/>
                        </a:rPr>
                        <a:t>Municipality</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339136">
                <a:tc vMerge="1">
                  <a:txBody>
                    <a:bodyPr/>
                    <a:lstStyle/>
                    <a:p>
                      <a:endParaRPr lang="en-ZA"/>
                    </a:p>
                  </a:txBody>
                  <a:tcPr/>
                </a:tc>
                <a:tc>
                  <a:txBody>
                    <a:bodyPr/>
                    <a:lstStyle/>
                    <a:p>
                      <a:pPr algn="l" fontAlgn="t"/>
                      <a:r>
                        <a:rPr lang="en-ZA" sz="1000" b="0" i="0" u="none" strike="noStrike">
                          <a:solidFill>
                            <a:srgbClr val="000000"/>
                          </a:solidFill>
                          <a:effectLst/>
                          <a:latin typeface="Arial" panose="020B0604020202020204" pitchFamily="34" charset="0"/>
                        </a:rPr>
                        <a:t>Tshwane</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dirty="0" err="1">
                          <a:solidFill>
                            <a:srgbClr val="000000"/>
                          </a:solidFill>
                          <a:effectLst/>
                          <a:latin typeface="Arial" panose="020B0604020202020204" pitchFamily="34" charset="0"/>
                        </a:rPr>
                        <a:t>Winterveldt</a:t>
                      </a:r>
                      <a:r>
                        <a:rPr lang="en-ZA" sz="1000" b="0" i="0" u="none" strike="noStrike" dirty="0">
                          <a:solidFill>
                            <a:srgbClr val="000000"/>
                          </a:solidFill>
                          <a:effectLst/>
                          <a:latin typeface="Arial" panose="020B0604020202020204" pitchFamily="34" charset="0"/>
                        </a:rPr>
                        <a:t> Social Integrated facility ( </a:t>
                      </a:r>
                      <a:r>
                        <a:rPr lang="en-ZA" sz="1000" b="0" i="0" u="none" strike="noStrike" dirty="0" err="1">
                          <a:solidFill>
                            <a:srgbClr val="000000"/>
                          </a:solidFill>
                          <a:effectLst/>
                          <a:latin typeface="Arial" panose="020B0604020202020204" pitchFamily="34" charset="0"/>
                        </a:rPr>
                        <a:t>Incl</a:t>
                      </a:r>
                      <a:r>
                        <a:rPr lang="en-ZA" sz="1000" b="0" i="0" u="none" strike="noStrike" dirty="0">
                          <a:solidFill>
                            <a:srgbClr val="000000"/>
                          </a:solidFill>
                          <a:effectLst/>
                          <a:latin typeface="Arial" panose="020B0604020202020204" pitchFamily="34" charset="0"/>
                        </a:rPr>
                        <a:t> ECD)</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a:solidFill>
                            <a:srgbClr val="000000"/>
                          </a:solidFill>
                          <a:effectLst/>
                          <a:latin typeface="Arial" panose="020B0604020202020204" pitchFamily="34" charset="0"/>
                        </a:rPr>
                        <a:t>Not available</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a:solidFill>
                            <a:srgbClr val="000000"/>
                          </a:solidFill>
                          <a:effectLst/>
                          <a:latin typeface="Arial" panose="020B0604020202020204" pitchFamily="34" charset="0"/>
                        </a:rPr>
                        <a:t>Winterveldt</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a:solidFill>
                            <a:srgbClr val="000000"/>
                          </a:solidFill>
                          <a:effectLst/>
                          <a:latin typeface="Arial" panose="020B0604020202020204" pitchFamily="34" charset="0"/>
                        </a:rPr>
                        <a:t>Municipality</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339136">
                <a:tc vMerge="1">
                  <a:txBody>
                    <a:bodyPr/>
                    <a:lstStyle/>
                    <a:p>
                      <a:endParaRPr lang="en-ZA"/>
                    </a:p>
                  </a:txBody>
                  <a:tcPr/>
                </a:tc>
                <a:tc>
                  <a:txBody>
                    <a:bodyPr/>
                    <a:lstStyle/>
                    <a:p>
                      <a:pPr algn="l" fontAlgn="t"/>
                      <a:r>
                        <a:rPr lang="en-ZA" sz="1000" b="0" i="0" u="none" strike="noStrike">
                          <a:solidFill>
                            <a:srgbClr val="000000"/>
                          </a:solidFill>
                          <a:effectLst/>
                          <a:latin typeface="Arial" panose="020B0604020202020204" pitchFamily="34" charset="0"/>
                        </a:rPr>
                        <a:t>Tshwane</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dirty="0" err="1">
                          <a:solidFill>
                            <a:srgbClr val="000000"/>
                          </a:solidFill>
                          <a:effectLst/>
                          <a:latin typeface="Arial" panose="020B0604020202020204" pitchFamily="34" charset="0"/>
                        </a:rPr>
                        <a:t>Mabopane</a:t>
                      </a:r>
                      <a:r>
                        <a:rPr lang="en-ZA" sz="1000" b="0" i="0" u="none" strike="noStrike" dirty="0">
                          <a:solidFill>
                            <a:srgbClr val="000000"/>
                          </a:solidFill>
                          <a:effectLst/>
                          <a:latin typeface="Arial" panose="020B0604020202020204" pitchFamily="34" charset="0"/>
                        </a:rPr>
                        <a:t> Social Integrated facility (</a:t>
                      </a:r>
                      <a:r>
                        <a:rPr lang="en-ZA" sz="1000" b="0" i="0" u="none" strike="noStrike" dirty="0" err="1">
                          <a:solidFill>
                            <a:srgbClr val="000000"/>
                          </a:solidFill>
                          <a:effectLst/>
                          <a:latin typeface="Arial" panose="020B0604020202020204" pitchFamily="34" charset="0"/>
                        </a:rPr>
                        <a:t>Incl</a:t>
                      </a:r>
                      <a:r>
                        <a:rPr lang="en-ZA" sz="1000" b="0" i="0" u="none" strike="noStrike" dirty="0">
                          <a:solidFill>
                            <a:srgbClr val="000000"/>
                          </a:solidFill>
                          <a:effectLst/>
                          <a:latin typeface="Arial" panose="020B0604020202020204" pitchFamily="34" charset="0"/>
                        </a:rPr>
                        <a:t> ECD)</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a:solidFill>
                            <a:srgbClr val="000000"/>
                          </a:solidFill>
                          <a:effectLst/>
                          <a:latin typeface="Arial" panose="020B0604020202020204" pitchFamily="34" charset="0"/>
                        </a:rPr>
                        <a:t>6225 Lekekeruane Street</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a:solidFill>
                            <a:srgbClr val="000000"/>
                          </a:solidFill>
                          <a:effectLst/>
                          <a:latin typeface="Arial" panose="020B0604020202020204" pitchFamily="34" charset="0"/>
                        </a:rPr>
                        <a:t>Mabopane</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a:solidFill>
                            <a:srgbClr val="000000"/>
                          </a:solidFill>
                          <a:effectLst/>
                          <a:latin typeface="Arial" panose="020B0604020202020204" pitchFamily="34" charset="0"/>
                        </a:rPr>
                        <a:t>Municipality</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339136">
                <a:tc vMerge="1">
                  <a:txBody>
                    <a:bodyPr/>
                    <a:lstStyle/>
                    <a:p>
                      <a:endParaRPr lang="en-ZA"/>
                    </a:p>
                  </a:txBody>
                  <a:tcPr/>
                </a:tc>
                <a:tc>
                  <a:txBody>
                    <a:bodyPr/>
                    <a:lstStyle/>
                    <a:p>
                      <a:pPr algn="l" fontAlgn="t"/>
                      <a:r>
                        <a:rPr lang="en-ZA" sz="1000" b="0" i="0" u="none" strike="noStrike">
                          <a:solidFill>
                            <a:srgbClr val="000000"/>
                          </a:solidFill>
                          <a:effectLst/>
                          <a:latin typeface="Arial" panose="020B0604020202020204" pitchFamily="34" charset="0"/>
                        </a:rPr>
                        <a:t>Tshwane</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dirty="0" err="1">
                          <a:solidFill>
                            <a:srgbClr val="000000"/>
                          </a:solidFill>
                          <a:effectLst/>
                          <a:latin typeface="Arial" panose="020B0604020202020204" pitchFamily="34" charset="0"/>
                        </a:rPr>
                        <a:t>Bophelong</a:t>
                      </a:r>
                      <a:r>
                        <a:rPr lang="en-ZA" sz="1000" b="0" i="0" u="none" strike="noStrike" dirty="0">
                          <a:solidFill>
                            <a:srgbClr val="000000"/>
                          </a:solidFill>
                          <a:effectLst/>
                          <a:latin typeface="Arial" panose="020B0604020202020204" pitchFamily="34" charset="0"/>
                        </a:rPr>
                        <a:t> Social Integrated Facility (</a:t>
                      </a:r>
                      <a:r>
                        <a:rPr lang="en-ZA" sz="1000" b="0" i="0" u="none" strike="noStrike" dirty="0" err="1">
                          <a:solidFill>
                            <a:srgbClr val="000000"/>
                          </a:solidFill>
                          <a:effectLst/>
                          <a:latin typeface="Arial" panose="020B0604020202020204" pitchFamily="34" charset="0"/>
                        </a:rPr>
                        <a:t>incl</a:t>
                      </a:r>
                      <a:r>
                        <a:rPr lang="en-ZA" sz="1000" b="0" i="0" u="none" strike="noStrike" dirty="0">
                          <a:solidFill>
                            <a:srgbClr val="000000"/>
                          </a:solidFill>
                          <a:effectLst/>
                          <a:latin typeface="Arial" panose="020B0604020202020204" pitchFamily="34" charset="0"/>
                        </a:rPr>
                        <a:t> ECD)</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a:solidFill>
                            <a:srgbClr val="000000"/>
                          </a:solidFill>
                          <a:effectLst/>
                          <a:latin typeface="Arial" panose="020B0604020202020204" pitchFamily="34" charset="0"/>
                        </a:rPr>
                        <a:t>Bophelong section</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a:solidFill>
                            <a:srgbClr val="000000"/>
                          </a:solidFill>
                          <a:effectLst/>
                          <a:latin typeface="Arial" panose="020B0604020202020204" pitchFamily="34" charset="0"/>
                        </a:rPr>
                        <a:t>Bophelong </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a:solidFill>
                            <a:srgbClr val="000000"/>
                          </a:solidFill>
                          <a:effectLst/>
                          <a:latin typeface="Arial" panose="020B0604020202020204" pitchFamily="34" charset="0"/>
                        </a:rPr>
                        <a:t>Municipality</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339136">
                <a:tc vMerge="1">
                  <a:txBody>
                    <a:bodyPr/>
                    <a:lstStyle/>
                    <a:p>
                      <a:endParaRPr lang="en-ZA"/>
                    </a:p>
                  </a:txBody>
                  <a:tcPr/>
                </a:tc>
                <a:tc>
                  <a:txBody>
                    <a:bodyPr/>
                    <a:lstStyle/>
                    <a:p>
                      <a:pPr algn="l" fontAlgn="t"/>
                      <a:r>
                        <a:rPr lang="en-ZA" sz="1000" b="0" i="0" u="none" strike="noStrike">
                          <a:solidFill>
                            <a:srgbClr val="000000"/>
                          </a:solidFill>
                          <a:effectLst/>
                          <a:latin typeface="Arial" panose="020B0604020202020204" pitchFamily="34" charset="0"/>
                        </a:rPr>
                        <a:t>Emfuleni</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dirty="0" err="1">
                          <a:solidFill>
                            <a:srgbClr val="000000"/>
                          </a:solidFill>
                          <a:effectLst/>
                          <a:latin typeface="Arial" panose="020B0604020202020204" pitchFamily="34" charset="0"/>
                        </a:rPr>
                        <a:t>Evaton</a:t>
                      </a:r>
                      <a:r>
                        <a:rPr lang="en-ZA" sz="1000" b="0" i="0" u="none" strike="noStrike" dirty="0">
                          <a:solidFill>
                            <a:srgbClr val="000000"/>
                          </a:solidFill>
                          <a:effectLst/>
                          <a:latin typeface="Arial" panose="020B0604020202020204" pitchFamily="34" charset="0"/>
                        </a:rPr>
                        <a:t> ECD &amp; office</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dirty="0" err="1">
                          <a:solidFill>
                            <a:srgbClr val="000000"/>
                          </a:solidFill>
                          <a:effectLst/>
                          <a:latin typeface="Arial" panose="020B0604020202020204" pitchFamily="34" charset="0"/>
                        </a:rPr>
                        <a:t>Evaton</a:t>
                      </a:r>
                      <a:r>
                        <a:rPr lang="en-ZA" sz="1000" b="0" i="0" u="none" strike="noStrike" dirty="0">
                          <a:solidFill>
                            <a:srgbClr val="000000"/>
                          </a:solidFill>
                          <a:effectLst/>
                          <a:latin typeface="Arial" panose="020B0604020202020204" pitchFamily="34" charset="0"/>
                        </a:rPr>
                        <a:t> West</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a:solidFill>
                            <a:srgbClr val="000000"/>
                          </a:solidFill>
                          <a:effectLst/>
                          <a:latin typeface="Arial" panose="020B0604020202020204" pitchFamily="34" charset="0"/>
                        </a:rPr>
                        <a:t>Evaton</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dirty="0">
                          <a:solidFill>
                            <a:srgbClr val="000000"/>
                          </a:solidFill>
                          <a:effectLst/>
                          <a:latin typeface="Arial" panose="020B0604020202020204" pitchFamily="34" charset="0"/>
                        </a:rPr>
                        <a:t>Municipality</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032794190"/>
      </p:ext>
    </p:extLst>
  </p:cSld>
  <p:clrMapOvr>
    <a:masterClrMapping/>
  </p:clrMapOvr>
  <p:transition spd="slow">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a:extLst>
              <a:ext uri="{FF2B5EF4-FFF2-40B4-BE49-F238E27FC236}">
                <a16:creationId xmlns:a16="http://schemas.microsoft.com/office/drawing/2014/main" id="{F47A5C09-5218-4064-96B1-62DF62909960}"/>
              </a:ext>
            </a:extLst>
          </p:cNvPr>
          <p:cNvSpPr>
            <a:spLocks noGrp="1"/>
          </p:cNvSpPr>
          <p:nvPr>
            <p:ph type="title"/>
          </p:nvPr>
        </p:nvSpPr>
        <p:spPr/>
        <p:txBody>
          <a:bodyPr/>
          <a:lstStyle/>
          <a:p>
            <a:r>
              <a:rPr lang="en-US" altLang="en-US" sz="1400" b="1" dirty="0">
                <a:solidFill>
                  <a:srgbClr val="953735"/>
                </a:solidFill>
              </a:rPr>
              <a:t>ECD SHIFT: LIST OF ECDS </a:t>
            </a:r>
            <a:endParaRPr lang="en-ZA" altLang="en-US" sz="1400" b="1" dirty="0">
              <a:solidFill>
                <a:srgbClr val="953735"/>
              </a:solidFill>
            </a:endParaRPr>
          </a:p>
        </p:txBody>
      </p:sp>
      <p:sp>
        <p:nvSpPr>
          <p:cNvPr id="26627" name="Slide Number Placeholder 1">
            <a:extLst>
              <a:ext uri="{FF2B5EF4-FFF2-40B4-BE49-F238E27FC236}">
                <a16:creationId xmlns:a16="http://schemas.microsoft.com/office/drawing/2014/main" id="{80DD84B7-C1FD-4059-A5FA-7EBBF2AFC0F7}"/>
              </a:ext>
            </a:extLst>
          </p:cNvPr>
          <p:cNvSpPr>
            <a:spLocks noGrp="1"/>
          </p:cNvSpPr>
          <p:nvPr>
            <p:ph type="sldNum" sz="quarter" idx="4294967295"/>
          </p:nvPr>
        </p:nvSpPr>
        <p:spPr bwMode="auto">
          <a:xfrm>
            <a:off x="10171114" y="6546851"/>
            <a:ext cx="4540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0" hangingPunct="0">
              <a:spcBef>
                <a:spcPct val="0"/>
              </a:spcBef>
              <a:buFontTx/>
              <a:buNone/>
            </a:pPr>
            <a:fld id="{63E75F2A-7BAB-4D07-865F-E9AE2FBAA0DE}" type="slidenum">
              <a:rPr lang="en-US" altLang="en-US" sz="1400"/>
              <a:pPr algn="l" eaLnBrk="0" hangingPunct="0">
                <a:spcBef>
                  <a:spcPct val="0"/>
                </a:spcBef>
                <a:buFontTx/>
                <a:buNone/>
              </a:pPr>
              <a:t>26</a:t>
            </a:fld>
            <a:endParaRPr lang="en-US" altLang="en-US" sz="1800">
              <a:solidFill>
                <a:srgbClr val="000000"/>
              </a:solidFill>
            </a:endParaRPr>
          </a:p>
        </p:txBody>
      </p:sp>
      <p:sp>
        <p:nvSpPr>
          <p:cNvPr id="26628" name="Content Placeholder 3">
            <a:extLst>
              <a:ext uri="{FF2B5EF4-FFF2-40B4-BE49-F238E27FC236}">
                <a16:creationId xmlns:a16="http://schemas.microsoft.com/office/drawing/2014/main" id="{CC91FCB6-9EA9-4AA8-9FF9-126648325782}"/>
              </a:ext>
            </a:extLst>
          </p:cNvPr>
          <p:cNvSpPr>
            <a:spLocks noGrp="1"/>
          </p:cNvSpPr>
          <p:nvPr>
            <p:ph idx="1"/>
          </p:nvPr>
        </p:nvSpPr>
        <p:spPr/>
        <p:txBody>
          <a:bodyPr/>
          <a:lstStyle/>
          <a:p>
            <a:pPr>
              <a:buFont typeface="Wingdings" panose="05000000000000000000" pitchFamily="2" charset="2"/>
              <a:buChar char="§"/>
            </a:pPr>
            <a:endParaRPr lang="en-ZA" altLang="en-US" dirty="0"/>
          </a:p>
          <a:p>
            <a:endParaRPr lang="en-ZA" altLang="en-US" dirty="0"/>
          </a:p>
        </p:txBody>
      </p:sp>
      <p:graphicFrame>
        <p:nvGraphicFramePr>
          <p:cNvPr id="3" name="Table 2">
            <a:extLst>
              <a:ext uri="{FF2B5EF4-FFF2-40B4-BE49-F238E27FC236}">
                <a16:creationId xmlns:a16="http://schemas.microsoft.com/office/drawing/2014/main" id="{8664900A-8577-4E64-87F3-B403603281C1}"/>
              </a:ext>
            </a:extLst>
          </p:cNvPr>
          <p:cNvGraphicFramePr>
            <a:graphicFrameLocks noGrp="1"/>
          </p:cNvGraphicFramePr>
          <p:nvPr/>
        </p:nvGraphicFramePr>
        <p:xfrm>
          <a:off x="2481263" y="1052514"/>
          <a:ext cx="7916863" cy="5013320"/>
        </p:xfrm>
        <a:graphic>
          <a:graphicData uri="http://schemas.openxmlformats.org/drawingml/2006/table">
            <a:tbl>
              <a:tblPr/>
              <a:tblGrid>
                <a:gridCol w="41609">
                  <a:extLst>
                    <a:ext uri="{9D8B030D-6E8A-4147-A177-3AD203B41FA5}">
                      <a16:colId xmlns:a16="http://schemas.microsoft.com/office/drawing/2014/main" val="20000"/>
                    </a:ext>
                  </a:extLst>
                </a:gridCol>
                <a:gridCol w="1077921">
                  <a:extLst>
                    <a:ext uri="{9D8B030D-6E8A-4147-A177-3AD203B41FA5}">
                      <a16:colId xmlns:a16="http://schemas.microsoft.com/office/drawing/2014/main" val="20001"/>
                    </a:ext>
                  </a:extLst>
                </a:gridCol>
                <a:gridCol w="3345061">
                  <a:extLst>
                    <a:ext uri="{9D8B030D-6E8A-4147-A177-3AD203B41FA5}">
                      <a16:colId xmlns:a16="http://schemas.microsoft.com/office/drawing/2014/main" val="20002"/>
                    </a:ext>
                  </a:extLst>
                </a:gridCol>
                <a:gridCol w="2373453">
                  <a:extLst>
                    <a:ext uri="{9D8B030D-6E8A-4147-A177-3AD203B41FA5}">
                      <a16:colId xmlns:a16="http://schemas.microsoft.com/office/drawing/2014/main" val="20003"/>
                    </a:ext>
                  </a:extLst>
                </a:gridCol>
                <a:gridCol w="1078819">
                  <a:extLst>
                    <a:ext uri="{9D8B030D-6E8A-4147-A177-3AD203B41FA5}">
                      <a16:colId xmlns:a16="http://schemas.microsoft.com/office/drawing/2014/main" val="20004"/>
                    </a:ext>
                  </a:extLst>
                </a:gridCol>
              </a:tblGrid>
              <a:tr h="257408">
                <a:tc gridSpan="5">
                  <a:txBody>
                    <a:bodyPr/>
                    <a:lstStyle/>
                    <a:p>
                      <a:pPr algn="ctr" fontAlgn="ctr"/>
                      <a:r>
                        <a:rPr lang="en-US" sz="1000" b="1" i="0" u="none" strike="noStrike" dirty="0">
                          <a:solidFill>
                            <a:srgbClr val="000000"/>
                          </a:solidFill>
                          <a:effectLst/>
                          <a:latin typeface="Century Gothic" panose="020B0502020202020204" pitchFamily="34" charset="0"/>
                        </a:rPr>
                        <a:t>SOCIAL INTEGRATED FACILITIES/ EARLY CHILDHOOD DEVELOPMENT</a:t>
                      </a:r>
                    </a:p>
                  </a:txBody>
                  <a:tcPr marL="1874" marR="1874" marT="1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ZA"/>
                    </a:p>
                  </a:txBody>
                  <a:tcPr/>
                </a:tc>
                <a:tc hMerge="1">
                  <a:txBody>
                    <a:bodyPr/>
                    <a:lstStyle/>
                    <a:p>
                      <a:endParaRPr lang="en-ZA"/>
                    </a:p>
                  </a:txBody>
                  <a:tcPr>
                    <a:lnL w="6350" cap="flat" cmpd="sng" algn="ctr">
                      <a:solidFill>
                        <a:srgbClr val="000000"/>
                      </a:solidFill>
                      <a:prstDash val="solid"/>
                      <a:round/>
                      <a:headEnd type="none" w="med" len="med"/>
                      <a:tailEnd type="none" w="med" len="med"/>
                    </a:lnL>
                  </a:tcPr>
                </a:tc>
                <a:tc hMerge="1">
                  <a:txBody>
                    <a:bodyPr/>
                    <a:lstStyle/>
                    <a:p>
                      <a:endParaRPr lang="en-ZA"/>
                    </a:p>
                  </a:txBody>
                  <a:tcPr>
                    <a:lnL w="6350" cap="flat" cmpd="sng" algn="ctr">
                      <a:solidFill>
                        <a:srgbClr val="000000"/>
                      </a:solidFill>
                      <a:prstDash val="solid"/>
                      <a:round/>
                      <a:headEnd type="none" w="med" len="med"/>
                      <a:tailEnd type="none" w="med" len="med"/>
                    </a:lnL>
                  </a:tcPr>
                </a:tc>
                <a:tc hMerge="1">
                  <a:txBody>
                    <a:bodyPr/>
                    <a:lstStyle/>
                    <a:p>
                      <a:endParaRPr lang="en-ZA"/>
                    </a:p>
                  </a:txBody>
                  <a:tcPr/>
                </a:tc>
                <a:extLst>
                  <a:ext uri="{0D108BD9-81ED-4DB2-BD59-A6C34878D82A}">
                    <a16:rowId xmlns:a16="http://schemas.microsoft.com/office/drawing/2014/main" val="10000"/>
                  </a:ext>
                </a:extLst>
              </a:tr>
              <a:tr h="287416">
                <a:tc rowSpan="15">
                  <a:txBody>
                    <a:bodyPr/>
                    <a:lstStyle/>
                    <a:p>
                      <a:pPr algn="ctr" fontAlgn="ctr"/>
                      <a:endParaRPr lang="en-US" sz="1000" b="0" i="0" u="none" strike="noStrike" dirty="0">
                        <a:solidFill>
                          <a:srgbClr val="000000"/>
                        </a:solidFill>
                        <a:effectLst/>
                        <a:latin typeface="Arial" panose="020B0604020202020204" pitchFamily="34" charset="0"/>
                      </a:endParaRPr>
                    </a:p>
                  </a:txBody>
                  <a:tcPr marL="1874" marR="1874" marT="1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a:solidFill>
                            <a:srgbClr val="000000"/>
                          </a:solidFill>
                          <a:effectLst/>
                          <a:latin typeface="Arial" panose="020B0604020202020204" pitchFamily="34" charset="0"/>
                        </a:rPr>
                        <a:t>Ekurhuleni</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effectLst/>
                          <a:latin typeface="Arial" panose="020B0604020202020204" pitchFamily="34" charset="0"/>
                        </a:rPr>
                        <a:t>Tsakane (David Bopape) ECD and Old Age Day Care</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dirty="0">
                          <a:solidFill>
                            <a:srgbClr val="000000"/>
                          </a:solidFill>
                          <a:effectLst/>
                          <a:latin typeface="Arial" panose="020B0604020202020204" pitchFamily="34" charset="0"/>
                        </a:rPr>
                        <a:t>8648 </a:t>
                      </a:r>
                      <a:r>
                        <a:rPr lang="en-ZA" sz="1000" b="0" i="0" u="none" strike="noStrike" dirty="0" err="1">
                          <a:solidFill>
                            <a:srgbClr val="000000"/>
                          </a:solidFill>
                          <a:effectLst/>
                          <a:latin typeface="Arial" panose="020B0604020202020204" pitchFamily="34" charset="0"/>
                        </a:rPr>
                        <a:t>Letswalo</a:t>
                      </a:r>
                      <a:r>
                        <a:rPr lang="en-ZA" sz="1000" b="0" i="0" u="none" strike="noStrike" dirty="0">
                          <a:solidFill>
                            <a:srgbClr val="000000"/>
                          </a:solidFill>
                          <a:effectLst/>
                          <a:latin typeface="Arial" panose="020B0604020202020204" pitchFamily="34" charset="0"/>
                        </a:rPr>
                        <a:t> </a:t>
                      </a:r>
                      <a:r>
                        <a:rPr lang="en-ZA" sz="1000" b="0" i="0" u="none" strike="noStrike" dirty="0" err="1">
                          <a:solidFill>
                            <a:srgbClr val="000000"/>
                          </a:solidFill>
                          <a:effectLst/>
                          <a:latin typeface="Arial" panose="020B0604020202020204" pitchFamily="34" charset="0"/>
                        </a:rPr>
                        <a:t>street,Lobedu</a:t>
                      </a:r>
                      <a:r>
                        <a:rPr lang="en-ZA" sz="1000" b="0" i="0" u="none" strike="noStrike" dirty="0">
                          <a:solidFill>
                            <a:srgbClr val="000000"/>
                          </a:solidFill>
                          <a:effectLst/>
                          <a:latin typeface="Arial" panose="020B0604020202020204" pitchFamily="34" charset="0"/>
                        </a:rPr>
                        <a:t> Street</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dirty="0">
                          <a:solidFill>
                            <a:srgbClr val="000000"/>
                          </a:solidFill>
                          <a:effectLst/>
                          <a:latin typeface="Arial" panose="020B0604020202020204" pitchFamily="34" charset="0"/>
                        </a:rPr>
                        <a:t>Tsakane </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87416">
                <a:tc vMerge="1">
                  <a:txBody>
                    <a:bodyPr/>
                    <a:lstStyle/>
                    <a:p>
                      <a:endParaRPr lang="en-ZA"/>
                    </a:p>
                  </a:txBody>
                  <a:tcPr/>
                </a:tc>
                <a:tc>
                  <a:txBody>
                    <a:bodyPr/>
                    <a:lstStyle/>
                    <a:p>
                      <a:pPr algn="l" fontAlgn="t"/>
                      <a:r>
                        <a:rPr lang="en-ZA" sz="1000" b="0" i="0" u="none" strike="noStrike">
                          <a:solidFill>
                            <a:srgbClr val="000000"/>
                          </a:solidFill>
                          <a:effectLst/>
                          <a:latin typeface="Arial" panose="020B0604020202020204" pitchFamily="34" charset="0"/>
                        </a:rPr>
                        <a:t>Ekurhuleni</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effectLst/>
                          <a:latin typeface="Arial" panose="020B0604020202020204" pitchFamily="34" charset="0"/>
                        </a:rPr>
                        <a:t>Sharpville ECD and Old Age Day Care</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dirty="0">
                          <a:solidFill>
                            <a:srgbClr val="000000"/>
                          </a:solidFill>
                          <a:effectLst/>
                          <a:latin typeface="Arial" panose="020B0604020202020204" pitchFamily="34" charset="0"/>
                        </a:rPr>
                        <a:t>Boundary Street</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dirty="0" err="1">
                          <a:solidFill>
                            <a:srgbClr val="000000"/>
                          </a:solidFill>
                          <a:effectLst/>
                          <a:latin typeface="Arial" panose="020B0604020202020204" pitchFamily="34" charset="0"/>
                        </a:rPr>
                        <a:t>Sharpville</a:t>
                      </a:r>
                      <a:endParaRPr lang="en-ZA" sz="1000" b="0" i="0" u="none" strike="noStrike" dirty="0">
                        <a:solidFill>
                          <a:srgbClr val="000000"/>
                        </a:solidFill>
                        <a:effectLst/>
                        <a:latin typeface="Arial" panose="020B0604020202020204" pitchFamily="34" charset="0"/>
                      </a:endParaRP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87416">
                <a:tc vMerge="1">
                  <a:txBody>
                    <a:bodyPr/>
                    <a:lstStyle/>
                    <a:p>
                      <a:endParaRPr lang="en-ZA"/>
                    </a:p>
                  </a:txBody>
                  <a:tcPr/>
                </a:tc>
                <a:tc>
                  <a:txBody>
                    <a:bodyPr/>
                    <a:lstStyle/>
                    <a:p>
                      <a:pPr algn="l" fontAlgn="t"/>
                      <a:r>
                        <a:rPr lang="en-ZA" sz="1000" b="0" i="0" u="none" strike="noStrike">
                          <a:solidFill>
                            <a:srgbClr val="000000"/>
                          </a:solidFill>
                          <a:effectLst/>
                          <a:latin typeface="Arial" panose="020B0604020202020204" pitchFamily="34" charset="0"/>
                        </a:rPr>
                        <a:t>Lesedi</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a:solidFill>
                            <a:srgbClr val="000000"/>
                          </a:solidFill>
                          <a:effectLst/>
                          <a:latin typeface="Arial" panose="020B0604020202020204" pitchFamily="34" charset="0"/>
                        </a:rPr>
                        <a:t>Ratanda (Tswelopele) Integrated Facility</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dirty="0">
                          <a:solidFill>
                            <a:srgbClr val="000000"/>
                          </a:solidFill>
                          <a:effectLst/>
                          <a:latin typeface="Arial" panose="020B0604020202020204" pitchFamily="34" charset="0"/>
                        </a:rPr>
                        <a:t>4134 </a:t>
                      </a:r>
                      <a:r>
                        <a:rPr lang="en-ZA" sz="1000" b="0" i="0" u="none" strike="noStrike" dirty="0" err="1">
                          <a:solidFill>
                            <a:srgbClr val="000000"/>
                          </a:solidFill>
                          <a:effectLst/>
                          <a:latin typeface="Arial" panose="020B0604020202020204" pitchFamily="34" charset="0"/>
                        </a:rPr>
                        <a:t>Blessbok</a:t>
                      </a:r>
                      <a:r>
                        <a:rPr lang="en-ZA" sz="1000" b="0" i="0" u="none" strike="noStrike" dirty="0">
                          <a:solidFill>
                            <a:srgbClr val="000000"/>
                          </a:solidFill>
                          <a:effectLst/>
                          <a:latin typeface="Arial" panose="020B0604020202020204" pitchFamily="34" charset="0"/>
                        </a:rPr>
                        <a:t> street </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dirty="0" err="1">
                          <a:solidFill>
                            <a:srgbClr val="000000"/>
                          </a:solidFill>
                          <a:effectLst/>
                          <a:latin typeface="Arial" panose="020B0604020202020204" pitchFamily="34" charset="0"/>
                        </a:rPr>
                        <a:t>Ratanda</a:t>
                      </a:r>
                      <a:endParaRPr lang="en-ZA" sz="1000" b="0" i="0" u="none" strike="noStrike" dirty="0">
                        <a:solidFill>
                          <a:srgbClr val="000000"/>
                        </a:solidFill>
                        <a:effectLst/>
                        <a:latin typeface="Arial" panose="020B0604020202020204" pitchFamily="34" charset="0"/>
                      </a:endParaRP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87416">
                <a:tc vMerge="1">
                  <a:txBody>
                    <a:bodyPr/>
                    <a:lstStyle/>
                    <a:p>
                      <a:endParaRPr lang="en-ZA"/>
                    </a:p>
                  </a:txBody>
                  <a:tcPr/>
                </a:tc>
                <a:tc>
                  <a:txBody>
                    <a:bodyPr/>
                    <a:lstStyle/>
                    <a:p>
                      <a:pPr algn="l" fontAlgn="t"/>
                      <a:r>
                        <a:rPr lang="en-ZA" sz="1000" b="0" i="0" u="none" strike="noStrike">
                          <a:solidFill>
                            <a:srgbClr val="000000"/>
                          </a:solidFill>
                          <a:effectLst/>
                          <a:latin typeface="Arial" panose="020B0604020202020204" pitchFamily="34" charset="0"/>
                        </a:rPr>
                        <a:t>Ekurhuleni</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a:solidFill>
                            <a:srgbClr val="000000"/>
                          </a:solidFill>
                          <a:effectLst/>
                          <a:latin typeface="Arial" panose="020B0604020202020204" pitchFamily="34" charset="0"/>
                        </a:rPr>
                        <a:t>Tembisa (Zodwa Mofokeng) ECD </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dirty="0">
                          <a:solidFill>
                            <a:srgbClr val="000000"/>
                          </a:solidFill>
                          <a:effectLst/>
                          <a:latin typeface="Arial" panose="020B0604020202020204" pitchFamily="34" charset="0"/>
                        </a:rPr>
                        <a:t>457 Sun street, </a:t>
                      </a:r>
                      <a:r>
                        <a:rPr lang="en-ZA" sz="1000" b="0" i="0" u="none" strike="noStrike" dirty="0" err="1">
                          <a:solidFill>
                            <a:srgbClr val="000000"/>
                          </a:solidFill>
                          <a:effectLst/>
                          <a:latin typeface="Arial" panose="020B0604020202020204" pitchFamily="34" charset="0"/>
                        </a:rPr>
                        <a:t>Kopanong</a:t>
                      </a:r>
                      <a:r>
                        <a:rPr lang="en-ZA" sz="1000" b="0" i="0" u="none" strike="noStrike" dirty="0">
                          <a:solidFill>
                            <a:srgbClr val="000000"/>
                          </a:solidFill>
                          <a:effectLst/>
                          <a:latin typeface="Arial" panose="020B0604020202020204" pitchFamily="34" charset="0"/>
                        </a:rPr>
                        <a:t>, Tembisa</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dirty="0">
                          <a:solidFill>
                            <a:srgbClr val="000000"/>
                          </a:solidFill>
                          <a:effectLst/>
                          <a:latin typeface="Arial" panose="020B0604020202020204" pitchFamily="34" charset="0"/>
                        </a:rPr>
                        <a:t>Tembisa</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87416">
                <a:tc vMerge="1">
                  <a:txBody>
                    <a:bodyPr/>
                    <a:lstStyle/>
                    <a:p>
                      <a:endParaRPr lang="en-ZA"/>
                    </a:p>
                  </a:txBody>
                  <a:tcPr>
                    <a:lnT w="6350" cap="flat" cmpd="sng" algn="ctr">
                      <a:solidFill>
                        <a:srgbClr val="000000"/>
                      </a:solidFill>
                      <a:prstDash val="solid"/>
                      <a:round/>
                      <a:headEnd type="none" w="med" len="med"/>
                      <a:tailEnd type="none" w="med" len="med"/>
                    </a:lnT>
                  </a:tcPr>
                </a:tc>
                <a:tc>
                  <a:txBody>
                    <a:bodyPr/>
                    <a:lstStyle/>
                    <a:p>
                      <a:pPr algn="l" fontAlgn="t"/>
                      <a:r>
                        <a:rPr lang="en-ZA" sz="1000" b="0" i="0" u="none" strike="noStrike">
                          <a:solidFill>
                            <a:srgbClr val="000000"/>
                          </a:solidFill>
                          <a:effectLst/>
                          <a:latin typeface="Arial" panose="020B0604020202020204" pitchFamily="34" charset="0"/>
                        </a:rPr>
                        <a:t>Ekurhuleni</a:t>
                      </a:r>
                    </a:p>
                  </a:txBody>
                  <a:tcPr marL="1874" marR="1874" marT="1874" marB="0">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a:solidFill>
                            <a:srgbClr val="000000"/>
                          </a:solidFill>
                          <a:effectLst/>
                          <a:latin typeface="Arial" panose="020B0604020202020204" pitchFamily="34" charset="0"/>
                        </a:rPr>
                        <a:t>Etwatwa/Dephney Masuku ECD</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dirty="0" err="1">
                          <a:solidFill>
                            <a:srgbClr val="000000"/>
                          </a:solidFill>
                          <a:effectLst/>
                          <a:latin typeface="Arial" panose="020B0604020202020204" pitchFamily="34" charset="0"/>
                        </a:rPr>
                        <a:t>Sibanyoni</a:t>
                      </a:r>
                      <a:r>
                        <a:rPr lang="en-ZA" sz="1000" b="0" i="0" u="none" strike="noStrike" dirty="0">
                          <a:solidFill>
                            <a:srgbClr val="000000"/>
                          </a:solidFill>
                          <a:effectLst/>
                          <a:latin typeface="Arial" panose="020B0604020202020204" pitchFamily="34" charset="0"/>
                        </a:rPr>
                        <a:t> Street, Mandela Park</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dirty="0" err="1">
                          <a:solidFill>
                            <a:srgbClr val="000000"/>
                          </a:solidFill>
                          <a:effectLst/>
                          <a:latin typeface="Arial" panose="020B0604020202020204" pitchFamily="34" charset="0"/>
                        </a:rPr>
                        <a:t>Etwatwa</a:t>
                      </a:r>
                      <a:endParaRPr lang="en-ZA" sz="1000" b="0" i="0" u="none" strike="noStrike" dirty="0">
                        <a:solidFill>
                          <a:srgbClr val="000000"/>
                        </a:solidFill>
                        <a:effectLst/>
                        <a:latin typeface="Arial" panose="020B0604020202020204" pitchFamily="34" charset="0"/>
                      </a:endParaRP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98584">
                <a:tc vMerge="1">
                  <a:txBody>
                    <a:bodyPr/>
                    <a:lstStyle/>
                    <a:p>
                      <a:endParaRPr lang="en-ZA"/>
                    </a:p>
                  </a:txBody>
                  <a:tcPr/>
                </a:tc>
                <a:tc>
                  <a:txBody>
                    <a:bodyPr/>
                    <a:lstStyle/>
                    <a:p>
                      <a:pPr algn="l" fontAlgn="t"/>
                      <a:r>
                        <a:rPr lang="en-ZA" sz="1000" b="0" i="0" u="none" strike="noStrike">
                          <a:solidFill>
                            <a:srgbClr val="000000"/>
                          </a:solidFill>
                          <a:effectLst/>
                          <a:latin typeface="Arial" panose="020B0604020202020204" pitchFamily="34" charset="0"/>
                        </a:rPr>
                        <a:t>Ekurhuleni</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effectLst/>
                          <a:latin typeface="Arial" panose="020B0604020202020204" pitchFamily="34" charset="0"/>
                        </a:rPr>
                        <a:t>Daveyton/Rose May Dabula ECD and Community Facility For Older Persons</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dirty="0">
                          <a:solidFill>
                            <a:srgbClr val="000000"/>
                          </a:solidFill>
                          <a:effectLst/>
                          <a:latin typeface="Arial" panose="020B0604020202020204" pitchFamily="34" charset="0"/>
                        </a:rPr>
                        <a:t>ERF 11776, Tswana &amp; </a:t>
                      </a:r>
                      <a:r>
                        <a:rPr lang="en-ZA" sz="1000" b="0" i="0" u="none" strike="noStrike" dirty="0" err="1">
                          <a:solidFill>
                            <a:srgbClr val="000000"/>
                          </a:solidFill>
                          <a:effectLst/>
                          <a:latin typeface="Arial" panose="020B0604020202020204" pitchFamily="34" charset="0"/>
                        </a:rPr>
                        <a:t>Taung</a:t>
                      </a:r>
                      <a:r>
                        <a:rPr lang="en-ZA" sz="1000" b="0" i="0" u="none" strike="noStrike" dirty="0">
                          <a:solidFill>
                            <a:srgbClr val="000000"/>
                          </a:solidFill>
                          <a:effectLst/>
                          <a:latin typeface="Arial" panose="020B0604020202020204" pitchFamily="34" charset="0"/>
                        </a:rPr>
                        <a:t> street</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dirty="0" err="1">
                          <a:solidFill>
                            <a:srgbClr val="000000"/>
                          </a:solidFill>
                          <a:effectLst/>
                          <a:latin typeface="Arial" panose="020B0604020202020204" pitchFamily="34" charset="0"/>
                        </a:rPr>
                        <a:t>Daveyton</a:t>
                      </a:r>
                      <a:endParaRPr lang="en-ZA" sz="1000" b="0" i="0" u="none" strike="noStrike" dirty="0">
                        <a:solidFill>
                          <a:srgbClr val="000000"/>
                        </a:solidFill>
                        <a:effectLst/>
                        <a:latin typeface="Arial" panose="020B0604020202020204" pitchFamily="34" charset="0"/>
                      </a:endParaRP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98584">
                <a:tc vMerge="1">
                  <a:txBody>
                    <a:bodyPr/>
                    <a:lstStyle/>
                    <a:p>
                      <a:endParaRPr lang="en-ZA"/>
                    </a:p>
                  </a:txBody>
                  <a:tcPr/>
                </a:tc>
                <a:tc>
                  <a:txBody>
                    <a:bodyPr/>
                    <a:lstStyle/>
                    <a:p>
                      <a:pPr algn="l" fontAlgn="t"/>
                      <a:r>
                        <a:rPr lang="en-ZA" sz="1000" b="0" i="0" u="none" strike="noStrike">
                          <a:solidFill>
                            <a:srgbClr val="000000"/>
                          </a:solidFill>
                          <a:effectLst/>
                          <a:latin typeface="Arial" panose="020B0604020202020204" pitchFamily="34" charset="0"/>
                        </a:rPr>
                        <a:t>Ekurhuleni</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dirty="0" err="1">
                          <a:solidFill>
                            <a:srgbClr val="000000"/>
                          </a:solidFill>
                          <a:effectLst/>
                          <a:latin typeface="Arial" panose="020B0604020202020204" pitchFamily="34" charset="0"/>
                        </a:rPr>
                        <a:t>Katlehong</a:t>
                      </a:r>
                      <a:r>
                        <a:rPr lang="en-US" sz="1000" b="0" i="0" u="none" strike="noStrike" dirty="0">
                          <a:solidFill>
                            <a:srgbClr val="000000"/>
                          </a:solidFill>
                          <a:effectLst/>
                          <a:latin typeface="Arial" panose="020B0604020202020204" pitchFamily="34" charset="0"/>
                        </a:rPr>
                        <a:t> Early Learning Resource Unit/ ECD</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dirty="0">
                          <a:solidFill>
                            <a:srgbClr val="000000"/>
                          </a:solidFill>
                          <a:effectLst/>
                          <a:latin typeface="Arial" panose="020B0604020202020204" pitchFamily="34" charset="0"/>
                        </a:rPr>
                        <a:t>ERF 1080, </a:t>
                      </a:r>
                      <a:r>
                        <a:rPr lang="en-ZA" sz="1000" b="0" i="0" u="none" strike="noStrike" dirty="0" err="1">
                          <a:solidFill>
                            <a:srgbClr val="000000"/>
                          </a:solidFill>
                          <a:effectLst/>
                          <a:latin typeface="Arial" panose="020B0604020202020204" pitchFamily="34" charset="0"/>
                        </a:rPr>
                        <a:t>Cnr</a:t>
                      </a:r>
                      <a:r>
                        <a:rPr lang="en-ZA" sz="1000" b="0" i="0" u="none" strike="noStrike" dirty="0">
                          <a:solidFill>
                            <a:srgbClr val="000000"/>
                          </a:solidFill>
                          <a:effectLst/>
                          <a:latin typeface="Arial" panose="020B0604020202020204" pitchFamily="34" charset="0"/>
                        </a:rPr>
                        <a:t> Sibongile &amp; Sibusiso street  </a:t>
                      </a:r>
                      <a:r>
                        <a:rPr lang="en-ZA" sz="1000" b="0" i="0" u="none" strike="noStrike" dirty="0" err="1">
                          <a:solidFill>
                            <a:srgbClr val="000000"/>
                          </a:solidFill>
                          <a:effectLst/>
                          <a:latin typeface="Arial" panose="020B0604020202020204" pitchFamily="34" charset="0"/>
                        </a:rPr>
                        <a:t>Siluma</a:t>
                      </a:r>
                      <a:r>
                        <a:rPr lang="en-ZA" sz="1000" b="0" i="0" u="none" strike="noStrike" dirty="0">
                          <a:solidFill>
                            <a:srgbClr val="000000"/>
                          </a:solidFill>
                          <a:effectLst/>
                          <a:latin typeface="Arial" panose="020B0604020202020204" pitchFamily="34" charset="0"/>
                        </a:rPr>
                        <a:t> View</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dirty="0" err="1">
                          <a:solidFill>
                            <a:srgbClr val="000000"/>
                          </a:solidFill>
                          <a:effectLst/>
                          <a:latin typeface="Arial" panose="020B0604020202020204" pitchFamily="34" charset="0"/>
                        </a:rPr>
                        <a:t>Katlehong</a:t>
                      </a:r>
                      <a:endParaRPr lang="en-ZA" sz="1000" b="0" i="0" u="none" strike="noStrike" dirty="0">
                        <a:solidFill>
                          <a:srgbClr val="000000"/>
                        </a:solidFill>
                        <a:effectLst/>
                        <a:latin typeface="Arial" panose="020B0604020202020204" pitchFamily="34" charset="0"/>
                      </a:endParaRP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87416">
                <a:tc vMerge="1">
                  <a:txBody>
                    <a:bodyPr/>
                    <a:lstStyle/>
                    <a:p>
                      <a:endParaRPr lang="en-ZA"/>
                    </a:p>
                  </a:txBody>
                  <a:tcPr/>
                </a:tc>
                <a:tc>
                  <a:txBody>
                    <a:bodyPr/>
                    <a:lstStyle/>
                    <a:p>
                      <a:pPr algn="l" fontAlgn="t"/>
                      <a:r>
                        <a:rPr lang="en-ZA" sz="1000" b="0" i="0" u="none" strike="noStrike">
                          <a:solidFill>
                            <a:srgbClr val="000000"/>
                          </a:solidFill>
                          <a:effectLst/>
                          <a:latin typeface="Arial" panose="020B0604020202020204" pitchFamily="34" charset="0"/>
                        </a:rPr>
                        <a:t>Ekurhuleni</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a:solidFill>
                            <a:srgbClr val="000000"/>
                          </a:solidFill>
                          <a:effectLst/>
                          <a:latin typeface="Arial" panose="020B0604020202020204" pitchFamily="34" charset="0"/>
                        </a:rPr>
                        <a:t>Kwathema / Eyethu Sonke ECD</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dirty="0" err="1">
                          <a:solidFill>
                            <a:srgbClr val="000000"/>
                          </a:solidFill>
                          <a:effectLst/>
                          <a:latin typeface="Arial" panose="020B0604020202020204" pitchFamily="34" charset="0"/>
                        </a:rPr>
                        <a:t>Thokalo</a:t>
                      </a:r>
                      <a:r>
                        <a:rPr lang="en-US" sz="1000" b="0" i="0" u="none" strike="noStrike" dirty="0">
                          <a:solidFill>
                            <a:srgbClr val="000000"/>
                          </a:solidFill>
                          <a:effectLst/>
                          <a:latin typeface="Arial" panose="020B0604020202020204" pitchFamily="34" charset="0"/>
                        </a:rPr>
                        <a:t> Street and </a:t>
                      </a:r>
                      <a:r>
                        <a:rPr lang="en-US" sz="1000" b="0" i="0" u="none" strike="noStrike" dirty="0" err="1">
                          <a:solidFill>
                            <a:srgbClr val="000000"/>
                          </a:solidFill>
                          <a:effectLst/>
                          <a:latin typeface="Arial" panose="020B0604020202020204" pitchFamily="34" charset="0"/>
                        </a:rPr>
                        <a:t>Shabangu</a:t>
                      </a:r>
                      <a:r>
                        <a:rPr lang="en-US" sz="1000" b="0" i="0" u="none" strike="noStrike" dirty="0">
                          <a:solidFill>
                            <a:srgbClr val="000000"/>
                          </a:solidFill>
                          <a:effectLst/>
                          <a:latin typeface="Arial" panose="020B0604020202020204" pitchFamily="34" charset="0"/>
                        </a:rPr>
                        <a:t> Street</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dirty="0" err="1">
                          <a:solidFill>
                            <a:srgbClr val="000000"/>
                          </a:solidFill>
                          <a:effectLst/>
                          <a:latin typeface="Arial" panose="020B0604020202020204" pitchFamily="34" charset="0"/>
                        </a:rPr>
                        <a:t>Kwatema</a:t>
                      </a:r>
                      <a:endParaRPr lang="en-ZA" sz="1000" b="0" i="0" u="none" strike="noStrike" dirty="0">
                        <a:solidFill>
                          <a:srgbClr val="000000"/>
                        </a:solidFill>
                        <a:effectLst/>
                        <a:latin typeface="Arial" panose="020B0604020202020204" pitchFamily="34" charset="0"/>
                      </a:endParaRP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87416">
                <a:tc vMerge="1">
                  <a:txBody>
                    <a:bodyPr/>
                    <a:lstStyle/>
                    <a:p>
                      <a:endParaRPr lang="en-ZA"/>
                    </a:p>
                  </a:txBody>
                  <a:tcPr/>
                </a:tc>
                <a:tc>
                  <a:txBody>
                    <a:bodyPr/>
                    <a:lstStyle/>
                    <a:p>
                      <a:pPr algn="l" fontAlgn="t"/>
                      <a:r>
                        <a:rPr lang="en-ZA" sz="1000" b="0" i="0" u="none" strike="noStrike">
                          <a:solidFill>
                            <a:srgbClr val="000000"/>
                          </a:solidFill>
                          <a:effectLst/>
                          <a:latin typeface="Arial" panose="020B0604020202020204" pitchFamily="34" charset="0"/>
                        </a:rPr>
                        <a:t>Johannesburg</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dirty="0">
                          <a:solidFill>
                            <a:srgbClr val="000000"/>
                          </a:solidFill>
                          <a:effectLst/>
                          <a:latin typeface="Arial" panose="020B0604020202020204" pitchFamily="34" charset="0"/>
                        </a:rPr>
                        <a:t>Protea Glen (Joe </a:t>
                      </a:r>
                      <a:r>
                        <a:rPr lang="en-US" sz="1000" b="0" i="0" u="none" strike="noStrike" dirty="0" err="1">
                          <a:solidFill>
                            <a:srgbClr val="000000"/>
                          </a:solidFill>
                          <a:effectLst/>
                          <a:latin typeface="Arial" panose="020B0604020202020204" pitchFamily="34" charset="0"/>
                        </a:rPr>
                        <a:t>Gqabi</a:t>
                      </a:r>
                      <a:r>
                        <a:rPr lang="en-US" sz="1000" b="0" i="0" u="none" strike="noStrike" dirty="0">
                          <a:solidFill>
                            <a:srgbClr val="000000"/>
                          </a:solidFill>
                          <a:effectLst/>
                          <a:latin typeface="Arial" panose="020B0604020202020204" pitchFamily="34" charset="0"/>
                        </a:rPr>
                        <a:t>) Integrated Facility (Including ECD)</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000" b="0" i="0" u="none" strike="noStrike" dirty="0">
                          <a:solidFill>
                            <a:srgbClr val="000000"/>
                          </a:solidFill>
                          <a:effectLst/>
                          <a:latin typeface="Arial" panose="020B0604020202020204" pitchFamily="34" charset="0"/>
                        </a:rPr>
                        <a:t>ERF 8968, Portion 3, Protea </a:t>
                      </a:r>
                      <a:r>
                        <a:rPr lang="fr-FR" sz="1000" b="0" i="0" u="none" strike="noStrike" dirty="0" err="1">
                          <a:solidFill>
                            <a:srgbClr val="000000"/>
                          </a:solidFill>
                          <a:effectLst/>
                          <a:latin typeface="Arial" panose="020B0604020202020204" pitchFamily="34" charset="0"/>
                        </a:rPr>
                        <a:t>Boulverd</a:t>
                      </a:r>
                      <a:endParaRPr lang="fr-FR" sz="1000" b="0" i="0" u="none" strike="noStrike" dirty="0">
                        <a:solidFill>
                          <a:srgbClr val="000000"/>
                        </a:solidFill>
                        <a:effectLst/>
                        <a:latin typeface="Arial" panose="020B0604020202020204" pitchFamily="34" charset="0"/>
                      </a:endParaRP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dirty="0">
                          <a:solidFill>
                            <a:srgbClr val="000000"/>
                          </a:solidFill>
                          <a:effectLst/>
                          <a:latin typeface="Arial" panose="020B0604020202020204" pitchFamily="34" charset="0"/>
                        </a:rPr>
                        <a:t>Protea Glen </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87416">
                <a:tc vMerge="1">
                  <a:txBody>
                    <a:bodyPr/>
                    <a:lstStyle/>
                    <a:p>
                      <a:endParaRPr lang="en-ZA"/>
                    </a:p>
                  </a:txBody>
                  <a:tcPr/>
                </a:tc>
                <a:tc>
                  <a:txBody>
                    <a:bodyPr/>
                    <a:lstStyle/>
                    <a:p>
                      <a:pPr algn="l" fontAlgn="t"/>
                      <a:r>
                        <a:rPr lang="en-ZA" sz="1000" b="0" i="0" u="none" strike="noStrike">
                          <a:solidFill>
                            <a:srgbClr val="000000"/>
                          </a:solidFill>
                          <a:effectLst/>
                          <a:latin typeface="Arial" panose="020B0604020202020204" pitchFamily="34" charset="0"/>
                        </a:rPr>
                        <a:t>Tshwane</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dirty="0">
                          <a:solidFill>
                            <a:srgbClr val="000000"/>
                          </a:solidFill>
                          <a:effectLst/>
                          <a:latin typeface="Arial" panose="020B0604020202020204" pitchFamily="34" charset="0"/>
                        </a:rPr>
                        <a:t>Ga-Rankuwa/ </a:t>
                      </a:r>
                      <a:r>
                        <a:rPr lang="en-ZA" sz="1000" b="0" i="0" u="none" strike="noStrike" dirty="0" err="1">
                          <a:solidFill>
                            <a:srgbClr val="000000"/>
                          </a:solidFill>
                          <a:effectLst/>
                          <a:latin typeface="Arial" panose="020B0604020202020204" pitchFamily="34" charset="0"/>
                        </a:rPr>
                        <a:t>Korwe</a:t>
                      </a:r>
                      <a:r>
                        <a:rPr lang="en-ZA" sz="1000" b="0" i="0" u="none" strike="noStrike" dirty="0">
                          <a:solidFill>
                            <a:srgbClr val="000000"/>
                          </a:solidFill>
                          <a:effectLst/>
                          <a:latin typeface="Arial" panose="020B0604020202020204" pitchFamily="34" charset="0"/>
                        </a:rPr>
                        <a:t> Multi purpose centre (Including ECD)</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dirty="0" err="1">
                          <a:solidFill>
                            <a:srgbClr val="000000"/>
                          </a:solidFill>
                          <a:effectLst/>
                          <a:latin typeface="Arial" panose="020B0604020202020204" pitchFamily="34" charset="0"/>
                        </a:rPr>
                        <a:t>Sedumi</a:t>
                      </a:r>
                      <a:r>
                        <a:rPr lang="en-ZA" sz="1000" b="0" i="0" u="none" strike="noStrike" dirty="0">
                          <a:solidFill>
                            <a:srgbClr val="000000"/>
                          </a:solidFill>
                          <a:effectLst/>
                          <a:latin typeface="Arial" panose="020B0604020202020204" pitchFamily="34" charset="0"/>
                        </a:rPr>
                        <a:t> street, Zone 2</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dirty="0">
                          <a:solidFill>
                            <a:srgbClr val="000000"/>
                          </a:solidFill>
                          <a:effectLst/>
                          <a:latin typeface="Arial" panose="020B0604020202020204" pitchFamily="34" charset="0"/>
                        </a:rPr>
                        <a:t>Ga-Rankuwa</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398584">
                <a:tc vMerge="1">
                  <a:txBody>
                    <a:bodyPr/>
                    <a:lstStyle/>
                    <a:p>
                      <a:endParaRPr lang="en-ZA"/>
                    </a:p>
                  </a:txBody>
                  <a:tcPr/>
                </a:tc>
                <a:tc>
                  <a:txBody>
                    <a:bodyPr/>
                    <a:lstStyle/>
                    <a:p>
                      <a:pPr algn="l" fontAlgn="t"/>
                      <a:r>
                        <a:rPr lang="en-ZA" sz="1000" b="0" i="0" u="none" strike="noStrike">
                          <a:solidFill>
                            <a:srgbClr val="000000"/>
                          </a:solidFill>
                          <a:effectLst/>
                          <a:latin typeface="Arial" panose="020B0604020202020204" pitchFamily="34" charset="0"/>
                        </a:rPr>
                        <a:t>Tshwane</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effectLst/>
                          <a:latin typeface="Arial" panose="020B0604020202020204" pitchFamily="34" charset="0"/>
                        </a:rPr>
                        <a:t>Fr Smangaliso /Rethakgetse ECD Community facility for the elderly </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dirty="0" err="1">
                          <a:solidFill>
                            <a:srgbClr val="000000"/>
                          </a:solidFill>
                          <a:effectLst/>
                          <a:latin typeface="Arial" panose="020B0604020202020204" pitchFamily="34" charset="0"/>
                        </a:rPr>
                        <a:t>Soutpan</a:t>
                      </a:r>
                      <a:r>
                        <a:rPr lang="en-ZA" sz="1000" b="0" i="0" u="none" strike="noStrike" dirty="0">
                          <a:solidFill>
                            <a:srgbClr val="000000"/>
                          </a:solidFill>
                          <a:effectLst/>
                          <a:latin typeface="Arial" panose="020B0604020202020204" pitchFamily="34" charset="0"/>
                        </a:rPr>
                        <a:t> Road, Soshanguve</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dirty="0">
                          <a:solidFill>
                            <a:srgbClr val="000000"/>
                          </a:solidFill>
                          <a:effectLst/>
                          <a:latin typeface="Arial" panose="020B0604020202020204" pitchFamily="34" charset="0"/>
                        </a:rPr>
                        <a:t>Soshanguve</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87416">
                <a:tc vMerge="1">
                  <a:txBody>
                    <a:bodyPr/>
                    <a:lstStyle/>
                    <a:p>
                      <a:endParaRPr lang="en-ZA"/>
                    </a:p>
                  </a:txBody>
                  <a:tcPr/>
                </a:tc>
                <a:tc>
                  <a:txBody>
                    <a:bodyPr/>
                    <a:lstStyle/>
                    <a:p>
                      <a:pPr algn="l" fontAlgn="t"/>
                      <a:r>
                        <a:rPr lang="en-ZA" sz="1000" b="0" i="0" u="none" strike="noStrike">
                          <a:solidFill>
                            <a:srgbClr val="000000"/>
                          </a:solidFill>
                          <a:effectLst/>
                          <a:latin typeface="Arial" panose="020B0604020202020204" pitchFamily="34" charset="0"/>
                        </a:rPr>
                        <a:t>Tshwane</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a:solidFill>
                            <a:srgbClr val="000000"/>
                          </a:solidFill>
                          <a:effectLst/>
                          <a:latin typeface="Arial" panose="020B0604020202020204" pitchFamily="34" charset="0"/>
                        </a:rPr>
                        <a:t>Refilwe ECD</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dirty="0">
                          <a:solidFill>
                            <a:srgbClr val="000000"/>
                          </a:solidFill>
                          <a:effectLst/>
                          <a:latin typeface="Arial" panose="020B0604020202020204" pitchFamily="34" charset="0"/>
                        </a:rPr>
                        <a:t>901 </a:t>
                      </a:r>
                      <a:r>
                        <a:rPr lang="en-ZA" sz="1000" b="0" i="0" u="none" strike="noStrike" dirty="0" err="1">
                          <a:solidFill>
                            <a:srgbClr val="000000"/>
                          </a:solidFill>
                          <a:effectLst/>
                          <a:latin typeface="Arial" panose="020B0604020202020204" pitchFamily="34" charset="0"/>
                        </a:rPr>
                        <a:t>Ithuta</a:t>
                      </a:r>
                      <a:r>
                        <a:rPr lang="en-ZA" sz="1000" b="0" i="0" u="none" strike="noStrike" dirty="0">
                          <a:solidFill>
                            <a:srgbClr val="000000"/>
                          </a:solidFill>
                          <a:effectLst/>
                          <a:latin typeface="Arial" panose="020B0604020202020204" pitchFamily="34" charset="0"/>
                        </a:rPr>
                        <a:t> Street</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dirty="0" err="1">
                          <a:solidFill>
                            <a:srgbClr val="000000"/>
                          </a:solidFill>
                          <a:effectLst/>
                          <a:latin typeface="Arial" panose="020B0604020202020204" pitchFamily="34" charset="0"/>
                        </a:rPr>
                        <a:t>Refilwe</a:t>
                      </a:r>
                      <a:endParaRPr lang="en-ZA" sz="1000" b="0" i="0" u="none" strike="noStrike" dirty="0">
                        <a:solidFill>
                          <a:srgbClr val="000000"/>
                        </a:solidFill>
                        <a:effectLst/>
                        <a:latin typeface="Arial" panose="020B0604020202020204" pitchFamily="34" charset="0"/>
                      </a:endParaRP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398584">
                <a:tc vMerge="1">
                  <a:txBody>
                    <a:bodyPr/>
                    <a:lstStyle/>
                    <a:p>
                      <a:endParaRPr lang="en-ZA"/>
                    </a:p>
                  </a:txBody>
                  <a:tcPr/>
                </a:tc>
                <a:tc>
                  <a:txBody>
                    <a:bodyPr/>
                    <a:lstStyle/>
                    <a:p>
                      <a:pPr algn="l" fontAlgn="t"/>
                      <a:r>
                        <a:rPr lang="en-ZA" sz="1000" b="0" i="0" u="none" strike="noStrike">
                          <a:solidFill>
                            <a:srgbClr val="000000"/>
                          </a:solidFill>
                          <a:effectLst/>
                          <a:latin typeface="Arial" panose="020B0604020202020204" pitchFamily="34" charset="0"/>
                        </a:rPr>
                        <a:t>Tshwane</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dirty="0" err="1">
                          <a:solidFill>
                            <a:srgbClr val="000000"/>
                          </a:solidFill>
                          <a:effectLst/>
                          <a:latin typeface="Arial" panose="020B0604020202020204" pitchFamily="34" charset="0"/>
                        </a:rPr>
                        <a:t>Eyethu</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Thusong</a:t>
                      </a:r>
                      <a:r>
                        <a:rPr lang="en-US" sz="1000" b="0" i="0" u="none" strike="noStrike" dirty="0">
                          <a:solidFill>
                            <a:srgbClr val="000000"/>
                          </a:solidFill>
                          <a:effectLst/>
                          <a:latin typeface="Arial" panose="020B0604020202020204" pitchFamily="34" charset="0"/>
                        </a:rPr>
                        <a:t> service </a:t>
                      </a:r>
                      <a:r>
                        <a:rPr lang="en-US" sz="1000" b="0" i="0" u="none" strike="noStrike" dirty="0" err="1">
                          <a:solidFill>
                            <a:srgbClr val="000000"/>
                          </a:solidFill>
                          <a:effectLst/>
                          <a:latin typeface="Arial" panose="020B0604020202020204" pitchFamily="34" charset="0"/>
                        </a:rPr>
                        <a:t>centre</a:t>
                      </a:r>
                      <a:r>
                        <a:rPr lang="en-US" sz="1000" b="0" i="0" u="none" strike="noStrike" dirty="0">
                          <a:solidFill>
                            <a:srgbClr val="000000"/>
                          </a:solidFill>
                          <a:effectLst/>
                          <a:latin typeface="Arial" panose="020B0604020202020204" pitchFamily="34" charset="0"/>
                        </a:rPr>
                        <a:t> / </a:t>
                      </a:r>
                      <a:r>
                        <a:rPr lang="en-US" sz="1000" b="0" i="0" u="none" strike="noStrike" dirty="0" err="1">
                          <a:solidFill>
                            <a:srgbClr val="000000"/>
                          </a:solidFill>
                          <a:effectLst/>
                          <a:latin typeface="Arial" panose="020B0604020202020204" pitchFamily="34" charset="0"/>
                        </a:rPr>
                        <a:t>Rethabiseng</a:t>
                      </a:r>
                      <a:r>
                        <a:rPr lang="en-US" sz="1000" b="0" i="0" u="none" strike="noStrike" dirty="0">
                          <a:solidFill>
                            <a:srgbClr val="000000"/>
                          </a:solidFill>
                          <a:effectLst/>
                          <a:latin typeface="Arial" panose="020B0604020202020204" pitchFamily="34" charset="0"/>
                        </a:rPr>
                        <a:t> Integrated facility ( Including ECD)</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nb-NO" sz="1000" b="0" i="0" u="none" strike="noStrike" dirty="0">
                          <a:solidFill>
                            <a:srgbClr val="000000"/>
                          </a:solidFill>
                          <a:effectLst/>
                          <a:latin typeface="Arial" panose="020B0604020202020204" pitchFamily="34" charset="0"/>
                        </a:rPr>
                        <a:t>312 Nkosi Street, Rethabiseng Ext 1</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dirty="0" err="1">
                          <a:solidFill>
                            <a:srgbClr val="000000"/>
                          </a:solidFill>
                          <a:effectLst/>
                          <a:latin typeface="Arial" panose="020B0604020202020204" pitchFamily="34" charset="0"/>
                        </a:rPr>
                        <a:t>Rethabiseng</a:t>
                      </a:r>
                      <a:r>
                        <a:rPr lang="en-ZA" sz="1000" b="0" i="0" u="none" strike="noStrike" dirty="0">
                          <a:solidFill>
                            <a:srgbClr val="000000"/>
                          </a:solidFill>
                          <a:effectLst/>
                          <a:latin typeface="Arial" panose="020B0604020202020204" pitchFamily="34" charset="0"/>
                        </a:rPr>
                        <a:t> Ext 1</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87416">
                <a:tc vMerge="1">
                  <a:txBody>
                    <a:bodyPr/>
                    <a:lstStyle/>
                    <a:p>
                      <a:endParaRPr lang="en-ZA"/>
                    </a:p>
                  </a:txBody>
                  <a:tcPr/>
                </a:tc>
                <a:tc>
                  <a:txBody>
                    <a:bodyPr/>
                    <a:lstStyle/>
                    <a:p>
                      <a:pPr algn="l" fontAlgn="t"/>
                      <a:r>
                        <a:rPr lang="en-ZA" sz="1000" b="0" i="0" u="none" strike="noStrike">
                          <a:solidFill>
                            <a:srgbClr val="000000"/>
                          </a:solidFill>
                          <a:effectLst/>
                          <a:latin typeface="Arial" panose="020B0604020202020204" pitchFamily="34" charset="0"/>
                        </a:rPr>
                        <a:t>Rand West</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a:solidFill>
                            <a:srgbClr val="000000"/>
                          </a:solidFill>
                          <a:effectLst/>
                          <a:latin typeface="Arial" panose="020B0604020202020204" pitchFamily="34" charset="0"/>
                        </a:rPr>
                        <a:t>Munsieville ECD</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dirty="0" err="1">
                          <a:solidFill>
                            <a:srgbClr val="000000"/>
                          </a:solidFill>
                          <a:effectLst/>
                          <a:latin typeface="Arial" panose="020B0604020202020204" pitchFamily="34" charset="0"/>
                        </a:rPr>
                        <a:t>Corane</a:t>
                      </a:r>
                      <a:r>
                        <a:rPr lang="en-ZA" sz="1000" b="0" i="0" u="none" strike="noStrike" dirty="0">
                          <a:solidFill>
                            <a:srgbClr val="000000"/>
                          </a:solidFill>
                          <a:effectLst/>
                          <a:latin typeface="Arial" panose="020B0604020202020204" pitchFamily="34" charset="0"/>
                        </a:rPr>
                        <a:t> Street </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dirty="0" err="1">
                          <a:solidFill>
                            <a:srgbClr val="000000"/>
                          </a:solidFill>
                          <a:effectLst/>
                          <a:latin typeface="Arial" panose="020B0604020202020204" pitchFamily="34" charset="0"/>
                        </a:rPr>
                        <a:t>Munsieville</a:t>
                      </a:r>
                      <a:endParaRPr lang="en-ZA" sz="1000" b="0" i="0" u="none" strike="noStrike" dirty="0">
                        <a:solidFill>
                          <a:srgbClr val="000000"/>
                        </a:solidFill>
                        <a:effectLst/>
                        <a:latin typeface="Arial" panose="020B0604020202020204" pitchFamily="34" charset="0"/>
                      </a:endParaRP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287416">
                <a:tc vMerge="1">
                  <a:txBody>
                    <a:bodyPr/>
                    <a:lstStyle/>
                    <a:p>
                      <a:endParaRPr lang="en-ZA"/>
                    </a:p>
                  </a:txBody>
                  <a:tcPr>
                    <a:lnT w="6350" cap="flat" cmpd="sng" algn="ctr">
                      <a:solidFill>
                        <a:srgbClr val="000000"/>
                      </a:solidFill>
                      <a:prstDash val="solid"/>
                      <a:round/>
                      <a:headEnd type="none" w="med" len="med"/>
                      <a:tailEnd type="none" w="med" len="med"/>
                    </a:lnT>
                  </a:tcPr>
                </a:tc>
                <a:tc>
                  <a:txBody>
                    <a:bodyPr/>
                    <a:lstStyle/>
                    <a:p>
                      <a:pPr algn="l" fontAlgn="t"/>
                      <a:r>
                        <a:rPr lang="en-ZA" sz="1000" b="0" i="0" u="none" strike="noStrike">
                          <a:solidFill>
                            <a:srgbClr val="000000"/>
                          </a:solidFill>
                          <a:effectLst/>
                          <a:latin typeface="Arial" panose="020B0604020202020204" pitchFamily="34" charset="0"/>
                        </a:rPr>
                        <a:t>Rand West</a:t>
                      </a:r>
                    </a:p>
                  </a:txBody>
                  <a:tcPr marL="1874" marR="1874" marT="1874" marB="0">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dirty="0">
                          <a:solidFill>
                            <a:srgbClr val="000000"/>
                          </a:solidFill>
                          <a:effectLst/>
                          <a:latin typeface="Arial" panose="020B0604020202020204" pitchFamily="34" charset="0"/>
                        </a:rPr>
                        <a:t>Kagiso ECD</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dirty="0" err="1">
                          <a:solidFill>
                            <a:srgbClr val="000000"/>
                          </a:solidFill>
                          <a:effectLst/>
                          <a:latin typeface="Arial" panose="020B0604020202020204" pitchFamily="34" charset="0"/>
                        </a:rPr>
                        <a:t>Mqanduli</a:t>
                      </a:r>
                      <a:r>
                        <a:rPr lang="en-ZA" sz="1000" b="0" i="0" u="none" strike="noStrike" dirty="0">
                          <a:solidFill>
                            <a:srgbClr val="000000"/>
                          </a:solidFill>
                          <a:effectLst/>
                          <a:latin typeface="Arial" panose="020B0604020202020204" pitchFamily="34" charset="0"/>
                        </a:rPr>
                        <a:t> &amp; </a:t>
                      </a:r>
                      <a:r>
                        <a:rPr lang="en-ZA" sz="1000" b="0" i="0" u="none" strike="noStrike" dirty="0" err="1">
                          <a:solidFill>
                            <a:srgbClr val="000000"/>
                          </a:solidFill>
                          <a:effectLst/>
                          <a:latin typeface="Arial" panose="020B0604020202020204" pitchFamily="34" charset="0"/>
                        </a:rPr>
                        <a:t>Okatsha</a:t>
                      </a:r>
                      <a:r>
                        <a:rPr lang="en-ZA" sz="1000" b="0" i="0" u="none" strike="noStrike" dirty="0">
                          <a:solidFill>
                            <a:srgbClr val="000000"/>
                          </a:solidFill>
                          <a:effectLst/>
                          <a:latin typeface="Arial" panose="020B0604020202020204" pitchFamily="34" charset="0"/>
                        </a:rPr>
                        <a:t> street</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0" i="0" u="none" strike="noStrike" dirty="0">
                          <a:solidFill>
                            <a:srgbClr val="000000"/>
                          </a:solidFill>
                          <a:effectLst/>
                          <a:latin typeface="Arial" panose="020B0604020202020204" pitchFamily="34" charset="0"/>
                        </a:rPr>
                        <a:t>Kagiso</a:t>
                      </a:r>
                    </a:p>
                  </a:txBody>
                  <a:tcPr marL="1874" marR="1874" marT="1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635028761"/>
      </p:ext>
    </p:extLst>
  </p:cSld>
  <p:clrMapOvr>
    <a:masterClrMapping/>
  </p:clrMapOvr>
  <p:transition spd="slow">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3C1C0-4C1F-B74B-80AF-40A02043A7A8}"/>
              </a:ext>
            </a:extLst>
          </p:cNvPr>
          <p:cNvSpPr>
            <a:spLocks noGrp="1"/>
          </p:cNvSpPr>
          <p:nvPr>
            <p:ph type="ctrTitle"/>
          </p:nvPr>
        </p:nvSpPr>
        <p:spPr>
          <a:xfrm>
            <a:off x="257175" y="634790"/>
            <a:ext cx="11630025" cy="4281984"/>
          </a:xfrm>
        </p:spPr>
        <p:txBody>
          <a:bodyPr>
            <a:normAutofit/>
          </a:bodyPr>
          <a:lstStyle/>
          <a:p>
            <a:pPr algn="l"/>
            <a:r>
              <a:rPr lang="en-US" sz="3100" b="1" dirty="0">
                <a:solidFill>
                  <a:schemeClr val="accent2"/>
                </a:solidFill>
                <a:latin typeface="Arial" panose="020B0604020202020204" pitchFamily="34" charset="0"/>
                <a:cs typeface="Arial" panose="020B0604020202020204" pitchFamily="34" charset="0"/>
              </a:rPr>
              <a:t>           </a:t>
            </a:r>
            <a:br>
              <a:rPr lang="en-US" sz="3100" b="1" dirty="0">
                <a:solidFill>
                  <a:schemeClr val="accent2"/>
                </a:solidFill>
                <a:latin typeface="Arial" panose="020B0604020202020204" pitchFamily="34" charset="0"/>
                <a:cs typeface="Arial" panose="020B0604020202020204" pitchFamily="34" charset="0"/>
              </a:rPr>
            </a:br>
            <a:br>
              <a:rPr lang="en-US" sz="3100" b="1" dirty="0">
                <a:solidFill>
                  <a:schemeClr val="accent2"/>
                </a:solidFill>
                <a:latin typeface="Arial" panose="020B0604020202020204" pitchFamily="34" charset="0"/>
                <a:cs typeface="Arial" panose="020B0604020202020204" pitchFamily="34" charset="0"/>
              </a:rPr>
            </a:br>
            <a:r>
              <a:rPr lang="en-US" sz="3100" b="1" dirty="0">
                <a:solidFill>
                  <a:schemeClr val="accent2"/>
                </a:solidFill>
                <a:latin typeface="Arial" panose="020B0604020202020204" pitchFamily="34" charset="0"/>
                <a:cs typeface="Arial" panose="020B0604020202020204" pitchFamily="34" charset="0"/>
              </a:rPr>
              <a:t>                 Infrastructure Planning: Office Accommodation </a:t>
            </a:r>
            <a:br>
              <a:rPr lang="en-US" sz="3100" b="1" dirty="0">
                <a:solidFill>
                  <a:schemeClr val="accent2"/>
                </a:solidFill>
                <a:latin typeface="Arial" panose="020B0604020202020204" pitchFamily="34" charset="0"/>
                <a:cs typeface="Arial" panose="020B0604020202020204" pitchFamily="34" charset="0"/>
              </a:rPr>
            </a:br>
            <a:r>
              <a:rPr lang="en-US" sz="3100" b="1" dirty="0">
                <a:solidFill>
                  <a:schemeClr val="accent2"/>
                </a:solidFill>
                <a:latin typeface="Arial" panose="020B0604020202020204" pitchFamily="34" charset="0"/>
                <a:cs typeface="Arial" panose="020B0604020202020204" pitchFamily="34" charset="0"/>
              </a:rPr>
              <a:t>                                    Social Development Integration</a:t>
            </a:r>
            <a:br>
              <a:rPr lang="en-US" sz="4000" b="1" dirty="0">
                <a:solidFill>
                  <a:schemeClr val="bg1"/>
                </a:solidFill>
                <a:latin typeface="Arial" panose="020B0604020202020204" pitchFamily="34" charset="0"/>
                <a:cs typeface="Arial" panose="020B0604020202020204" pitchFamily="34" charset="0"/>
              </a:rPr>
            </a:br>
            <a:br>
              <a:rPr lang="en-US" sz="4000" b="1" dirty="0">
                <a:solidFill>
                  <a:schemeClr val="bg1"/>
                </a:solidFill>
                <a:latin typeface="Arial" panose="020B0604020202020204" pitchFamily="34" charset="0"/>
                <a:cs typeface="Arial" panose="020B0604020202020204" pitchFamily="34" charset="0"/>
              </a:rPr>
            </a:b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7111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7D37AE-AB33-4D8D-A07B-7A717ED87287}"/>
              </a:ext>
            </a:extLst>
          </p:cNvPr>
          <p:cNvSpPr>
            <a:spLocks noGrp="1"/>
          </p:cNvSpPr>
          <p:nvPr>
            <p:ph idx="1"/>
          </p:nvPr>
        </p:nvSpPr>
        <p:spPr/>
        <p:txBody>
          <a:bodyPr/>
          <a:lstStyle/>
          <a:p>
            <a:pPr marL="0" indent="0">
              <a:buNone/>
            </a:pPr>
            <a:endParaRPr lang="en-ZA" dirty="0"/>
          </a:p>
          <a:p>
            <a:pPr marL="0" indent="0">
              <a:buNone/>
            </a:pPr>
            <a:endParaRPr lang="en-ZA" dirty="0"/>
          </a:p>
          <a:p>
            <a:pPr marL="0" indent="0" algn="ctr">
              <a:buNone/>
            </a:pPr>
            <a:r>
              <a:rPr lang="en-ZA" b="1" dirty="0">
                <a:solidFill>
                  <a:schemeClr val="accent6"/>
                </a:solidFill>
              </a:rPr>
              <a:t>Infrastructure Workstream</a:t>
            </a:r>
          </a:p>
        </p:txBody>
      </p:sp>
      <p:pic>
        <p:nvPicPr>
          <p:cNvPr id="4" name="Picture 3">
            <a:extLst>
              <a:ext uri="{FF2B5EF4-FFF2-40B4-BE49-F238E27FC236}">
                <a16:creationId xmlns:a16="http://schemas.microsoft.com/office/drawing/2014/main" id="{6C60EE48-3AA5-4414-B8B0-5CF8BF95DA2D}"/>
              </a:ext>
            </a:extLst>
          </p:cNvPr>
          <p:cNvPicPr>
            <a:picLocks noChangeAspect="1"/>
          </p:cNvPicPr>
          <p:nvPr/>
        </p:nvPicPr>
        <p:blipFill>
          <a:blip r:embed="rId2"/>
          <a:stretch>
            <a:fillRect/>
          </a:stretch>
        </p:blipFill>
        <p:spPr>
          <a:xfrm>
            <a:off x="899410" y="0"/>
            <a:ext cx="11499953" cy="7008553"/>
          </a:xfrm>
          <a:prstGeom prst="rect">
            <a:avLst/>
          </a:prstGeom>
        </p:spPr>
      </p:pic>
    </p:spTree>
    <p:extLst>
      <p:ext uri="{BB962C8B-B14F-4D97-AF65-F5344CB8AC3E}">
        <p14:creationId xmlns:p14="http://schemas.microsoft.com/office/powerpoint/2010/main" val="3329399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7D37AE-AB33-4D8D-A07B-7A717ED87287}"/>
              </a:ext>
            </a:extLst>
          </p:cNvPr>
          <p:cNvSpPr>
            <a:spLocks noGrp="1"/>
          </p:cNvSpPr>
          <p:nvPr>
            <p:ph idx="1"/>
          </p:nvPr>
        </p:nvSpPr>
        <p:spPr/>
        <p:txBody>
          <a:bodyPr/>
          <a:lstStyle/>
          <a:p>
            <a:pPr marL="0" indent="0">
              <a:buNone/>
            </a:pPr>
            <a:endParaRPr lang="en-ZA" dirty="0"/>
          </a:p>
          <a:p>
            <a:pPr marL="0" indent="0">
              <a:buNone/>
            </a:pPr>
            <a:endParaRPr lang="en-ZA" dirty="0"/>
          </a:p>
        </p:txBody>
      </p:sp>
      <p:pic>
        <p:nvPicPr>
          <p:cNvPr id="2" name="Picture 1">
            <a:extLst>
              <a:ext uri="{FF2B5EF4-FFF2-40B4-BE49-F238E27FC236}">
                <a16:creationId xmlns:a16="http://schemas.microsoft.com/office/drawing/2014/main" id="{BBA16B3C-1981-4F94-BD3F-16E833EA6EF4}"/>
              </a:ext>
            </a:extLst>
          </p:cNvPr>
          <p:cNvPicPr>
            <a:picLocks noChangeAspect="1"/>
          </p:cNvPicPr>
          <p:nvPr/>
        </p:nvPicPr>
        <p:blipFill>
          <a:blip r:embed="rId2"/>
          <a:stretch>
            <a:fillRect/>
          </a:stretch>
        </p:blipFill>
        <p:spPr>
          <a:xfrm>
            <a:off x="866029" y="0"/>
            <a:ext cx="10972800" cy="6858000"/>
          </a:xfrm>
          <a:prstGeom prst="rect">
            <a:avLst/>
          </a:prstGeom>
        </p:spPr>
      </p:pic>
    </p:spTree>
    <p:extLst>
      <p:ext uri="{BB962C8B-B14F-4D97-AF65-F5344CB8AC3E}">
        <p14:creationId xmlns:p14="http://schemas.microsoft.com/office/powerpoint/2010/main" val="339419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0436773" y="6143220"/>
            <a:ext cx="1755228" cy="714780"/>
          </a:xfrm>
          <a:prstGeom prst="rect">
            <a:avLst/>
          </a:prstGeom>
          <a:noFill/>
          <a:ln w="9525">
            <a:noFill/>
            <a:miter lim="800000"/>
            <a:headEnd/>
            <a:tailEnd/>
          </a:ln>
        </p:spPr>
      </p:pic>
      <p:sp>
        <p:nvSpPr>
          <p:cNvPr id="7" name="Title 4">
            <a:extLst>
              <a:ext uri="{FF2B5EF4-FFF2-40B4-BE49-F238E27FC236}">
                <a16:creationId xmlns:a16="http://schemas.microsoft.com/office/drawing/2014/main" id="{C6F1201A-E2ED-4801-8CF9-69FE2FBBF74F}"/>
              </a:ext>
            </a:extLst>
          </p:cNvPr>
          <p:cNvSpPr txBox="1">
            <a:spLocks/>
          </p:cNvSpPr>
          <p:nvPr/>
        </p:nvSpPr>
        <p:spPr>
          <a:xfrm>
            <a:off x="1524000" y="116632"/>
            <a:ext cx="8892480" cy="8940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cap="small" dirty="0">
                <a:solidFill>
                  <a:schemeClr val="accent2">
                    <a:lumMod val="75000"/>
                  </a:schemeClr>
                </a:solidFill>
                <a:cs typeface="Arial" panose="020B0604020202020204" pitchFamily="34" charset="0"/>
              </a:rPr>
              <a:t>Preparing for the function:</a:t>
            </a:r>
          </a:p>
          <a:p>
            <a:r>
              <a:rPr lang="en-GB" sz="2800" b="1" cap="small" dirty="0">
                <a:solidFill>
                  <a:schemeClr val="accent2">
                    <a:lumMod val="75000"/>
                  </a:schemeClr>
                </a:solidFill>
                <a:cs typeface="Arial" panose="020B0604020202020204" pitchFamily="34" charset="0"/>
              </a:rPr>
              <a:t>Policy &amp; Legislation</a:t>
            </a:r>
            <a:endParaRPr lang="en-US" sz="2800" dirty="0">
              <a:solidFill>
                <a:schemeClr val="accent2">
                  <a:lumMod val="75000"/>
                </a:schemeClr>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4015257090"/>
              </p:ext>
            </p:extLst>
          </p:nvPr>
        </p:nvGraphicFramePr>
        <p:xfrm>
          <a:off x="48829" y="1086868"/>
          <a:ext cx="11713341" cy="4355137"/>
        </p:xfrm>
        <a:graphic>
          <a:graphicData uri="http://schemas.openxmlformats.org/drawingml/2006/table">
            <a:tbl>
              <a:tblPr>
                <a:tableStyleId>{616DA210-FB5B-4158-B5E0-FEB733F419BA}</a:tableStyleId>
              </a:tblPr>
              <a:tblGrid>
                <a:gridCol w="2789621">
                  <a:extLst>
                    <a:ext uri="{9D8B030D-6E8A-4147-A177-3AD203B41FA5}">
                      <a16:colId xmlns:a16="http://schemas.microsoft.com/office/drawing/2014/main" val="2084022537"/>
                    </a:ext>
                  </a:extLst>
                </a:gridCol>
                <a:gridCol w="1651357">
                  <a:extLst>
                    <a:ext uri="{9D8B030D-6E8A-4147-A177-3AD203B41FA5}">
                      <a16:colId xmlns:a16="http://schemas.microsoft.com/office/drawing/2014/main" val="1158133796"/>
                    </a:ext>
                  </a:extLst>
                </a:gridCol>
                <a:gridCol w="1684962">
                  <a:extLst>
                    <a:ext uri="{9D8B030D-6E8A-4147-A177-3AD203B41FA5}">
                      <a16:colId xmlns:a16="http://schemas.microsoft.com/office/drawing/2014/main" val="2981350229"/>
                    </a:ext>
                  </a:extLst>
                </a:gridCol>
                <a:gridCol w="5587401">
                  <a:extLst>
                    <a:ext uri="{9D8B030D-6E8A-4147-A177-3AD203B41FA5}">
                      <a16:colId xmlns:a16="http://schemas.microsoft.com/office/drawing/2014/main" val="927050810"/>
                    </a:ext>
                  </a:extLst>
                </a:gridCol>
              </a:tblGrid>
              <a:tr h="374884">
                <a:tc>
                  <a:txBody>
                    <a:bodyPr/>
                    <a:lstStyle/>
                    <a:p>
                      <a:pPr algn="ctr" fontAlgn="b"/>
                      <a:r>
                        <a:rPr lang="en-ZA" sz="2000" b="1" u="none" strike="noStrike" dirty="0">
                          <a:effectLst/>
                        </a:rPr>
                        <a:t>Activity</a:t>
                      </a:r>
                      <a:endParaRPr lang="en-ZA" sz="2000" b="1" i="0" u="none" strike="noStrike" dirty="0">
                        <a:solidFill>
                          <a:srgbClr val="FFFFFF"/>
                        </a:solidFill>
                        <a:effectLst/>
                        <a:latin typeface="Calibri" panose="020F0502020204030204" pitchFamily="34" charset="0"/>
                      </a:endParaRPr>
                    </a:p>
                  </a:txBody>
                  <a:tcPr marL="5951" marR="5951" marT="5951" marB="0" anchor="b"/>
                </a:tc>
                <a:tc>
                  <a:txBody>
                    <a:bodyPr/>
                    <a:lstStyle/>
                    <a:p>
                      <a:pPr algn="ctr" fontAlgn="b"/>
                      <a:r>
                        <a:rPr lang="en-ZA" sz="2000" b="1" u="none" strike="noStrike" dirty="0">
                          <a:effectLst/>
                        </a:rPr>
                        <a:t>Timeframe</a:t>
                      </a:r>
                      <a:endParaRPr lang="en-ZA" sz="2000" b="1" i="0" u="none" strike="noStrike" dirty="0">
                        <a:solidFill>
                          <a:srgbClr val="FFFFFF"/>
                        </a:solidFill>
                        <a:effectLst/>
                        <a:latin typeface="Calibri" panose="020F0502020204030204" pitchFamily="34" charset="0"/>
                      </a:endParaRPr>
                    </a:p>
                  </a:txBody>
                  <a:tcPr marL="5951" marR="5951" marT="5951" marB="0" anchor="b"/>
                </a:tc>
                <a:tc>
                  <a:txBody>
                    <a:bodyPr/>
                    <a:lstStyle/>
                    <a:p>
                      <a:pPr algn="ctr" fontAlgn="b"/>
                      <a:r>
                        <a:rPr lang="en-ZA" sz="2000" b="1" u="none" strike="noStrike" dirty="0">
                          <a:effectLst/>
                        </a:rPr>
                        <a:t>Responsibility</a:t>
                      </a:r>
                      <a:endParaRPr lang="en-ZA" sz="2000" b="1" i="0" u="none" strike="noStrike" dirty="0">
                        <a:solidFill>
                          <a:srgbClr val="FFFFFF"/>
                        </a:solidFill>
                        <a:effectLst/>
                        <a:latin typeface="Calibri" panose="020F0502020204030204" pitchFamily="34" charset="0"/>
                      </a:endParaRPr>
                    </a:p>
                  </a:txBody>
                  <a:tcPr marL="5951" marR="5951" marT="5951" marB="0" anchor="b"/>
                </a:tc>
                <a:tc>
                  <a:txBody>
                    <a:bodyPr/>
                    <a:lstStyle/>
                    <a:p>
                      <a:pPr algn="ctr" fontAlgn="b"/>
                      <a:r>
                        <a:rPr lang="en-ZA" sz="2000" b="1" u="none" strike="noStrike" dirty="0">
                          <a:effectLst/>
                        </a:rPr>
                        <a:t>Progress</a:t>
                      </a:r>
                      <a:endParaRPr lang="en-ZA" sz="2000" b="1" i="0" u="none" strike="noStrike" dirty="0">
                        <a:solidFill>
                          <a:srgbClr val="FFFFFF"/>
                        </a:solidFill>
                        <a:effectLst/>
                        <a:latin typeface="Calibri" panose="020F0502020204030204" pitchFamily="34" charset="0"/>
                      </a:endParaRPr>
                    </a:p>
                  </a:txBody>
                  <a:tcPr marL="5951" marR="5951" marT="5951" marB="0" anchor="b"/>
                </a:tc>
                <a:extLst>
                  <a:ext uri="{0D108BD9-81ED-4DB2-BD59-A6C34878D82A}">
                    <a16:rowId xmlns:a16="http://schemas.microsoft.com/office/drawing/2014/main" val="1612772845"/>
                  </a:ext>
                </a:extLst>
              </a:tr>
              <a:tr h="374884">
                <a:tc>
                  <a:txBody>
                    <a:bodyPr/>
                    <a:lstStyle/>
                    <a:p>
                      <a:pPr algn="l" fontAlgn="b"/>
                      <a:r>
                        <a:rPr lang="en-GB" sz="2000" u="none" strike="noStrike" dirty="0">
                          <a:effectLst/>
                        </a:rPr>
                        <a:t>Develop detailed register of all contracts, SLAs, MOUs and litigation</a:t>
                      </a:r>
                      <a:endParaRPr lang="en-GB" sz="2000" b="0" i="0" u="none" strike="noStrike" dirty="0">
                        <a:solidFill>
                          <a:srgbClr val="000000"/>
                        </a:solidFill>
                        <a:effectLst/>
                        <a:latin typeface="Calibri" panose="020F0502020204030204" pitchFamily="34" charset="0"/>
                      </a:endParaRPr>
                    </a:p>
                  </a:txBody>
                  <a:tcPr marL="5951" marR="5951" marT="5951" marB="0"/>
                </a:tc>
                <a:tc>
                  <a:txBody>
                    <a:bodyPr/>
                    <a:lstStyle/>
                    <a:p>
                      <a:pPr algn="ctr" fontAlgn="b"/>
                      <a:r>
                        <a:rPr lang="en-ZA" sz="2000" u="none" strike="noStrike" dirty="0">
                          <a:effectLst/>
                        </a:rPr>
                        <a:t>September</a:t>
                      </a:r>
                      <a:endParaRPr lang="en-ZA" sz="2000" b="0" i="0" u="none" strike="noStrike" dirty="0">
                        <a:solidFill>
                          <a:srgbClr val="000000"/>
                        </a:solidFill>
                        <a:effectLst/>
                        <a:latin typeface="Calibri" panose="020F0502020204030204" pitchFamily="34" charset="0"/>
                      </a:endParaRPr>
                    </a:p>
                  </a:txBody>
                  <a:tcPr marL="5951" marR="5951" marT="5951" marB="0" anchor="b"/>
                </a:tc>
                <a:tc>
                  <a:txBody>
                    <a:bodyPr/>
                    <a:lstStyle/>
                    <a:p>
                      <a:pPr algn="ctr" fontAlgn="b"/>
                      <a:r>
                        <a:rPr lang="en-ZA" sz="2000" u="none" strike="noStrike" dirty="0">
                          <a:effectLst/>
                        </a:rPr>
                        <a:t>DSD</a:t>
                      </a:r>
                      <a:endParaRPr lang="en-ZA" sz="2000" b="0" i="0" u="none" strike="noStrike" dirty="0">
                        <a:solidFill>
                          <a:srgbClr val="000000"/>
                        </a:solidFill>
                        <a:effectLst/>
                        <a:latin typeface="Calibri" panose="020F0502020204030204" pitchFamily="34" charset="0"/>
                      </a:endParaRPr>
                    </a:p>
                  </a:txBody>
                  <a:tcPr marL="5951" marR="5951" marT="5951" marB="0" anchor="b"/>
                </a:tc>
                <a:tc>
                  <a:txBody>
                    <a:bodyPr/>
                    <a:lstStyle/>
                    <a:p>
                      <a:pPr marL="342900" indent="-342900" algn="l" fontAlgn="b">
                        <a:buFont typeface="Arial" panose="020B0604020202020204" pitchFamily="34" charset="0"/>
                        <a:buChar char="•"/>
                      </a:pPr>
                      <a:r>
                        <a:rPr lang="en-US" sz="2000" b="0" i="0" u="none" strike="noStrike" dirty="0">
                          <a:solidFill>
                            <a:schemeClr val="tx1"/>
                          </a:solidFill>
                          <a:effectLst/>
                          <a:latin typeface="Calibri" panose="020F0502020204030204" pitchFamily="34" charset="0"/>
                        </a:rPr>
                        <a:t>SLAs Register is available &amp; updated every week </a:t>
                      </a:r>
                    </a:p>
                    <a:p>
                      <a:pPr marL="342900" indent="-342900" algn="l" fontAlgn="b">
                        <a:buFont typeface="Arial" panose="020B0604020202020204" pitchFamily="34" charset="0"/>
                        <a:buChar char="•"/>
                      </a:pPr>
                      <a:r>
                        <a:rPr lang="en-US" sz="2000" b="0" i="0" u="none" strike="noStrike" dirty="0">
                          <a:solidFill>
                            <a:schemeClr val="tx1"/>
                          </a:solidFill>
                          <a:effectLst/>
                          <a:latin typeface="Calibri" panose="020F0502020204030204" pitchFamily="34" charset="0"/>
                        </a:rPr>
                        <a:t>To be finalized by 31 October 2021  </a:t>
                      </a:r>
                      <a:endParaRPr lang="en-ZA" sz="2000" b="0" i="0" u="none" strike="noStrike" dirty="0">
                        <a:solidFill>
                          <a:schemeClr val="tx1"/>
                        </a:solidFill>
                        <a:effectLst/>
                        <a:latin typeface="Calibri" panose="020F0502020204030204" pitchFamily="34" charset="0"/>
                      </a:endParaRPr>
                    </a:p>
                  </a:txBody>
                  <a:tcPr marL="5951" marR="5951" marT="5951" marB="0">
                    <a:solidFill>
                      <a:srgbClr val="FFC000"/>
                    </a:solidFill>
                  </a:tcPr>
                </a:tc>
                <a:extLst>
                  <a:ext uri="{0D108BD9-81ED-4DB2-BD59-A6C34878D82A}">
                    <a16:rowId xmlns:a16="http://schemas.microsoft.com/office/drawing/2014/main" val="3863342079"/>
                  </a:ext>
                </a:extLst>
              </a:tr>
              <a:tr h="374884">
                <a:tc>
                  <a:txBody>
                    <a:bodyPr/>
                    <a:lstStyle/>
                    <a:p>
                      <a:pPr algn="l" fontAlgn="b"/>
                      <a:r>
                        <a:rPr lang="en-GB" sz="2000" u="none" strike="noStrike" dirty="0">
                          <a:effectLst/>
                        </a:rPr>
                        <a:t>Transfer all contracts, SLAs, MOUs and litigation</a:t>
                      </a:r>
                      <a:endParaRPr lang="en-GB" sz="2000" b="0" i="0" u="none" strike="noStrike" dirty="0">
                        <a:solidFill>
                          <a:srgbClr val="000000"/>
                        </a:solidFill>
                        <a:effectLst/>
                        <a:latin typeface="Calibri" panose="020F0502020204030204" pitchFamily="34" charset="0"/>
                      </a:endParaRPr>
                    </a:p>
                  </a:txBody>
                  <a:tcPr marL="5951" marR="5951" marT="5951" marB="0"/>
                </a:tc>
                <a:tc>
                  <a:txBody>
                    <a:bodyPr/>
                    <a:lstStyle/>
                    <a:p>
                      <a:pPr algn="ctr" fontAlgn="b"/>
                      <a:r>
                        <a:rPr lang="en-ZA" sz="2000" u="none" strike="noStrike" dirty="0">
                          <a:effectLst/>
                        </a:rPr>
                        <a:t>October 2021 - February 2022</a:t>
                      </a:r>
                      <a:endParaRPr lang="en-ZA" sz="2000" b="0" i="0" u="none" strike="noStrike" dirty="0">
                        <a:solidFill>
                          <a:srgbClr val="000000"/>
                        </a:solidFill>
                        <a:effectLst/>
                        <a:latin typeface="Calibri" panose="020F0502020204030204" pitchFamily="34" charset="0"/>
                      </a:endParaRPr>
                    </a:p>
                  </a:txBody>
                  <a:tcPr marL="5951" marR="5951" marT="5951" marB="0" anchor="b"/>
                </a:tc>
                <a:tc>
                  <a:txBody>
                    <a:bodyPr/>
                    <a:lstStyle/>
                    <a:p>
                      <a:pPr algn="ctr" fontAlgn="b"/>
                      <a:r>
                        <a:rPr lang="en-ZA" sz="2000" u="none" strike="noStrike">
                          <a:effectLst/>
                        </a:rPr>
                        <a:t>DSD &amp; DBE</a:t>
                      </a:r>
                      <a:endParaRPr lang="en-ZA" sz="2000" b="0" i="0" u="none" strike="noStrike">
                        <a:solidFill>
                          <a:srgbClr val="000000"/>
                        </a:solidFill>
                        <a:effectLst/>
                        <a:latin typeface="Calibri" panose="020F0502020204030204" pitchFamily="34" charset="0"/>
                      </a:endParaRPr>
                    </a:p>
                  </a:txBody>
                  <a:tcPr marL="5951" marR="5951" marT="5951" marB="0" anchor="b"/>
                </a:tc>
                <a:tc>
                  <a:txBody>
                    <a:bodyPr/>
                    <a:lstStyle/>
                    <a:p>
                      <a:pPr marL="342900" indent="-342900" algn="l" fontAlgn="b">
                        <a:buFont typeface="Arial" panose="020B0604020202020204" pitchFamily="34" charset="0"/>
                        <a:buChar char="•"/>
                      </a:pPr>
                      <a:r>
                        <a:rPr lang="en-US" sz="2000" b="0" i="0" u="none" strike="noStrike" dirty="0">
                          <a:solidFill>
                            <a:schemeClr val="tx1"/>
                          </a:solidFill>
                          <a:effectLst/>
                          <a:latin typeface="Calibri" panose="020F0502020204030204" pitchFamily="34" charset="0"/>
                        </a:rPr>
                        <a:t>Transfer of SLAs has been done</a:t>
                      </a:r>
                    </a:p>
                    <a:p>
                      <a:pPr marL="342900" indent="-342900" algn="l" fontAlgn="b">
                        <a:buFont typeface="Arial" panose="020B0604020202020204" pitchFamily="34" charset="0"/>
                        <a:buChar char="•"/>
                      </a:pPr>
                      <a:r>
                        <a:rPr lang="en-US" sz="2000" b="0" i="0" u="none" strike="noStrike" dirty="0">
                          <a:solidFill>
                            <a:schemeClr val="tx1"/>
                          </a:solidFill>
                          <a:effectLst/>
                          <a:latin typeface="Calibri" panose="020F0502020204030204" pitchFamily="34" charset="0"/>
                        </a:rPr>
                        <a:t>Analysis is underway </a:t>
                      </a:r>
                      <a:endParaRPr lang="en-ZA" sz="2000" b="0" i="0" u="none" strike="noStrike" dirty="0">
                        <a:solidFill>
                          <a:schemeClr val="tx1"/>
                        </a:solidFill>
                        <a:effectLst/>
                        <a:latin typeface="Calibri" panose="020F0502020204030204" pitchFamily="34" charset="0"/>
                      </a:endParaRPr>
                    </a:p>
                  </a:txBody>
                  <a:tcPr marL="5951" marR="5951" marT="5951" marB="0">
                    <a:solidFill>
                      <a:srgbClr val="FFC000"/>
                    </a:solidFill>
                  </a:tcPr>
                </a:tc>
                <a:extLst>
                  <a:ext uri="{0D108BD9-81ED-4DB2-BD59-A6C34878D82A}">
                    <a16:rowId xmlns:a16="http://schemas.microsoft.com/office/drawing/2014/main" val="1391146058"/>
                  </a:ext>
                </a:extLst>
              </a:tr>
              <a:tr h="311515">
                <a:tc>
                  <a:txBody>
                    <a:bodyPr/>
                    <a:lstStyle/>
                    <a:p>
                      <a:pPr algn="l" fontAlgn="b"/>
                      <a:r>
                        <a:rPr lang="en-GB" sz="2000" u="none" strike="noStrike" dirty="0">
                          <a:effectLst/>
                        </a:rPr>
                        <a:t>Developing business process for entering into new SLAs</a:t>
                      </a:r>
                      <a:endParaRPr lang="en-GB" sz="2000" b="0" i="0" u="none" strike="noStrike" dirty="0">
                        <a:solidFill>
                          <a:srgbClr val="000000"/>
                        </a:solidFill>
                        <a:effectLst/>
                        <a:latin typeface="Calibri" panose="020F0502020204030204" pitchFamily="34" charset="0"/>
                      </a:endParaRPr>
                    </a:p>
                  </a:txBody>
                  <a:tcPr marL="5951" marR="5951" marT="5951" marB="0"/>
                </a:tc>
                <a:tc>
                  <a:txBody>
                    <a:bodyPr/>
                    <a:lstStyle/>
                    <a:p>
                      <a:pPr algn="ctr" fontAlgn="b"/>
                      <a:r>
                        <a:rPr lang="en-ZA" sz="2000" u="none" strike="noStrike" dirty="0">
                          <a:effectLst/>
                        </a:rPr>
                        <a:t>October 2021 - February 2022</a:t>
                      </a:r>
                      <a:endParaRPr lang="en-ZA" sz="2000" b="0" i="0" u="none" strike="noStrike" dirty="0">
                        <a:solidFill>
                          <a:srgbClr val="000000"/>
                        </a:solidFill>
                        <a:effectLst/>
                        <a:latin typeface="Calibri" panose="020F0502020204030204" pitchFamily="34" charset="0"/>
                      </a:endParaRPr>
                    </a:p>
                  </a:txBody>
                  <a:tcPr marL="5951" marR="5951" marT="5951" marB="0" anchor="b"/>
                </a:tc>
                <a:tc>
                  <a:txBody>
                    <a:bodyPr/>
                    <a:lstStyle/>
                    <a:p>
                      <a:pPr algn="ctr" fontAlgn="b"/>
                      <a:r>
                        <a:rPr lang="en-ZA" sz="2000" u="none" strike="noStrike" dirty="0">
                          <a:effectLst/>
                        </a:rPr>
                        <a:t>DBE</a:t>
                      </a:r>
                      <a:endParaRPr lang="en-ZA" sz="2000" b="0" i="0" u="none" strike="noStrike" dirty="0">
                        <a:solidFill>
                          <a:srgbClr val="000000"/>
                        </a:solidFill>
                        <a:effectLst/>
                        <a:latin typeface="Calibri" panose="020F0502020204030204" pitchFamily="34" charset="0"/>
                      </a:endParaRPr>
                    </a:p>
                  </a:txBody>
                  <a:tcPr marL="5951" marR="5951" marT="5951" marB="0" anchor="b"/>
                </a:tc>
                <a:tc>
                  <a:txBody>
                    <a:bodyPr/>
                    <a:lstStyle/>
                    <a:p>
                      <a:pPr marL="0" indent="0" algn="l" fontAlgn="b">
                        <a:buFontTx/>
                        <a:buNone/>
                      </a:pPr>
                      <a:r>
                        <a:rPr lang="en-GB" sz="2000" b="0" i="0" u="none" strike="noStrike" kern="1200" dirty="0">
                          <a:solidFill>
                            <a:schemeClr val="tx1"/>
                          </a:solidFill>
                          <a:effectLst/>
                          <a:latin typeface="Calibri" panose="020F0502020204030204" pitchFamily="34" charset="0"/>
                          <a:ea typeface="+mn-ea"/>
                          <a:cs typeface="+mn-cs"/>
                        </a:rPr>
                        <a:t>Implementation underway in that; </a:t>
                      </a:r>
                    </a:p>
                    <a:p>
                      <a:pPr marL="342900" indent="-342900" algn="l" fontAlgn="b">
                        <a:buFont typeface="Arial" panose="020B0604020202020204" pitchFamily="34" charset="0"/>
                        <a:buChar char="•"/>
                      </a:pPr>
                      <a:r>
                        <a:rPr lang="en-GB" sz="2000" b="0" i="0" u="none" strike="noStrike" kern="1200" dirty="0">
                          <a:solidFill>
                            <a:schemeClr val="tx1"/>
                          </a:solidFill>
                          <a:effectLst/>
                          <a:latin typeface="Calibri" panose="020F0502020204030204" pitchFamily="34" charset="0"/>
                          <a:ea typeface="+mn-ea"/>
                          <a:cs typeface="+mn-cs"/>
                        </a:rPr>
                        <a:t>NPO Funding Business Process were completed jointly </a:t>
                      </a:r>
                    </a:p>
                    <a:p>
                      <a:pPr marL="342900" indent="-342900" algn="l" fontAlgn="b">
                        <a:buFont typeface="Arial" panose="020B0604020202020204" pitchFamily="34" charset="0"/>
                        <a:buChar char="•"/>
                      </a:pPr>
                      <a:r>
                        <a:rPr lang="en-GB" sz="2000" b="0" i="0" u="none" strike="noStrike" kern="1200" dirty="0">
                          <a:solidFill>
                            <a:schemeClr val="tx1"/>
                          </a:solidFill>
                          <a:effectLst/>
                          <a:latin typeface="Calibri" panose="020F0502020204030204" pitchFamily="34" charset="0"/>
                          <a:ea typeface="+mn-ea"/>
                          <a:cs typeface="+mn-cs"/>
                        </a:rPr>
                        <a:t>Call for Proposal is Advertised for new ECDs</a:t>
                      </a:r>
                    </a:p>
                    <a:p>
                      <a:pPr marL="342900" indent="-342900" algn="l" fontAlgn="b">
                        <a:buFont typeface="Arial" panose="020B0604020202020204" pitchFamily="34" charset="0"/>
                        <a:buChar char="•"/>
                      </a:pPr>
                      <a:r>
                        <a:rPr lang="en-GB" sz="2000" b="0" i="0" u="none" strike="noStrike" kern="1200" dirty="0">
                          <a:solidFill>
                            <a:schemeClr val="tx1"/>
                          </a:solidFill>
                          <a:effectLst/>
                          <a:latin typeface="Calibri" panose="020F0502020204030204" pitchFamily="34" charset="0"/>
                          <a:ea typeface="+mn-ea"/>
                          <a:cs typeface="+mn-cs"/>
                        </a:rPr>
                        <a:t>Approval to sign Declaration for 2022/23 SLAs with currently funded ECDs that  complied with provisions of 2021/22 SLA i.e. ECDs with no adverse findings from M&amp;E is underway</a:t>
                      </a:r>
                      <a:endParaRPr lang="en-ZA" sz="2000" b="0" i="0" u="none" strike="noStrike" kern="1200" dirty="0">
                        <a:solidFill>
                          <a:schemeClr val="tx1"/>
                        </a:solidFill>
                        <a:effectLst/>
                        <a:latin typeface="Calibri" panose="020F0502020204030204" pitchFamily="34" charset="0"/>
                        <a:ea typeface="+mn-ea"/>
                        <a:cs typeface="+mn-cs"/>
                      </a:endParaRPr>
                    </a:p>
                  </a:txBody>
                  <a:tcPr marL="5951" marR="5951" marT="5951" marB="0">
                    <a:solidFill>
                      <a:srgbClr val="FFC000"/>
                    </a:solidFill>
                  </a:tcPr>
                </a:tc>
                <a:extLst>
                  <a:ext uri="{0D108BD9-81ED-4DB2-BD59-A6C34878D82A}">
                    <a16:rowId xmlns:a16="http://schemas.microsoft.com/office/drawing/2014/main" val="197068368"/>
                  </a:ext>
                </a:extLst>
              </a:tr>
            </a:tbl>
          </a:graphicData>
        </a:graphic>
      </p:graphicFrame>
    </p:spTree>
    <p:extLst>
      <p:ext uri="{BB962C8B-B14F-4D97-AF65-F5344CB8AC3E}">
        <p14:creationId xmlns:p14="http://schemas.microsoft.com/office/powerpoint/2010/main" val="4268433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7D37AE-AB33-4D8D-A07B-7A717ED87287}"/>
              </a:ext>
            </a:extLst>
          </p:cNvPr>
          <p:cNvSpPr>
            <a:spLocks noGrp="1"/>
          </p:cNvSpPr>
          <p:nvPr>
            <p:ph idx="1"/>
          </p:nvPr>
        </p:nvSpPr>
        <p:spPr/>
        <p:txBody>
          <a:bodyPr/>
          <a:lstStyle/>
          <a:p>
            <a:pPr marL="0" indent="0">
              <a:buNone/>
            </a:pPr>
            <a:endParaRPr lang="en-ZA" dirty="0"/>
          </a:p>
          <a:p>
            <a:pPr marL="0" indent="0">
              <a:buNone/>
            </a:pPr>
            <a:endParaRPr lang="en-ZA" dirty="0"/>
          </a:p>
        </p:txBody>
      </p:sp>
      <p:pic>
        <p:nvPicPr>
          <p:cNvPr id="5" name="Picture 4">
            <a:extLst>
              <a:ext uri="{FF2B5EF4-FFF2-40B4-BE49-F238E27FC236}">
                <a16:creationId xmlns:a16="http://schemas.microsoft.com/office/drawing/2014/main" id="{433F3916-32A2-4CF0-A407-EDB849E0397C}"/>
              </a:ext>
            </a:extLst>
          </p:cNvPr>
          <p:cNvPicPr>
            <a:picLocks noChangeAspect="1"/>
          </p:cNvPicPr>
          <p:nvPr/>
        </p:nvPicPr>
        <p:blipFill rotWithShape="1">
          <a:blip r:embed="rId2">
            <a:extLst>
              <a:ext uri="{28A0092B-C50C-407E-A947-70E740481C1C}">
                <a14:useLocalDpi xmlns:a14="http://schemas.microsoft.com/office/drawing/2010/main" val="0"/>
              </a:ext>
            </a:extLst>
          </a:blip>
          <a:srcRect l="7072" t="13513" r="31722" b="11123"/>
          <a:stretch/>
        </p:blipFill>
        <p:spPr>
          <a:xfrm>
            <a:off x="4245679" y="0"/>
            <a:ext cx="7530339" cy="6298020"/>
          </a:xfrm>
          <a:prstGeom prst="rect">
            <a:avLst/>
          </a:prstGeom>
        </p:spPr>
      </p:pic>
      <p:pic>
        <p:nvPicPr>
          <p:cNvPr id="6" name="Picture 5">
            <a:extLst>
              <a:ext uri="{FF2B5EF4-FFF2-40B4-BE49-F238E27FC236}">
                <a16:creationId xmlns:a16="http://schemas.microsoft.com/office/drawing/2014/main" id="{1FD27D40-1D0C-463A-A652-C80B4627968C}"/>
              </a:ext>
            </a:extLst>
          </p:cNvPr>
          <p:cNvPicPr>
            <a:picLocks noChangeAspect="1"/>
          </p:cNvPicPr>
          <p:nvPr/>
        </p:nvPicPr>
        <p:blipFill rotWithShape="1">
          <a:blip r:embed="rId2">
            <a:extLst>
              <a:ext uri="{28A0092B-C50C-407E-A947-70E740481C1C}">
                <a14:useLocalDpi xmlns:a14="http://schemas.microsoft.com/office/drawing/2010/main" val="0"/>
              </a:ext>
            </a:extLst>
          </a:blip>
          <a:srcRect l="76941" t="13714" r="2082" b="36250"/>
          <a:stretch/>
        </p:blipFill>
        <p:spPr>
          <a:xfrm>
            <a:off x="1270528" y="1798311"/>
            <a:ext cx="2910625" cy="4908344"/>
          </a:xfrm>
          <a:prstGeom prst="rect">
            <a:avLst/>
          </a:prstGeom>
        </p:spPr>
      </p:pic>
      <p:sp>
        <p:nvSpPr>
          <p:cNvPr id="2" name="Rectangle 1">
            <a:extLst>
              <a:ext uri="{FF2B5EF4-FFF2-40B4-BE49-F238E27FC236}">
                <a16:creationId xmlns:a16="http://schemas.microsoft.com/office/drawing/2014/main" id="{5003D05F-FDE4-4F71-B260-2F94772CF323}"/>
              </a:ext>
            </a:extLst>
          </p:cNvPr>
          <p:cNvSpPr/>
          <p:nvPr/>
        </p:nvSpPr>
        <p:spPr>
          <a:xfrm>
            <a:off x="5398212" y="3244334"/>
            <a:ext cx="1395575" cy="369332"/>
          </a:xfrm>
          <a:prstGeom prst="rect">
            <a:avLst/>
          </a:prstGeom>
        </p:spPr>
        <p:txBody>
          <a:bodyPr wrap="none">
            <a:spAutoFit/>
          </a:bodyPr>
          <a:lstStyle/>
          <a:p>
            <a:r>
              <a:rPr lang="en-US" dirty="0"/>
              <a:t>GDE Districts</a:t>
            </a:r>
            <a:endParaRPr lang="en-ZA" dirty="0"/>
          </a:p>
        </p:txBody>
      </p:sp>
      <p:sp>
        <p:nvSpPr>
          <p:cNvPr id="7" name="Rectangle 6">
            <a:extLst>
              <a:ext uri="{FF2B5EF4-FFF2-40B4-BE49-F238E27FC236}">
                <a16:creationId xmlns:a16="http://schemas.microsoft.com/office/drawing/2014/main" id="{C4DE05D9-8764-4E9E-A984-2CE749D46E70}"/>
              </a:ext>
            </a:extLst>
          </p:cNvPr>
          <p:cNvSpPr/>
          <p:nvPr/>
        </p:nvSpPr>
        <p:spPr>
          <a:xfrm>
            <a:off x="1389863" y="1275091"/>
            <a:ext cx="2109039" cy="523220"/>
          </a:xfrm>
          <a:prstGeom prst="rect">
            <a:avLst/>
          </a:prstGeom>
          <a:solidFill>
            <a:schemeClr val="accent1"/>
          </a:solidFill>
        </p:spPr>
        <p:txBody>
          <a:bodyPr wrap="none">
            <a:spAutoFit/>
          </a:bodyPr>
          <a:lstStyle/>
          <a:p>
            <a:r>
              <a:rPr lang="en-US" sz="2800" b="1" dirty="0">
                <a:solidFill>
                  <a:schemeClr val="bg1"/>
                </a:solidFill>
                <a:ea typeface="+mj-ea"/>
                <a:cs typeface="+mj-cs"/>
              </a:rPr>
              <a:t>GDE Districts</a:t>
            </a:r>
            <a:endParaRPr lang="en-ZA" dirty="0">
              <a:solidFill>
                <a:schemeClr val="bg1"/>
              </a:solidFill>
            </a:endParaRPr>
          </a:p>
        </p:txBody>
      </p:sp>
    </p:spTree>
    <p:extLst>
      <p:ext uri="{BB962C8B-B14F-4D97-AF65-F5344CB8AC3E}">
        <p14:creationId xmlns:p14="http://schemas.microsoft.com/office/powerpoint/2010/main" val="2118303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7D37AE-AB33-4D8D-A07B-7A717ED87287}"/>
              </a:ext>
            </a:extLst>
          </p:cNvPr>
          <p:cNvSpPr>
            <a:spLocks noGrp="1"/>
          </p:cNvSpPr>
          <p:nvPr>
            <p:ph idx="1"/>
          </p:nvPr>
        </p:nvSpPr>
        <p:spPr/>
        <p:txBody>
          <a:bodyPr/>
          <a:lstStyle/>
          <a:p>
            <a:pPr marL="0" indent="0">
              <a:buNone/>
            </a:pPr>
            <a:endParaRPr lang="en-ZA" dirty="0"/>
          </a:p>
          <a:p>
            <a:pPr marL="0" indent="0">
              <a:buNone/>
            </a:pPr>
            <a:endParaRPr lang="en-ZA" dirty="0"/>
          </a:p>
        </p:txBody>
      </p:sp>
      <p:pic>
        <p:nvPicPr>
          <p:cNvPr id="4" name="Content Placeholder 10">
            <a:extLst>
              <a:ext uri="{FF2B5EF4-FFF2-40B4-BE49-F238E27FC236}">
                <a16:creationId xmlns:a16="http://schemas.microsoft.com/office/drawing/2014/main" id="{4A303FFD-E535-4989-8178-81A13EF9B2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053652" y="-39422"/>
            <a:ext cx="10138348"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3276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796A0-DB5A-40E9-9F15-A92394236246}"/>
              </a:ext>
            </a:extLst>
          </p:cNvPr>
          <p:cNvSpPr>
            <a:spLocks noGrp="1"/>
          </p:cNvSpPr>
          <p:nvPr>
            <p:ph type="title"/>
          </p:nvPr>
        </p:nvSpPr>
        <p:spPr/>
        <p:txBody>
          <a:bodyPr>
            <a:normAutofit/>
          </a:bodyPr>
          <a:lstStyle/>
          <a:p>
            <a:r>
              <a:rPr lang="en-US" dirty="0"/>
              <a:t>JHB</a:t>
            </a:r>
          </a:p>
        </p:txBody>
      </p:sp>
      <p:pic>
        <p:nvPicPr>
          <p:cNvPr id="6" name="Content Placeholder 5">
            <a:extLst>
              <a:ext uri="{FF2B5EF4-FFF2-40B4-BE49-F238E27FC236}">
                <a16:creationId xmlns:a16="http://schemas.microsoft.com/office/drawing/2014/main" id="{5CD2F163-47BE-4C73-83AF-BC3DDBC0E1B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43593" y="1"/>
            <a:ext cx="10048407" cy="6857999"/>
          </a:xfrm>
        </p:spPr>
      </p:pic>
      <p:sp>
        <p:nvSpPr>
          <p:cNvPr id="4" name="TextBox 3"/>
          <p:cNvSpPr txBox="1"/>
          <p:nvPr/>
        </p:nvSpPr>
        <p:spPr>
          <a:xfrm>
            <a:off x="10453351" y="3643724"/>
            <a:ext cx="1664625" cy="253916"/>
          </a:xfrm>
          <a:prstGeom prst="rect">
            <a:avLst/>
          </a:prstGeom>
          <a:noFill/>
        </p:spPr>
        <p:txBody>
          <a:bodyPr wrap="square" rtlCol="0">
            <a:spAutoFit/>
          </a:bodyPr>
          <a:lstStyle/>
          <a:p>
            <a:r>
              <a:rPr lang="en-ZA" sz="1050" dirty="0"/>
              <a:t>GDE JS District Office</a:t>
            </a:r>
          </a:p>
        </p:txBody>
      </p:sp>
      <p:sp>
        <p:nvSpPr>
          <p:cNvPr id="5" name="5-Point Star 4"/>
          <p:cNvSpPr/>
          <p:nvPr/>
        </p:nvSpPr>
        <p:spPr>
          <a:xfrm>
            <a:off x="10261644" y="3680818"/>
            <a:ext cx="182451" cy="179728"/>
          </a:xfrm>
          <a:prstGeom prst="star5">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TextBox 6"/>
          <p:cNvSpPr txBox="1"/>
          <p:nvPr/>
        </p:nvSpPr>
        <p:spPr>
          <a:xfrm>
            <a:off x="10444095" y="3379776"/>
            <a:ext cx="1673881" cy="253916"/>
          </a:xfrm>
          <a:prstGeom prst="rect">
            <a:avLst/>
          </a:prstGeom>
          <a:noFill/>
        </p:spPr>
        <p:txBody>
          <a:bodyPr wrap="square" rtlCol="0">
            <a:spAutoFit/>
          </a:bodyPr>
          <a:lstStyle/>
          <a:p>
            <a:r>
              <a:rPr lang="en-ZA" sz="1050" dirty="0"/>
              <a:t>GDE JC  District Office</a:t>
            </a:r>
          </a:p>
        </p:txBody>
      </p:sp>
      <p:sp>
        <p:nvSpPr>
          <p:cNvPr id="8" name="TextBox 7"/>
          <p:cNvSpPr txBox="1"/>
          <p:nvPr/>
        </p:nvSpPr>
        <p:spPr>
          <a:xfrm>
            <a:off x="10453350" y="3107068"/>
            <a:ext cx="2045626" cy="253916"/>
          </a:xfrm>
          <a:prstGeom prst="rect">
            <a:avLst/>
          </a:prstGeom>
          <a:noFill/>
        </p:spPr>
        <p:txBody>
          <a:bodyPr wrap="square" rtlCol="0">
            <a:spAutoFit/>
          </a:bodyPr>
          <a:lstStyle/>
          <a:p>
            <a:r>
              <a:rPr lang="en-ZA" sz="1050" dirty="0"/>
              <a:t>GDE JN District Office</a:t>
            </a:r>
          </a:p>
        </p:txBody>
      </p:sp>
      <p:sp>
        <p:nvSpPr>
          <p:cNvPr id="9" name="5-Point Star 8"/>
          <p:cNvSpPr/>
          <p:nvPr/>
        </p:nvSpPr>
        <p:spPr>
          <a:xfrm>
            <a:off x="10246404" y="3421738"/>
            <a:ext cx="182451" cy="179728"/>
          </a:xfrm>
          <a:prstGeom prst="star5">
            <a:avLst/>
          </a:prstGeom>
          <a:solidFill>
            <a:srgbClr val="FF2F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5-Point Star 9"/>
          <p:cNvSpPr/>
          <p:nvPr/>
        </p:nvSpPr>
        <p:spPr>
          <a:xfrm>
            <a:off x="10246404" y="3162658"/>
            <a:ext cx="182451" cy="179728"/>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Box 11"/>
          <p:cNvSpPr txBox="1"/>
          <p:nvPr/>
        </p:nvSpPr>
        <p:spPr>
          <a:xfrm>
            <a:off x="10438110" y="2817508"/>
            <a:ext cx="2045626" cy="253916"/>
          </a:xfrm>
          <a:prstGeom prst="rect">
            <a:avLst/>
          </a:prstGeom>
          <a:noFill/>
        </p:spPr>
        <p:txBody>
          <a:bodyPr wrap="square" rtlCol="0">
            <a:spAutoFit/>
          </a:bodyPr>
          <a:lstStyle/>
          <a:p>
            <a:r>
              <a:rPr lang="en-ZA" sz="1050" dirty="0"/>
              <a:t>GDE JW District Office</a:t>
            </a:r>
          </a:p>
        </p:txBody>
      </p:sp>
      <p:sp>
        <p:nvSpPr>
          <p:cNvPr id="13" name="5-Point Star 12"/>
          <p:cNvSpPr/>
          <p:nvPr/>
        </p:nvSpPr>
        <p:spPr>
          <a:xfrm>
            <a:off x="10231164" y="2873098"/>
            <a:ext cx="182451" cy="179728"/>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TextBox 15"/>
          <p:cNvSpPr txBox="1"/>
          <p:nvPr/>
        </p:nvSpPr>
        <p:spPr>
          <a:xfrm>
            <a:off x="10453350" y="2524590"/>
            <a:ext cx="2045626" cy="253916"/>
          </a:xfrm>
          <a:prstGeom prst="rect">
            <a:avLst/>
          </a:prstGeom>
          <a:noFill/>
        </p:spPr>
        <p:txBody>
          <a:bodyPr wrap="square" rtlCol="0">
            <a:spAutoFit/>
          </a:bodyPr>
          <a:lstStyle/>
          <a:p>
            <a:r>
              <a:rPr lang="en-ZA" sz="1050" dirty="0"/>
              <a:t>GDE JN District Office</a:t>
            </a:r>
          </a:p>
        </p:txBody>
      </p:sp>
      <p:sp>
        <p:nvSpPr>
          <p:cNvPr id="17" name="5-Point Star 16"/>
          <p:cNvSpPr/>
          <p:nvPr/>
        </p:nvSpPr>
        <p:spPr>
          <a:xfrm>
            <a:off x="10246404" y="2580180"/>
            <a:ext cx="182451" cy="17972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5-Point Star 17"/>
          <p:cNvSpPr/>
          <p:nvPr/>
        </p:nvSpPr>
        <p:spPr>
          <a:xfrm rot="2055813" flipV="1">
            <a:off x="7527069" y="1918560"/>
            <a:ext cx="364223" cy="35878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5-Point Star 18"/>
          <p:cNvSpPr/>
          <p:nvPr/>
        </p:nvSpPr>
        <p:spPr>
          <a:xfrm rot="2055813" flipV="1">
            <a:off x="6616902" y="2407783"/>
            <a:ext cx="364223" cy="358787"/>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5-Point Star 19"/>
          <p:cNvSpPr/>
          <p:nvPr/>
        </p:nvSpPr>
        <p:spPr>
          <a:xfrm rot="2055813" flipV="1">
            <a:off x="7431597" y="2557301"/>
            <a:ext cx="364223" cy="358787"/>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5-Point Star 20"/>
          <p:cNvSpPr/>
          <p:nvPr/>
        </p:nvSpPr>
        <p:spPr>
          <a:xfrm rot="2055813" flipV="1">
            <a:off x="6636848" y="3034357"/>
            <a:ext cx="364223" cy="358787"/>
          </a:xfrm>
          <a:prstGeom prst="star5">
            <a:avLst/>
          </a:prstGeom>
          <a:solidFill>
            <a:srgbClr val="FF2F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5-Point Star 21"/>
          <p:cNvSpPr/>
          <p:nvPr/>
        </p:nvSpPr>
        <p:spPr>
          <a:xfrm rot="2055813" flipV="1">
            <a:off x="7259885" y="2866483"/>
            <a:ext cx="364223" cy="358787"/>
          </a:xfrm>
          <a:prstGeom prst="star5">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655080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E6989-0249-49AC-A1B4-24B1FFE38495}"/>
              </a:ext>
            </a:extLst>
          </p:cNvPr>
          <p:cNvSpPr>
            <a:spLocks noGrp="1"/>
          </p:cNvSpPr>
          <p:nvPr>
            <p:ph type="title"/>
          </p:nvPr>
        </p:nvSpPr>
        <p:spPr/>
        <p:txBody>
          <a:bodyPr>
            <a:normAutofit/>
          </a:bodyPr>
          <a:lstStyle/>
          <a:p>
            <a:r>
              <a:rPr lang="en-US" dirty="0"/>
              <a:t>TSHW</a:t>
            </a:r>
          </a:p>
        </p:txBody>
      </p:sp>
      <p:pic>
        <p:nvPicPr>
          <p:cNvPr id="6" name="Content Placeholder 5">
            <a:extLst>
              <a:ext uri="{FF2B5EF4-FFF2-40B4-BE49-F238E27FC236}">
                <a16:creationId xmlns:a16="http://schemas.microsoft.com/office/drawing/2014/main" id="{9BADE39E-F90B-4AAC-86A4-3840C033913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94085" y="0"/>
            <a:ext cx="10815358" cy="6858000"/>
          </a:xfrm>
        </p:spPr>
      </p:pic>
      <p:sp>
        <p:nvSpPr>
          <p:cNvPr id="4" name="TextBox 3"/>
          <p:cNvSpPr txBox="1"/>
          <p:nvPr/>
        </p:nvSpPr>
        <p:spPr>
          <a:xfrm>
            <a:off x="10405455" y="3276284"/>
            <a:ext cx="1664625" cy="253916"/>
          </a:xfrm>
          <a:prstGeom prst="rect">
            <a:avLst/>
          </a:prstGeom>
          <a:noFill/>
        </p:spPr>
        <p:txBody>
          <a:bodyPr wrap="square" rtlCol="0">
            <a:spAutoFit/>
          </a:bodyPr>
          <a:lstStyle/>
          <a:p>
            <a:r>
              <a:rPr lang="en-ZA" sz="1050" dirty="0"/>
              <a:t>GDE TS District Office</a:t>
            </a:r>
          </a:p>
        </p:txBody>
      </p:sp>
      <p:sp>
        <p:nvSpPr>
          <p:cNvPr id="5" name="5-Point Star 4"/>
          <p:cNvSpPr/>
          <p:nvPr/>
        </p:nvSpPr>
        <p:spPr>
          <a:xfrm>
            <a:off x="10198508" y="3328618"/>
            <a:ext cx="182451" cy="179728"/>
          </a:xfrm>
          <a:prstGeom prst="star5">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TextBox 6"/>
          <p:cNvSpPr txBox="1"/>
          <p:nvPr/>
        </p:nvSpPr>
        <p:spPr>
          <a:xfrm>
            <a:off x="10396199" y="3012336"/>
            <a:ext cx="1673881" cy="253916"/>
          </a:xfrm>
          <a:prstGeom prst="rect">
            <a:avLst/>
          </a:prstGeom>
          <a:noFill/>
        </p:spPr>
        <p:txBody>
          <a:bodyPr wrap="square" rtlCol="0">
            <a:spAutoFit/>
          </a:bodyPr>
          <a:lstStyle/>
          <a:p>
            <a:r>
              <a:rPr lang="en-ZA" sz="1050" dirty="0"/>
              <a:t>GDE TW  District Office</a:t>
            </a:r>
          </a:p>
        </p:txBody>
      </p:sp>
      <p:sp>
        <p:nvSpPr>
          <p:cNvPr id="8" name="TextBox 7"/>
          <p:cNvSpPr txBox="1"/>
          <p:nvPr/>
        </p:nvSpPr>
        <p:spPr>
          <a:xfrm>
            <a:off x="10405454" y="2739628"/>
            <a:ext cx="2045626" cy="253916"/>
          </a:xfrm>
          <a:prstGeom prst="rect">
            <a:avLst/>
          </a:prstGeom>
          <a:noFill/>
        </p:spPr>
        <p:txBody>
          <a:bodyPr wrap="square" rtlCol="0">
            <a:spAutoFit/>
          </a:bodyPr>
          <a:lstStyle/>
          <a:p>
            <a:r>
              <a:rPr lang="en-ZA" sz="1050" dirty="0"/>
              <a:t>GDE TN District Office</a:t>
            </a:r>
          </a:p>
        </p:txBody>
      </p:sp>
      <p:sp>
        <p:nvSpPr>
          <p:cNvPr id="9" name="5-Point Star 8"/>
          <p:cNvSpPr/>
          <p:nvPr/>
        </p:nvSpPr>
        <p:spPr>
          <a:xfrm>
            <a:off x="10198508" y="3054298"/>
            <a:ext cx="182451" cy="179728"/>
          </a:xfrm>
          <a:prstGeom prst="star5">
            <a:avLst/>
          </a:prstGeom>
          <a:solidFill>
            <a:srgbClr val="FF2F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5-Point Star 9"/>
          <p:cNvSpPr/>
          <p:nvPr/>
        </p:nvSpPr>
        <p:spPr>
          <a:xfrm>
            <a:off x="10198508" y="2795218"/>
            <a:ext cx="182451" cy="179728"/>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5-Point Star 11"/>
          <p:cNvSpPr/>
          <p:nvPr/>
        </p:nvSpPr>
        <p:spPr>
          <a:xfrm rot="2055813" flipV="1">
            <a:off x="6173409" y="3133984"/>
            <a:ext cx="364223" cy="358787"/>
          </a:xfrm>
          <a:prstGeom prst="star5">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5-Point Star 12"/>
          <p:cNvSpPr/>
          <p:nvPr/>
        </p:nvSpPr>
        <p:spPr>
          <a:xfrm rot="2055813" flipV="1">
            <a:off x="5471956" y="2038466"/>
            <a:ext cx="364223" cy="358787"/>
          </a:xfrm>
          <a:prstGeom prst="star5">
            <a:avLst/>
          </a:prstGeom>
          <a:solidFill>
            <a:srgbClr val="FF2F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5-Point Star 13"/>
          <p:cNvSpPr/>
          <p:nvPr/>
        </p:nvSpPr>
        <p:spPr>
          <a:xfrm rot="2055813" flipV="1">
            <a:off x="6193576" y="2705689"/>
            <a:ext cx="364223" cy="358787"/>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5-Point Star 14"/>
          <p:cNvSpPr/>
          <p:nvPr/>
        </p:nvSpPr>
        <p:spPr>
          <a:xfrm rot="2055813" flipV="1">
            <a:off x="6691661" y="3037606"/>
            <a:ext cx="364223" cy="358787"/>
          </a:xfrm>
          <a:prstGeom prst="star5">
            <a:avLst/>
          </a:prstGeom>
          <a:solidFill>
            <a:srgbClr val="8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TextBox 15"/>
          <p:cNvSpPr txBox="1"/>
          <p:nvPr/>
        </p:nvSpPr>
        <p:spPr>
          <a:xfrm>
            <a:off x="10405454" y="2467544"/>
            <a:ext cx="2045626" cy="253916"/>
          </a:xfrm>
          <a:prstGeom prst="rect">
            <a:avLst/>
          </a:prstGeom>
          <a:noFill/>
        </p:spPr>
        <p:txBody>
          <a:bodyPr wrap="square" rtlCol="0">
            <a:spAutoFit/>
          </a:bodyPr>
          <a:lstStyle/>
          <a:p>
            <a:r>
              <a:rPr lang="en-ZA" sz="1050" dirty="0"/>
              <a:t>GDE TN District Office</a:t>
            </a:r>
          </a:p>
        </p:txBody>
      </p:sp>
      <p:sp>
        <p:nvSpPr>
          <p:cNvPr id="17" name="5-Point Star 16"/>
          <p:cNvSpPr/>
          <p:nvPr/>
        </p:nvSpPr>
        <p:spPr>
          <a:xfrm>
            <a:off x="10198508" y="2507894"/>
            <a:ext cx="182451" cy="179728"/>
          </a:xfrm>
          <a:prstGeom prst="star5">
            <a:avLst/>
          </a:prstGeom>
          <a:solidFill>
            <a:srgbClr val="8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5-Point Star 17"/>
          <p:cNvSpPr/>
          <p:nvPr/>
        </p:nvSpPr>
        <p:spPr>
          <a:xfrm rot="2055813" flipV="1">
            <a:off x="5471957" y="2038467"/>
            <a:ext cx="364223" cy="358787"/>
          </a:xfrm>
          <a:prstGeom prst="star5">
            <a:avLst/>
          </a:prstGeom>
          <a:solidFill>
            <a:srgbClr val="FF2F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5-Point Star 18"/>
          <p:cNvSpPr/>
          <p:nvPr/>
        </p:nvSpPr>
        <p:spPr>
          <a:xfrm rot="2055813" flipV="1">
            <a:off x="6193577" y="2705690"/>
            <a:ext cx="364223" cy="358787"/>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41447360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A7170-4FE0-4FA1-84B5-29A980B2AB19}"/>
              </a:ext>
            </a:extLst>
          </p:cNvPr>
          <p:cNvSpPr>
            <a:spLocks noGrp="1"/>
          </p:cNvSpPr>
          <p:nvPr>
            <p:ph type="title"/>
          </p:nvPr>
        </p:nvSpPr>
        <p:spPr/>
        <p:txBody>
          <a:bodyPr>
            <a:normAutofit/>
          </a:bodyPr>
          <a:lstStyle/>
          <a:p>
            <a:r>
              <a:rPr lang="en-US" dirty="0"/>
              <a:t>SEDIBENG</a:t>
            </a:r>
          </a:p>
        </p:txBody>
      </p:sp>
      <p:pic>
        <p:nvPicPr>
          <p:cNvPr id="7" name="Content Placeholder 6">
            <a:extLst>
              <a:ext uri="{FF2B5EF4-FFF2-40B4-BE49-F238E27FC236}">
                <a16:creationId xmlns:a16="http://schemas.microsoft.com/office/drawing/2014/main" id="{F1254651-55DE-41B9-AB34-1DC858656E2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9200" y="15365"/>
            <a:ext cx="10972800" cy="6858000"/>
          </a:xfrm>
        </p:spPr>
      </p:pic>
      <p:sp>
        <p:nvSpPr>
          <p:cNvPr id="6" name="TextBox 5"/>
          <p:cNvSpPr txBox="1"/>
          <p:nvPr/>
        </p:nvSpPr>
        <p:spPr>
          <a:xfrm>
            <a:off x="10396199" y="3012336"/>
            <a:ext cx="1673881" cy="253916"/>
          </a:xfrm>
          <a:prstGeom prst="rect">
            <a:avLst/>
          </a:prstGeom>
          <a:noFill/>
        </p:spPr>
        <p:txBody>
          <a:bodyPr wrap="square" rtlCol="0">
            <a:spAutoFit/>
          </a:bodyPr>
          <a:lstStyle/>
          <a:p>
            <a:r>
              <a:rPr lang="en-ZA" sz="1050" dirty="0"/>
              <a:t>GDE SW  District Office</a:t>
            </a:r>
          </a:p>
        </p:txBody>
      </p:sp>
      <p:sp>
        <p:nvSpPr>
          <p:cNvPr id="8" name="TextBox 7"/>
          <p:cNvSpPr txBox="1"/>
          <p:nvPr/>
        </p:nvSpPr>
        <p:spPr>
          <a:xfrm>
            <a:off x="10405454" y="2739628"/>
            <a:ext cx="2045626" cy="253916"/>
          </a:xfrm>
          <a:prstGeom prst="rect">
            <a:avLst/>
          </a:prstGeom>
          <a:noFill/>
        </p:spPr>
        <p:txBody>
          <a:bodyPr wrap="square" rtlCol="0">
            <a:spAutoFit/>
          </a:bodyPr>
          <a:lstStyle/>
          <a:p>
            <a:r>
              <a:rPr lang="en-ZA" sz="1050" dirty="0"/>
              <a:t>GDE SE District Office</a:t>
            </a:r>
          </a:p>
        </p:txBody>
      </p:sp>
      <p:sp>
        <p:nvSpPr>
          <p:cNvPr id="9" name="5-Point Star 8"/>
          <p:cNvSpPr/>
          <p:nvPr/>
        </p:nvSpPr>
        <p:spPr>
          <a:xfrm>
            <a:off x="10198508" y="3054298"/>
            <a:ext cx="182451" cy="179728"/>
          </a:xfrm>
          <a:prstGeom prst="star5">
            <a:avLst/>
          </a:prstGeom>
          <a:solidFill>
            <a:srgbClr val="FF2F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5-Point Star 9"/>
          <p:cNvSpPr/>
          <p:nvPr/>
        </p:nvSpPr>
        <p:spPr>
          <a:xfrm>
            <a:off x="10198508" y="2795218"/>
            <a:ext cx="182451" cy="179728"/>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5-Point Star 11"/>
          <p:cNvSpPr/>
          <p:nvPr/>
        </p:nvSpPr>
        <p:spPr>
          <a:xfrm rot="2055813" flipV="1">
            <a:off x="5035242" y="3014181"/>
            <a:ext cx="364223" cy="358787"/>
          </a:xfrm>
          <a:prstGeom prst="star5">
            <a:avLst/>
          </a:prstGeom>
          <a:solidFill>
            <a:srgbClr val="FF2F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5-Point Star 12"/>
          <p:cNvSpPr/>
          <p:nvPr/>
        </p:nvSpPr>
        <p:spPr>
          <a:xfrm rot="2055813" flipV="1">
            <a:off x="5683082" y="3468663"/>
            <a:ext cx="364223" cy="358787"/>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217150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7CCF3-8020-40C4-875D-83D0827417A0}"/>
              </a:ext>
            </a:extLst>
          </p:cNvPr>
          <p:cNvSpPr>
            <a:spLocks noGrp="1"/>
          </p:cNvSpPr>
          <p:nvPr>
            <p:ph type="title"/>
          </p:nvPr>
        </p:nvSpPr>
        <p:spPr/>
        <p:txBody>
          <a:bodyPr>
            <a:normAutofit/>
          </a:bodyPr>
          <a:lstStyle/>
          <a:p>
            <a:r>
              <a:rPr lang="en-US" dirty="0"/>
              <a:t>WEST R.</a:t>
            </a:r>
          </a:p>
        </p:txBody>
      </p:sp>
      <p:pic>
        <p:nvPicPr>
          <p:cNvPr id="5" name="Content Placeholder 4">
            <a:extLst>
              <a:ext uri="{FF2B5EF4-FFF2-40B4-BE49-F238E27FC236}">
                <a16:creationId xmlns:a16="http://schemas.microsoft.com/office/drawing/2014/main" id="{3610AC48-0A11-45FC-A43C-9A834A089BF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38662" y="1"/>
            <a:ext cx="10153338" cy="6858000"/>
          </a:xfrm>
        </p:spPr>
      </p:pic>
      <p:sp>
        <p:nvSpPr>
          <p:cNvPr id="7" name="TextBox 6"/>
          <p:cNvSpPr txBox="1"/>
          <p:nvPr/>
        </p:nvSpPr>
        <p:spPr>
          <a:xfrm>
            <a:off x="10518119" y="3515256"/>
            <a:ext cx="1673881" cy="253916"/>
          </a:xfrm>
          <a:prstGeom prst="rect">
            <a:avLst/>
          </a:prstGeom>
          <a:noFill/>
        </p:spPr>
        <p:txBody>
          <a:bodyPr wrap="square" rtlCol="0">
            <a:spAutoFit/>
          </a:bodyPr>
          <a:lstStyle/>
          <a:p>
            <a:r>
              <a:rPr lang="en-ZA" sz="1050" dirty="0"/>
              <a:t>GDE GW  District Office</a:t>
            </a:r>
          </a:p>
        </p:txBody>
      </p:sp>
      <p:sp>
        <p:nvSpPr>
          <p:cNvPr id="9" name="5-Point Star 8"/>
          <p:cNvSpPr/>
          <p:nvPr/>
        </p:nvSpPr>
        <p:spPr>
          <a:xfrm>
            <a:off x="10320428" y="3557218"/>
            <a:ext cx="182451" cy="179728"/>
          </a:xfrm>
          <a:prstGeom prst="star5">
            <a:avLst/>
          </a:prstGeom>
          <a:solidFill>
            <a:srgbClr val="FF2F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5-Point Star 10"/>
          <p:cNvSpPr/>
          <p:nvPr/>
        </p:nvSpPr>
        <p:spPr>
          <a:xfrm rot="2055813" flipV="1">
            <a:off x="8413277" y="2122170"/>
            <a:ext cx="364223" cy="358787"/>
          </a:xfrm>
          <a:prstGeom prst="star5">
            <a:avLst/>
          </a:prstGeom>
          <a:solidFill>
            <a:srgbClr val="FF2F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9959789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7D37AE-AB33-4D8D-A07B-7A717ED87287}"/>
              </a:ext>
            </a:extLst>
          </p:cNvPr>
          <p:cNvSpPr>
            <a:spLocks noGrp="1"/>
          </p:cNvSpPr>
          <p:nvPr>
            <p:ph idx="1"/>
          </p:nvPr>
        </p:nvSpPr>
        <p:spPr/>
        <p:txBody>
          <a:bodyPr/>
          <a:lstStyle/>
          <a:p>
            <a:pPr marL="0" indent="0">
              <a:buNone/>
            </a:pPr>
            <a:endParaRPr lang="en-ZA" dirty="0"/>
          </a:p>
          <a:p>
            <a:pPr marL="0" indent="0">
              <a:buNone/>
            </a:pPr>
            <a:endParaRPr lang="en-ZA" dirty="0"/>
          </a:p>
        </p:txBody>
      </p:sp>
      <p:graphicFrame>
        <p:nvGraphicFramePr>
          <p:cNvPr id="4" name="Table 3">
            <a:extLst>
              <a:ext uri="{FF2B5EF4-FFF2-40B4-BE49-F238E27FC236}">
                <a16:creationId xmlns:a16="http://schemas.microsoft.com/office/drawing/2014/main" id="{2A75C0B7-1F1B-4EC1-8F46-2B4FB377BC69}"/>
              </a:ext>
            </a:extLst>
          </p:cNvPr>
          <p:cNvGraphicFramePr>
            <a:graphicFrameLocks noGrp="1"/>
          </p:cNvGraphicFramePr>
          <p:nvPr/>
        </p:nvGraphicFramePr>
        <p:xfrm>
          <a:off x="321979" y="927421"/>
          <a:ext cx="11629615" cy="5194033"/>
        </p:xfrm>
        <a:graphic>
          <a:graphicData uri="http://schemas.openxmlformats.org/drawingml/2006/table">
            <a:tbl>
              <a:tblPr firstRow="1" bandRow="1">
                <a:tableStyleId>{5940675A-B579-460E-94D1-54222C63F5DA}</a:tableStyleId>
              </a:tblPr>
              <a:tblGrid>
                <a:gridCol w="811361">
                  <a:extLst>
                    <a:ext uri="{9D8B030D-6E8A-4147-A177-3AD203B41FA5}">
                      <a16:colId xmlns:a16="http://schemas.microsoft.com/office/drawing/2014/main" val="20000"/>
                    </a:ext>
                  </a:extLst>
                </a:gridCol>
                <a:gridCol w="556829">
                  <a:extLst>
                    <a:ext uri="{9D8B030D-6E8A-4147-A177-3AD203B41FA5}">
                      <a16:colId xmlns:a16="http://schemas.microsoft.com/office/drawing/2014/main" val="20001"/>
                    </a:ext>
                  </a:extLst>
                </a:gridCol>
                <a:gridCol w="684095">
                  <a:extLst>
                    <a:ext uri="{9D8B030D-6E8A-4147-A177-3AD203B41FA5}">
                      <a16:colId xmlns:a16="http://schemas.microsoft.com/office/drawing/2014/main" val="20002"/>
                    </a:ext>
                  </a:extLst>
                </a:gridCol>
                <a:gridCol w="684095">
                  <a:extLst>
                    <a:ext uri="{9D8B030D-6E8A-4147-A177-3AD203B41FA5}">
                      <a16:colId xmlns:a16="http://schemas.microsoft.com/office/drawing/2014/main" val="20003"/>
                    </a:ext>
                  </a:extLst>
                </a:gridCol>
                <a:gridCol w="684095">
                  <a:extLst>
                    <a:ext uri="{9D8B030D-6E8A-4147-A177-3AD203B41FA5}">
                      <a16:colId xmlns:a16="http://schemas.microsoft.com/office/drawing/2014/main" val="20004"/>
                    </a:ext>
                  </a:extLst>
                </a:gridCol>
                <a:gridCol w="684095">
                  <a:extLst>
                    <a:ext uri="{9D8B030D-6E8A-4147-A177-3AD203B41FA5}">
                      <a16:colId xmlns:a16="http://schemas.microsoft.com/office/drawing/2014/main" val="20005"/>
                    </a:ext>
                  </a:extLst>
                </a:gridCol>
                <a:gridCol w="684095">
                  <a:extLst>
                    <a:ext uri="{9D8B030D-6E8A-4147-A177-3AD203B41FA5}">
                      <a16:colId xmlns:a16="http://schemas.microsoft.com/office/drawing/2014/main" val="20006"/>
                    </a:ext>
                  </a:extLst>
                </a:gridCol>
                <a:gridCol w="684095">
                  <a:extLst>
                    <a:ext uri="{9D8B030D-6E8A-4147-A177-3AD203B41FA5}">
                      <a16:colId xmlns:a16="http://schemas.microsoft.com/office/drawing/2014/main" val="20007"/>
                    </a:ext>
                  </a:extLst>
                </a:gridCol>
                <a:gridCol w="681011">
                  <a:extLst>
                    <a:ext uri="{9D8B030D-6E8A-4147-A177-3AD203B41FA5}">
                      <a16:colId xmlns:a16="http://schemas.microsoft.com/office/drawing/2014/main" val="20008"/>
                    </a:ext>
                  </a:extLst>
                </a:gridCol>
                <a:gridCol w="687179">
                  <a:extLst>
                    <a:ext uri="{9D8B030D-6E8A-4147-A177-3AD203B41FA5}">
                      <a16:colId xmlns:a16="http://schemas.microsoft.com/office/drawing/2014/main" val="20009"/>
                    </a:ext>
                  </a:extLst>
                </a:gridCol>
                <a:gridCol w="684095">
                  <a:extLst>
                    <a:ext uri="{9D8B030D-6E8A-4147-A177-3AD203B41FA5}">
                      <a16:colId xmlns:a16="http://schemas.microsoft.com/office/drawing/2014/main" val="20010"/>
                    </a:ext>
                  </a:extLst>
                </a:gridCol>
                <a:gridCol w="684095">
                  <a:extLst>
                    <a:ext uri="{9D8B030D-6E8A-4147-A177-3AD203B41FA5}">
                      <a16:colId xmlns:a16="http://schemas.microsoft.com/office/drawing/2014/main" val="20011"/>
                    </a:ext>
                  </a:extLst>
                </a:gridCol>
                <a:gridCol w="684095">
                  <a:extLst>
                    <a:ext uri="{9D8B030D-6E8A-4147-A177-3AD203B41FA5}">
                      <a16:colId xmlns:a16="http://schemas.microsoft.com/office/drawing/2014/main" val="20012"/>
                    </a:ext>
                  </a:extLst>
                </a:gridCol>
                <a:gridCol w="684095">
                  <a:extLst>
                    <a:ext uri="{9D8B030D-6E8A-4147-A177-3AD203B41FA5}">
                      <a16:colId xmlns:a16="http://schemas.microsoft.com/office/drawing/2014/main" val="20013"/>
                    </a:ext>
                  </a:extLst>
                </a:gridCol>
                <a:gridCol w="684095">
                  <a:extLst>
                    <a:ext uri="{9D8B030D-6E8A-4147-A177-3AD203B41FA5}">
                      <a16:colId xmlns:a16="http://schemas.microsoft.com/office/drawing/2014/main" val="20014"/>
                    </a:ext>
                  </a:extLst>
                </a:gridCol>
                <a:gridCol w="684095">
                  <a:extLst>
                    <a:ext uri="{9D8B030D-6E8A-4147-A177-3AD203B41FA5}">
                      <a16:colId xmlns:a16="http://schemas.microsoft.com/office/drawing/2014/main" val="20015"/>
                    </a:ext>
                  </a:extLst>
                </a:gridCol>
                <a:gridCol w="684095">
                  <a:extLst>
                    <a:ext uri="{9D8B030D-6E8A-4147-A177-3AD203B41FA5}">
                      <a16:colId xmlns:a16="http://schemas.microsoft.com/office/drawing/2014/main" val="20016"/>
                    </a:ext>
                  </a:extLst>
                </a:gridCol>
              </a:tblGrid>
              <a:tr h="337747">
                <a:tc>
                  <a:txBody>
                    <a:bodyPr/>
                    <a:lstStyle/>
                    <a:p>
                      <a:endParaRPr lang="en-ZA" sz="1100" dirty="0"/>
                    </a:p>
                  </a:txBody>
                  <a:tcPr>
                    <a:solidFill>
                      <a:schemeClr val="bg1">
                        <a:lumMod val="85000"/>
                      </a:schemeClr>
                    </a:solidFill>
                  </a:tcPr>
                </a:tc>
                <a:tc>
                  <a:txBody>
                    <a:bodyPr/>
                    <a:lstStyle/>
                    <a:p>
                      <a:r>
                        <a:rPr lang="en-ZA" sz="1100" dirty="0"/>
                        <a:t>HQ</a:t>
                      </a:r>
                    </a:p>
                  </a:txBody>
                  <a:tcPr>
                    <a:solidFill>
                      <a:schemeClr val="bg1">
                        <a:lumMod val="85000"/>
                      </a:schemeClr>
                    </a:solidFill>
                  </a:tcPr>
                </a:tc>
                <a:tc>
                  <a:txBody>
                    <a:bodyPr/>
                    <a:lstStyle/>
                    <a:p>
                      <a:r>
                        <a:rPr lang="en-ZA" sz="1100" dirty="0"/>
                        <a:t>EN</a:t>
                      </a:r>
                    </a:p>
                  </a:txBody>
                  <a:tcPr>
                    <a:solidFill>
                      <a:schemeClr val="bg1">
                        <a:lumMod val="85000"/>
                      </a:schemeClr>
                    </a:solidFill>
                  </a:tcPr>
                </a:tc>
                <a:tc>
                  <a:txBody>
                    <a:bodyPr/>
                    <a:lstStyle/>
                    <a:p>
                      <a:r>
                        <a:rPr lang="en-ZA" sz="1100" dirty="0"/>
                        <a:t>ES</a:t>
                      </a:r>
                    </a:p>
                  </a:txBody>
                  <a:tcPr>
                    <a:solidFill>
                      <a:schemeClr val="bg1">
                        <a:lumMod val="85000"/>
                      </a:schemeClr>
                    </a:solidFill>
                  </a:tcPr>
                </a:tc>
                <a:tc>
                  <a:txBody>
                    <a:bodyPr/>
                    <a:lstStyle/>
                    <a:p>
                      <a:r>
                        <a:rPr lang="en-ZA" sz="1100" dirty="0"/>
                        <a:t>GE</a:t>
                      </a:r>
                    </a:p>
                  </a:txBody>
                  <a:tcPr>
                    <a:solidFill>
                      <a:schemeClr val="bg1">
                        <a:lumMod val="85000"/>
                      </a:schemeClr>
                    </a:solidFill>
                  </a:tcPr>
                </a:tc>
                <a:tc>
                  <a:txBody>
                    <a:bodyPr/>
                    <a:lstStyle/>
                    <a:p>
                      <a:r>
                        <a:rPr lang="en-ZA" sz="1100" dirty="0"/>
                        <a:t>GN</a:t>
                      </a:r>
                    </a:p>
                  </a:txBody>
                  <a:tcPr>
                    <a:solidFill>
                      <a:schemeClr val="bg1">
                        <a:lumMod val="85000"/>
                      </a:schemeClr>
                    </a:solidFill>
                  </a:tcPr>
                </a:tc>
                <a:tc>
                  <a:txBody>
                    <a:bodyPr/>
                    <a:lstStyle/>
                    <a:p>
                      <a:r>
                        <a:rPr lang="en-ZA" sz="1100" dirty="0"/>
                        <a:t>GW</a:t>
                      </a:r>
                    </a:p>
                  </a:txBody>
                  <a:tcPr>
                    <a:solidFill>
                      <a:schemeClr val="bg1">
                        <a:lumMod val="85000"/>
                      </a:schemeClr>
                    </a:solidFill>
                  </a:tcPr>
                </a:tc>
                <a:tc>
                  <a:txBody>
                    <a:bodyPr/>
                    <a:lstStyle/>
                    <a:p>
                      <a:r>
                        <a:rPr lang="en-ZA" sz="1100" dirty="0"/>
                        <a:t>JC</a:t>
                      </a:r>
                    </a:p>
                  </a:txBody>
                  <a:tcPr>
                    <a:solidFill>
                      <a:schemeClr val="bg1">
                        <a:lumMod val="85000"/>
                      </a:schemeClr>
                    </a:solidFill>
                  </a:tcPr>
                </a:tc>
                <a:tc>
                  <a:txBody>
                    <a:bodyPr/>
                    <a:lstStyle/>
                    <a:p>
                      <a:r>
                        <a:rPr lang="en-ZA" sz="1100" dirty="0"/>
                        <a:t>JE</a:t>
                      </a:r>
                    </a:p>
                  </a:txBody>
                  <a:tcPr>
                    <a:solidFill>
                      <a:schemeClr val="bg1">
                        <a:lumMod val="85000"/>
                      </a:schemeClr>
                    </a:solidFill>
                  </a:tcPr>
                </a:tc>
                <a:tc>
                  <a:txBody>
                    <a:bodyPr/>
                    <a:lstStyle/>
                    <a:p>
                      <a:r>
                        <a:rPr lang="en-ZA" sz="1100" dirty="0"/>
                        <a:t>JN</a:t>
                      </a:r>
                    </a:p>
                  </a:txBody>
                  <a:tcPr>
                    <a:solidFill>
                      <a:schemeClr val="bg1">
                        <a:lumMod val="85000"/>
                      </a:schemeClr>
                    </a:solidFill>
                  </a:tcPr>
                </a:tc>
                <a:tc>
                  <a:txBody>
                    <a:bodyPr/>
                    <a:lstStyle/>
                    <a:p>
                      <a:r>
                        <a:rPr lang="en-ZA" sz="1100" dirty="0"/>
                        <a:t>JS</a:t>
                      </a:r>
                    </a:p>
                  </a:txBody>
                  <a:tcPr>
                    <a:solidFill>
                      <a:schemeClr val="bg1">
                        <a:lumMod val="85000"/>
                      </a:schemeClr>
                    </a:solidFill>
                  </a:tcPr>
                </a:tc>
                <a:tc>
                  <a:txBody>
                    <a:bodyPr/>
                    <a:lstStyle/>
                    <a:p>
                      <a:r>
                        <a:rPr lang="en-ZA" sz="1100" dirty="0"/>
                        <a:t>JW</a:t>
                      </a:r>
                    </a:p>
                  </a:txBody>
                  <a:tcPr>
                    <a:solidFill>
                      <a:schemeClr val="bg1">
                        <a:lumMod val="85000"/>
                      </a:schemeClr>
                    </a:solidFill>
                  </a:tcPr>
                </a:tc>
                <a:tc>
                  <a:txBody>
                    <a:bodyPr/>
                    <a:lstStyle/>
                    <a:p>
                      <a:r>
                        <a:rPr lang="en-ZA" sz="1100" kern="1200" dirty="0">
                          <a:solidFill>
                            <a:schemeClr val="tx1"/>
                          </a:solidFill>
                          <a:latin typeface="+mn-lt"/>
                          <a:ea typeface="+mn-ea"/>
                          <a:cs typeface="+mn-cs"/>
                        </a:rPr>
                        <a:t>SE</a:t>
                      </a:r>
                    </a:p>
                  </a:txBody>
                  <a:tcPr>
                    <a:solidFill>
                      <a:schemeClr val="bg1">
                        <a:lumMod val="85000"/>
                      </a:schemeClr>
                    </a:solidFill>
                  </a:tcPr>
                </a:tc>
                <a:tc>
                  <a:txBody>
                    <a:bodyPr/>
                    <a:lstStyle/>
                    <a:p>
                      <a:r>
                        <a:rPr lang="en-ZA" sz="1100" kern="1200" dirty="0">
                          <a:solidFill>
                            <a:schemeClr val="tx1"/>
                          </a:solidFill>
                          <a:latin typeface="+mn-lt"/>
                          <a:ea typeface="+mn-ea"/>
                          <a:cs typeface="+mn-cs"/>
                        </a:rPr>
                        <a:t>SW</a:t>
                      </a:r>
                    </a:p>
                  </a:txBody>
                  <a:tcPr>
                    <a:solidFill>
                      <a:schemeClr val="bg1">
                        <a:lumMod val="85000"/>
                      </a:schemeClr>
                    </a:solidFill>
                  </a:tcPr>
                </a:tc>
                <a:tc>
                  <a:txBody>
                    <a:bodyPr/>
                    <a:lstStyle/>
                    <a:p>
                      <a:r>
                        <a:rPr lang="en-ZA" sz="1100" dirty="0"/>
                        <a:t>TN</a:t>
                      </a:r>
                    </a:p>
                  </a:txBody>
                  <a:tcPr>
                    <a:solidFill>
                      <a:schemeClr val="bg1">
                        <a:lumMod val="85000"/>
                      </a:schemeClr>
                    </a:solidFill>
                  </a:tcPr>
                </a:tc>
                <a:tc>
                  <a:txBody>
                    <a:bodyPr/>
                    <a:lstStyle/>
                    <a:p>
                      <a:r>
                        <a:rPr lang="en-ZA" sz="1100" dirty="0"/>
                        <a:t>TS</a:t>
                      </a:r>
                    </a:p>
                  </a:txBody>
                  <a:tcPr>
                    <a:solidFill>
                      <a:schemeClr val="bg1">
                        <a:lumMod val="85000"/>
                      </a:schemeClr>
                    </a:solidFill>
                  </a:tcPr>
                </a:tc>
                <a:tc>
                  <a:txBody>
                    <a:bodyPr/>
                    <a:lstStyle/>
                    <a:p>
                      <a:r>
                        <a:rPr lang="en-ZA" sz="1100" dirty="0"/>
                        <a:t>TW</a:t>
                      </a:r>
                    </a:p>
                  </a:txBody>
                  <a:tcPr>
                    <a:solidFill>
                      <a:schemeClr val="bg1">
                        <a:lumMod val="85000"/>
                      </a:schemeClr>
                    </a:solidFill>
                  </a:tcPr>
                </a:tc>
                <a:extLst>
                  <a:ext uri="{0D108BD9-81ED-4DB2-BD59-A6C34878D82A}">
                    <a16:rowId xmlns:a16="http://schemas.microsoft.com/office/drawing/2014/main" val="10000"/>
                  </a:ext>
                </a:extLst>
              </a:tr>
              <a:tr h="415498">
                <a:tc>
                  <a:txBody>
                    <a:bodyPr/>
                    <a:lstStyle/>
                    <a:p>
                      <a:r>
                        <a:rPr lang="en-ZA" sz="1100" dirty="0"/>
                        <a:t>Lease</a:t>
                      </a:r>
                      <a:r>
                        <a:rPr lang="en-ZA" sz="1100" baseline="0" dirty="0"/>
                        <a:t> Expiry </a:t>
                      </a:r>
                      <a:endParaRPr lang="en-ZA" sz="1100" dirty="0"/>
                    </a:p>
                  </a:txBody>
                  <a:tcPr/>
                </a:tc>
                <a:tc>
                  <a:txBody>
                    <a:bodyPr/>
                    <a:lstStyle/>
                    <a:p>
                      <a:pPr algn="ctr" fontAlgn="ctr"/>
                      <a:endParaRPr lang="en-ZA" sz="10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2023-08-30</a:t>
                      </a:r>
                    </a:p>
                  </a:txBody>
                  <a:tcPr marL="9525" marR="9525" marT="9525" marB="0" anchor="ctr">
                    <a:solidFill>
                      <a:schemeClr val="accent6">
                        <a:lumMod val="40000"/>
                        <a:lumOff val="60000"/>
                      </a:schemeClr>
                    </a:solidFill>
                  </a:tcP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2018-03-31</a:t>
                      </a:r>
                    </a:p>
                  </a:txBody>
                  <a:tcPr marL="9525" marR="9525" marT="9525" marB="0" anchor="ctr">
                    <a:solidFill>
                      <a:schemeClr val="accent2">
                        <a:lumMod val="40000"/>
                        <a:lumOff val="60000"/>
                      </a:schemeClr>
                    </a:solidFill>
                  </a:tcP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2023-11-30</a:t>
                      </a:r>
                    </a:p>
                  </a:txBody>
                  <a:tcPr marL="9525" marR="9525" marT="9525" marB="0" anchor="ctr">
                    <a:solidFill>
                      <a:schemeClr val="accent6">
                        <a:lumMod val="40000"/>
                        <a:lumOff val="60000"/>
                      </a:schemeClr>
                    </a:solidFill>
                  </a:tcP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2018-09-30</a:t>
                      </a:r>
                    </a:p>
                  </a:txBody>
                  <a:tcPr marL="9525" marR="9525" marT="9525" marB="0" anchor="ctr">
                    <a:solidFill>
                      <a:schemeClr val="accent2">
                        <a:lumMod val="40000"/>
                        <a:lumOff val="60000"/>
                      </a:schemeClr>
                    </a:solidFill>
                  </a:tcP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Permanent</a:t>
                      </a:r>
                    </a:p>
                  </a:txBody>
                  <a:tcPr marL="9525" marR="9525" marT="9525" marB="0" anchor="ctr">
                    <a:solidFill>
                      <a:schemeClr val="accent1">
                        <a:lumMod val="40000"/>
                        <a:lumOff val="60000"/>
                      </a:schemeClr>
                    </a:solidFill>
                  </a:tcP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Permanent</a:t>
                      </a:r>
                    </a:p>
                  </a:txBody>
                  <a:tcPr marL="9525" marR="9525" marT="9525" marB="0" anchor="ctr">
                    <a:solidFill>
                      <a:schemeClr val="accent1">
                        <a:lumMod val="40000"/>
                        <a:lumOff val="60000"/>
                      </a:schemeClr>
                    </a:solidFill>
                  </a:tcP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Temporary</a:t>
                      </a:r>
                    </a:p>
                  </a:txBody>
                  <a:tcPr marL="9525" marR="9525" marT="9525" marB="0" anchor="ctr">
                    <a:solidFill>
                      <a:schemeClr val="accent2">
                        <a:lumMod val="40000"/>
                        <a:lumOff val="60000"/>
                      </a:schemeClr>
                    </a:solidFill>
                  </a:tcP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2024-05-31</a:t>
                      </a:r>
                    </a:p>
                  </a:txBody>
                  <a:tcPr marL="9525" marR="9525" marT="9525" marB="0" anchor="ctr">
                    <a:solidFill>
                      <a:schemeClr val="accent6">
                        <a:lumMod val="40000"/>
                        <a:lumOff val="60000"/>
                      </a:schemeClr>
                    </a:solidFill>
                  </a:tcPr>
                </a:tc>
                <a:tc>
                  <a:txBody>
                    <a:bodyPr/>
                    <a:lstStyle/>
                    <a:p>
                      <a:pPr algn="ctr" fontAlgn="ctr"/>
                      <a:r>
                        <a:rPr lang="en-US" sz="1000" b="0" i="0" u="none" strike="noStrike" dirty="0">
                          <a:solidFill>
                            <a:srgbClr val="000000"/>
                          </a:solidFill>
                          <a:effectLst/>
                          <a:latin typeface="Calibri" panose="020F0502020204030204" pitchFamily="34" charset="0"/>
                          <a:cs typeface="Calibri" panose="020F0502020204030204" pitchFamily="34" charset="0"/>
                        </a:rPr>
                        <a:t>2021-02-28</a:t>
                      </a:r>
                    </a:p>
                  </a:txBody>
                  <a:tcPr marL="9525" marR="9525" marT="9525" marB="0" anchor="ctr">
                    <a:solidFill>
                      <a:schemeClr val="accent2">
                        <a:lumMod val="40000"/>
                        <a:lumOff val="60000"/>
                      </a:schemeClr>
                    </a:solidFill>
                  </a:tcP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2023-09-30</a:t>
                      </a:r>
                    </a:p>
                  </a:txBody>
                  <a:tcPr marL="9525" marR="9525" marT="9525" marB="0" anchor="ctr">
                    <a:solidFill>
                      <a:schemeClr val="accent6">
                        <a:lumMod val="40000"/>
                        <a:lumOff val="60000"/>
                      </a:schemeClr>
                    </a:solidFill>
                  </a:tcP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2019-06-30</a:t>
                      </a:r>
                    </a:p>
                  </a:txBody>
                  <a:tcPr marL="9525" marR="9525" marT="9525" marB="0" anchor="ctr">
                    <a:solidFill>
                      <a:schemeClr val="accent2">
                        <a:lumMod val="40000"/>
                        <a:lumOff val="60000"/>
                      </a:schemeClr>
                    </a:solidFill>
                  </a:tcP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Permanent</a:t>
                      </a:r>
                    </a:p>
                  </a:txBody>
                  <a:tcPr marL="9525" marR="9525" marT="9525" marB="0" anchor="ctr">
                    <a:solidFill>
                      <a:schemeClr val="accent1">
                        <a:lumMod val="40000"/>
                        <a:lumOff val="60000"/>
                      </a:schemeClr>
                    </a:solidFill>
                  </a:tcP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2019-11-30</a:t>
                      </a:r>
                    </a:p>
                  </a:txBody>
                  <a:tcPr marL="9525" marR="9525" marT="9525" marB="0" anchor="ctr">
                    <a:solidFill>
                      <a:schemeClr val="accent2">
                        <a:lumMod val="40000"/>
                        <a:lumOff val="60000"/>
                      </a:schemeClr>
                    </a:solidFill>
                  </a:tcP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2014-10-31</a:t>
                      </a:r>
                    </a:p>
                  </a:txBody>
                  <a:tcPr marL="9525" marR="9525" marT="9525" marB="0" anchor="ctr">
                    <a:solidFill>
                      <a:schemeClr val="accent2">
                        <a:lumMod val="40000"/>
                        <a:lumOff val="60000"/>
                      </a:schemeClr>
                    </a:solidFill>
                  </a:tcP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Permanent</a:t>
                      </a:r>
                    </a:p>
                  </a:txBody>
                  <a:tcPr marL="9525" marR="9525" marT="9525" marB="0" anchor="ctr">
                    <a:solidFill>
                      <a:schemeClr val="accent1">
                        <a:lumMod val="40000"/>
                        <a:lumOff val="60000"/>
                      </a:schemeClr>
                    </a:solidFill>
                  </a:tcPr>
                </a:tc>
                <a:extLst>
                  <a:ext uri="{0D108BD9-81ED-4DB2-BD59-A6C34878D82A}">
                    <a16:rowId xmlns:a16="http://schemas.microsoft.com/office/drawing/2014/main" val="10001"/>
                  </a:ext>
                </a:extLst>
              </a:tr>
              <a:tr h="415498">
                <a:tc>
                  <a:txBody>
                    <a:bodyPr/>
                    <a:lstStyle/>
                    <a:p>
                      <a:r>
                        <a:rPr lang="en-ZA" sz="1100" dirty="0"/>
                        <a:t>District Posts </a:t>
                      </a:r>
                    </a:p>
                  </a:txBody>
                  <a:tcPr/>
                </a:tc>
                <a:tc>
                  <a:txBody>
                    <a:bodyPr/>
                    <a:lstStyle/>
                    <a:p>
                      <a:pPr algn="ctr"/>
                      <a:r>
                        <a:rPr lang="en-ZA" sz="1000" dirty="0">
                          <a:latin typeface="Calibri" panose="020F0502020204030204" pitchFamily="34" charset="0"/>
                          <a:cs typeface="Calibri" panose="020F0502020204030204" pitchFamily="34" charset="0"/>
                        </a:rPr>
                        <a:t>~</a:t>
                      </a:r>
                    </a:p>
                  </a:txBody>
                  <a:tcP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327</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342</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330</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251</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271</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368</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298</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309</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276</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295</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262</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297</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305</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318</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311</a:t>
                      </a:r>
                    </a:p>
                  </a:txBody>
                  <a:tcPr marL="9525" marR="9525" marT="9525" marB="0" anchor="ctr"/>
                </a:tc>
                <a:extLst>
                  <a:ext uri="{0D108BD9-81ED-4DB2-BD59-A6C34878D82A}">
                    <a16:rowId xmlns:a16="http://schemas.microsoft.com/office/drawing/2014/main" val="10002"/>
                  </a:ext>
                </a:extLst>
              </a:tr>
              <a:tr h="415498">
                <a:tc>
                  <a:txBody>
                    <a:bodyPr/>
                    <a:lstStyle/>
                    <a:p>
                      <a:r>
                        <a:rPr lang="en-ZA" sz="1100" dirty="0"/>
                        <a:t>GDSD Posts</a:t>
                      </a:r>
                    </a:p>
                  </a:txBody>
                  <a:tcP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7</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7</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13</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2</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3</a:t>
                      </a:r>
                    </a:p>
                  </a:txBody>
                  <a:tcPr marL="9525" marR="9525" marT="9525" marB="0" anchor="ctr"/>
                </a:tc>
                <a:tc>
                  <a:txBody>
                    <a:bodyPr/>
                    <a:lstStyle/>
                    <a:p>
                      <a:pPr algn="ctr" fontAlgn="ctr"/>
                      <a:r>
                        <a:rPr lang="en-ZA" sz="1000" b="0" i="0" u="none" strike="noStrike">
                          <a:solidFill>
                            <a:srgbClr val="000000"/>
                          </a:solidFill>
                          <a:effectLst/>
                          <a:latin typeface="Calibri" panose="020F0502020204030204" pitchFamily="34" charset="0"/>
                          <a:cs typeface="Calibri" panose="020F0502020204030204" pitchFamily="34" charset="0"/>
                        </a:rPr>
                        <a:t>19</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13</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8</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6</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8</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14</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4</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17</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1</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8</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25</a:t>
                      </a:r>
                    </a:p>
                  </a:txBody>
                  <a:tcPr marL="9525" marR="9525" marT="9525" marB="0" anchor="ctr"/>
                </a:tc>
                <a:extLst>
                  <a:ext uri="{0D108BD9-81ED-4DB2-BD59-A6C34878D82A}">
                    <a16:rowId xmlns:a16="http://schemas.microsoft.com/office/drawing/2014/main" val="10003"/>
                  </a:ext>
                </a:extLst>
              </a:tr>
              <a:tr h="415498">
                <a:tc>
                  <a:txBody>
                    <a:bodyPr/>
                    <a:lstStyle/>
                    <a:p>
                      <a:r>
                        <a:rPr lang="en-ZA" sz="1100" dirty="0"/>
                        <a:t>GDSD Space </a:t>
                      </a:r>
                    </a:p>
                  </a:txBody>
                  <a:tcPr/>
                </a:tc>
                <a:tc>
                  <a:txBody>
                    <a:bodyPr/>
                    <a:lstStyle/>
                    <a:p>
                      <a:pPr algn="ctr"/>
                      <a:r>
                        <a:rPr lang="en-ZA" sz="1000" dirty="0">
                          <a:latin typeface="Calibri" panose="020F0502020204030204" pitchFamily="34" charset="0"/>
                          <a:cs typeface="Calibri" panose="020F0502020204030204" pitchFamily="34" charset="0"/>
                        </a:rPr>
                        <a:t>~</a:t>
                      </a:r>
                    </a:p>
                  </a:txBody>
                  <a:tcP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92,4 m2</a:t>
                      </a:r>
                    </a:p>
                  </a:txBody>
                  <a:tcPr marL="9525" marR="9525" marT="9525" marB="0" anchor="ctr"/>
                </a:tc>
                <a:tc>
                  <a:txBody>
                    <a:bodyPr/>
                    <a:lstStyle/>
                    <a:p>
                      <a:pPr algn="ctr" fontAlgn="ctr"/>
                      <a:r>
                        <a:rPr lang="en-ZA" sz="1000" b="0" i="0" u="none" strike="noStrike" baseline="0" dirty="0">
                          <a:solidFill>
                            <a:srgbClr val="000000"/>
                          </a:solidFill>
                          <a:effectLst/>
                          <a:latin typeface="Calibri" panose="020F0502020204030204" pitchFamily="34" charset="0"/>
                          <a:cs typeface="Calibri" panose="020F0502020204030204" pitchFamily="34" charset="0"/>
                        </a:rPr>
                        <a:t>171,6 m2</a:t>
                      </a:r>
                      <a:endParaRPr lang="en-ZA"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26,4 m2</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39,6m2</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250,8 m2</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171,6 m2</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105,6 m2</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79,2m2</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105,6 m2</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184,8 m2</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52,8 m2</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224,4 m2</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13,2 m2</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105,6 m2</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330m2</a:t>
                      </a:r>
                    </a:p>
                  </a:txBody>
                  <a:tcPr marL="9525" marR="9525" marT="9525" marB="0" anchor="ctr"/>
                </a:tc>
                <a:extLst>
                  <a:ext uri="{0D108BD9-81ED-4DB2-BD59-A6C34878D82A}">
                    <a16:rowId xmlns:a16="http://schemas.microsoft.com/office/drawing/2014/main" val="10004"/>
                  </a:ext>
                </a:extLst>
              </a:tr>
              <a:tr h="415498">
                <a:tc>
                  <a:txBody>
                    <a:bodyPr/>
                    <a:lstStyle/>
                    <a:p>
                      <a:r>
                        <a:rPr lang="en-ZA" sz="1100" dirty="0"/>
                        <a:t>Existing</a:t>
                      </a:r>
                    </a:p>
                    <a:p>
                      <a:r>
                        <a:rPr lang="en-ZA" sz="1100" dirty="0"/>
                        <a:t>Space</a:t>
                      </a:r>
                    </a:p>
                  </a:txBody>
                  <a:tcPr/>
                </a:tc>
                <a:tc>
                  <a:txBody>
                    <a:bodyPr/>
                    <a:lstStyle/>
                    <a:p>
                      <a:pPr algn="ctr"/>
                      <a:r>
                        <a:rPr lang="en-ZA" sz="1000" dirty="0">
                          <a:latin typeface="Calibri" panose="020F0502020204030204" pitchFamily="34" charset="0"/>
                          <a:cs typeface="Calibri" panose="020F0502020204030204" pitchFamily="34" charset="0"/>
                        </a:rPr>
                        <a:t>~</a:t>
                      </a:r>
                    </a:p>
                  </a:txBody>
                  <a:tcPr/>
                </a:tc>
                <a:tc>
                  <a:txBody>
                    <a:bodyPr/>
                    <a:lstStyle/>
                    <a:p>
                      <a:pPr algn="ctr" fontAlgn="t"/>
                      <a:r>
                        <a:rPr lang="en-ZA" sz="1000" b="0" i="0" u="none" strike="noStrike" dirty="0">
                          <a:solidFill>
                            <a:srgbClr val="000000"/>
                          </a:solidFill>
                          <a:effectLst/>
                          <a:latin typeface="Calibri" panose="020F0502020204030204" pitchFamily="34" charset="0"/>
                          <a:cs typeface="Calibri" panose="020F0502020204030204" pitchFamily="34" charset="0"/>
                        </a:rPr>
                        <a:t>5000 m2</a:t>
                      </a:r>
                    </a:p>
                  </a:txBody>
                  <a:tcPr marL="9525" marR="9525" marT="9525" marB="0" anchor="ctr"/>
                </a:tc>
                <a:tc>
                  <a:txBody>
                    <a:bodyPr/>
                    <a:lstStyle/>
                    <a:p>
                      <a:pPr algn="ctr" fontAlgn="t"/>
                      <a:r>
                        <a:rPr lang="en-ZA" sz="1000" b="0" i="0" u="none" strike="noStrike" dirty="0">
                          <a:solidFill>
                            <a:srgbClr val="000000"/>
                          </a:solidFill>
                          <a:effectLst/>
                          <a:latin typeface="Calibri" panose="020F0502020204030204" pitchFamily="34" charset="0"/>
                          <a:cs typeface="Calibri" panose="020F0502020204030204" pitchFamily="34" charset="0"/>
                        </a:rPr>
                        <a:t>8344 m2</a:t>
                      </a:r>
                    </a:p>
                  </a:txBody>
                  <a:tcPr marL="9525" marR="9525" marT="9525" marB="0" anchor="ctr"/>
                </a:tc>
                <a:tc>
                  <a:txBody>
                    <a:bodyPr/>
                    <a:lstStyle/>
                    <a:p>
                      <a:pPr algn="ctr" fontAlgn="t"/>
                      <a:r>
                        <a:rPr lang="en-ZA" sz="1000" b="0" i="0" u="none" strike="noStrike" dirty="0">
                          <a:solidFill>
                            <a:srgbClr val="000000"/>
                          </a:solidFill>
                          <a:effectLst/>
                          <a:latin typeface="Calibri" panose="020F0502020204030204" pitchFamily="34" charset="0"/>
                          <a:cs typeface="Calibri" panose="020F0502020204030204" pitchFamily="34" charset="0"/>
                        </a:rPr>
                        <a:t>5000 m2</a:t>
                      </a:r>
                    </a:p>
                  </a:txBody>
                  <a:tcPr marL="9525" marR="9525" marT="9525" marB="0" anchor="ctr"/>
                </a:tc>
                <a:tc>
                  <a:txBody>
                    <a:bodyPr/>
                    <a:lstStyle/>
                    <a:p>
                      <a:pPr algn="ctr" fontAlgn="t"/>
                      <a:r>
                        <a:rPr lang="en-ZA" sz="1000" b="0" i="0" u="none" strike="noStrike" dirty="0">
                          <a:solidFill>
                            <a:srgbClr val="000000"/>
                          </a:solidFill>
                          <a:effectLst/>
                          <a:latin typeface="Calibri" panose="020F0502020204030204" pitchFamily="34" charset="0"/>
                          <a:cs typeface="Calibri" panose="020F0502020204030204" pitchFamily="34" charset="0"/>
                        </a:rPr>
                        <a:t>4364 m2</a:t>
                      </a:r>
                    </a:p>
                  </a:txBody>
                  <a:tcPr marL="9525" marR="9525" marT="9525" marB="0" anchor="ctr"/>
                </a:tc>
                <a:tc>
                  <a:txBody>
                    <a:bodyPr/>
                    <a:lstStyle/>
                    <a:p>
                      <a:pPr algn="ctr" fontAlgn="t"/>
                      <a:r>
                        <a:rPr lang="en-ZA" sz="1000" b="0" i="0" u="none" strike="noStrike" dirty="0">
                          <a:solidFill>
                            <a:srgbClr val="000000"/>
                          </a:solidFill>
                          <a:effectLst/>
                          <a:latin typeface="Calibri" panose="020F0502020204030204" pitchFamily="34" charset="0"/>
                          <a:cs typeface="Calibri" panose="020F0502020204030204" pitchFamily="34" charset="0"/>
                        </a:rPr>
                        <a:t>6027 m2</a:t>
                      </a:r>
                    </a:p>
                  </a:txBody>
                  <a:tcPr marL="9525" marR="9525" marT="9525" marB="0" anchor="ctr"/>
                </a:tc>
                <a:tc>
                  <a:txBody>
                    <a:bodyPr/>
                    <a:lstStyle/>
                    <a:p>
                      <a:pPr algn="ctr" fontAlgn="t"/>
                      <a:r>
                        <a:rPr lang="en-ZA" sz="1000" b="0" i="0" u="none" strike="noStrike" dirty="0">
                          <a:solidFill>
                            <a:schemeClr val="tx1"/>
                          </a:solidFill>
                          <a:effectLst/>
                          <a:latin typeface="Calibri" panose="020F0502020204030204" pitchFamily="34" charset="0"/>
                          <a:cs typeface="Calibri" panose="020F0502020204030204" pitchFamily="34" charset="0"/>
                        </a:rPr>
                        <a:t>5000m2</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 </a:t>
                      </a:r>
                      <a:r>
                        <a:rPr lang="en-ZA" sz="1000" b="0" i="0" u="none" strike="noStrike" dirty="0">
                          <a:solidFill>
                            <a:srgbClr val="FF0000"/>
                          </a:solidFill>
                          <a:effectLst/>
                          <a:latin typeface="Calibri" panose="020F0502020204030204" pitchFamily="34" charset="0"/>
                          <a:cs typeface="Calibri" panose="020F0502020204030204" pitchFamily="34" charset="0"/>
                        </a:rPr>
                        <a:t>Temporary</a:t>
                      </a:r>
                    </a:p>
                  </a:txBody>
                  <a:tcPr marL="9525" marR="9525" marT="9525" marB="0" anchor="ctr"/>
                </a:tc>
                <a:tc>
                  <a:txBody>
                    <a:bodyPr/>
                    <a:lstStyle/>
                    <a:p>
                      <a:pPr algn="ctr" fontAlgn="t"/>
                      <a:r>
                        <a:rPr lang="en-ZA" sz="1000" b="0" i="0" u="none" strike="noStrike" dirty="0">
                          <a:solidFill>
                            <a:srgbClr val="000000"/>
                          </a:solidFill>
                          <a:effectLst/>
                          <a:latin typeface="Calibri" panose="020F0502020204030204" pitchFamily="34" charset="0"/>
                          <a:cs typeface="Calibri" panose="020F0502020204030204" pitchFamily="34" charset="0"/>
                        </a:rPr>
                        <a:t>5000 m2</a:t>
                      </a:r>
                    </a:p>
                  </a:txBody>
                  <a:tcPr marL="9525" marR="9525" marT="9525" marB="0" anchor="ctr"/>
                </a:tc>
                <a:tc>
                  <a:txBody>
                    <a:bodyPr/>
                    <a:lstStyle/>
                    <a:p>
                      <a:pPr algn="ctr" fontAlgn="t"/>
                      <a:r>
                        <a:rPr lang="en-ZA" sz="1000" b="0" i="0" u="none" strike="noStrike" dirty="0">
                          <a:solidFill>
                            <a:srgbClr val="000000"/>
                          </a:solidFill>
                          <a:effectLst/>
                          <a:latin typeface="Calibri" panose="020F0502020204030204" pitchFamily="34" charset="0"/>
                          <a:cs typeface="Calibri" panose="020F0502020204030204" pitchFamily="34" charset="0"/>
                        </a:rPr>
                        <a:t>5830 m2</a:t>
                      </a:r>
                    </a:p>
                  </a:txBody>
                  <a:tcPr marL="9525" marR="9525" marT="9525" marB="0" anchor="ctr"/>
                </a:tc>
                <a:tc>
                  <a:txBody>
                    <a:bodyPr/>
                    <a:lstStyle/>
                    <a:p>
                      <a:pPr algn="ctr" fontAlgn="t"/>
                      <a:r>
                        <a:rPr lang="en-ZA" sz="1000" b="0" i="0" u="none" strike="noStrike" dirty="0">
                          <a:solidFill>
                            <a:srgbClr val="000000"/>
                          </a:solidFill>
                          <a:effectLst/>
                          <a:latin typeface="Calibri" panose="020F0502020204030204" pitchFamily="34" charset="0"/>
                          <a:cs typeface="Calibri" panose="020F0502020204030204" pitchFamily="34" charset="0"/>
                        </a:rPr>
                        <a:t>5000 m2</a:t>
                      </a:r>
                    </a:p>
                  </a:txBody>
                  <a:tcPr marL="9525" marR="9525" marT="9525" marB="0" anchor="ctr"/>
                </a:tc>
                <a:tc>
                  <a:txBody>
                    <a:bodyPr/>
                    <a:lstStyle/>
                    <a:p>
                      <a:pPr algn="ctr" fontAlgn="t"/>
                      <a:r>
                        <a:rPr lang="en-ZA" sz="1000" b="0" i="0" u="none" strike="noStrike" dirty="0">
                          <a:solidFill>
                            <a:srgbClr val="000000"/>
                          </a:solidFill>
                          <a:effectLst/>
                          <a:latin typeface="Calibri" panose="020F0502020204030204" pitchFamily="34" charset="0"/>
                          <a:cs typeface="Calibri" panose="020F0502020204030204" pitchFamily="34" charset="0"/>
                        </a:rPr>
                        <a:t>4009 m2</a:t>
                      </a:r>
                    </a:p>
                  </a:txBody>
                  <a:tcPr marL="9525" marR="9525" marT="9525" marB="0" anchor="ctr"/>
                </a:tc>
                <a:tc>
                  <a:txBody>
                    <a:bodyPr/>
                    <a:lstStyle/>
                    <a:p>
                      <a:pPr algn="ctr" fontAlgn="t"/>
                      <a:r>
                        <a:rPr lang="en-ZA" sz="1000" b="0" i="0" u="none" strike="noStrike" dirty="0">
                          <a:solidFill>
                            <a:srgbClr val="000000"/>
                          </a:solidFill>
                          <a:effectLst/>
                          <a:latin typeface="Calibri" panose="020F0502020204030204" pitchFamily="34" charset="0"/>
                          <a:cs typeface="Calibri" panose="020F0502020204030204" pitchFamily="34" charset="0"/>
                        </a:rPr>
                        <a:t>11100 m2</a:t>
                      </a:r>
                    </a:p>
                  </a:txBody>
                  <a:tcPr marL="9525" marR="9525" marT="9525" marB="0" anchor="ctr"/>
                </a:tc>
                <a:tc>
                  <a:txBody>
                    <a:bodyPr/>
                    <a:lstStyle/>
                    <a:p>
                      <a:pPr algn="ctr" fontAlgn="t"/>
                      <a:r>
                        <a:rPr lang="en-ZA" sz="1000" b="0" i="0" u="none" strike="noStrike" dirty="0">
                          <a:solidFill>
                            <a:srgbClr val="000000"/>
                          </a:solidFill>
                          <a:effectLst/>
                          <a:latin typeface="Calibri" panose="020F0502020204030204" pitchFamily="34" charset="0"/>
                          <a:cs typeface="Calibri" panose="020F0502020204030204" pitchFamily="34" charset="0"/>
                        </a:rPr>
                        <a:t>6844 m2</a:t>
                      </a:r>
                    </a:p>
                  </a:txBody>
                  <a:tcPr marL="9525" marR="9525" marT="9525" marB="0" anchor="ctr"/>
                </a:tc>
                <a:tc>
                  <a:txBody>
                    <a:bodyPr/>
                    <a:lstStyle/>
                    <a:p>
                      <a:pPr algn="ctr" fontAlgn="t"/>
                      <a:r>
                        <a:rPr lang="en-ZA" sz="1000" b="0" i="0" u="none" strike="noStrike" dirty="0">
                          <a:solidFill>
                            <a:srgbClr val="000000"/>
                          </a:solidFill>
                          <a:effectLst/>
                          <a:latin typeface="Calibri" panose="020F0502020204030204" pitchFamily="34" charset="0"/>
                          <a:cs typeface="Calibri" panose="020F0502020204030204" pitchFamily="34" charset="0"/>
                        </a:rPr>
                        <a:t>8500 m2</a:t>
                      </a:r>
                    </a:p>
                  </a:txBody>
                  <a:tcPr marL="9525" marR="9525" marT="9525" marB="0" anchor="ctr"/>
                </a:tc>
                <a:tc>
                  <a:txBody>
                    <a:bodyPr/>
                    <a:lstStyle/>
                    <a:p>
                      <a:pPr algn="ctr" fontAlgn="t"/>
                      <a:r>
                        <a:rPr lang="en-ZA" sz="1000" b="0" i="0" u="none" strike="noStrike" dirty="0">
                          <a:solidFill>
                            <a:srgbClr val="000000"/>
                          </a:solidFill>
                          <a:effectLst/>
                          <a:latin typeface="Calibri" panose="020F0502020204030204" pitchFamily="34" charset="0"/>
                          <a:cs typeface="Calibri" panose="020F0502020204030204" pitchFamily="34" charset="0"/>
                        </a:rPr>
                        <a:t>8000 m2</a:t>
                      </a:r>
                    </a:p>
                  </a:txBody>
                  <a:tcPr marL="9525" marR="9525" marT="9525" marB="0" anchor="ctr"/>
                </a:tc>
                <a:extLst>
                  <a:ext uri="{0D108BD9-81ED-4DB2-BD59-A6C34878D82A}">
                    <a16:rowId xmlns:a16="http://schemas.microsoft.com/office/drawing/2014/main" val="10005"/>
                  </a:ext>
                </a:extLst>
              </a:tr>
              <a:tr h="578729">
                <a:tc>
                  <a:txBody>
                    <a:bodyPr/>
                    <a:lstStyle/>
                    <a:p>
                      <a:r>
                        <a:rPr lang="en-ZA" sz="1100" dirty="0"/>
                        <a:t>Calc.  (excl.</a:t>
                      </a:r>
                      <a:r>
                        <a:rPr lang="en-ZA" sz="1100" baseline="0" dirty="0"/>
                        <a:t> GDSD)</a:t>
                      </a:r>
                      <a:endParaRPr lang="en-ZA" sz="1100" dirty="0"/>
                    </a:p>
                  </a:txBody>
                  <a:tcPr/>
                </a:tc>
                <a:tc>
                  <a:txBody>
                    <a:bodyPr/>
                    <a:lstStyle/>
                    <a:p>
                      <a:pPr algn="ctr"/>
                      <a:r>
                        <a:rPr lang="en-ZA" sz="1000" dirty="0">
                          <a:latin typeface="Calibri" panose="020F0502020204030204" pitchFamily="34" charset="0"/>
                          <a:cs typeface="Calibri" panose="020F0502020204030204" pitchFamily="34" charset="0"/>
                        </a:rPr>
                        <a:t>~</a:t>
                      </a:r>
                    </a:p>
                  </a:txBody>
                  <a:tcPr/>
                </a:tc>
                <a:tc>
                  <a:txBody>
                    <a:bodyPr/>
                    <a:lstStyle/>
                    <a:p>
                      <a:pPr algn="ctr" fontAlgn="t"/>
                      <a:r>
                        <a:rPr lang="pt-BR" sz="1000" b="0" i="0" u="none" strike="noStrike" dirty="0">
                          <a:solidFill>
                            <a:srgbClr val="000000"/>
                          </a:solidFill>
                          <a:effectLst/>
                          <a:latin typeface="Calibri" panose="020F0502020204030204" pitchFamily="34" charset="0"/>
                          <a:cs typeface="Calibri" panose="020F0502020204030204" pitchFamily="34" charset="0"/>
                        </a:rPr>
                        <a:t>M 4364,80</a:t>
                      </a:r>
                      <a:br>
                        <a:rPr lang="pt-BR" sz="1000" b="0" i="0" u="none" strike="noStrike" dirty="0">
                          <a:solidFill>
                            <a:srgbClr val="000000"/>
                          </a:solidFill>
                          <a:effectLst/>
                          <a:latin typeface="Calibri" panose="020F0502020204030204" pitchFamily="34" charset="0"/>
                          <a:cs typeface="Calibri" panose="020F0502020204030204" pitchFamily="34" charset="0"/>
                        </a:rPr>
                      </a:br>
                      <a:r>
                        <a:rPr lang="pt-BR" sz="1000" b="0" i="0" u="none" strike="noStrike" dirty="0">
                          <a:solidFill>
                            <a:srgbClr val="000000"/>
                          </a:solidFill>
                          <a:effectLst/>
                          <a:latin typeface="Calibri" panose="020F0502020204030204" pitchFamily="34" charset="0"/>
                          <a:cs typeface="Calibri" panose="020F0502020204030204" pitchFamily="34" charset="0"/>
                        </a:rPr>
                        <a:t>R 6066,14</a:t>
                      </a:r>
                      <a:br>
                        <a:rPr lang="pt-BR" sz="1000" b="0" i="0" u="none" strike="noStrike" dirty="0">
                          <a:solidFill>
                            <a:srgbClr val="000000"/>
                          </a:solidFill>
                          <a:effectLst/>
                          <a:latin typeface="Calibri" panose="020F0502020204030204" pitchFamily="34" charset="0"/>
                          <a:cs typeface="Calibri" panose="020F0502020204030204" pitchFamily="34" charset="0"/>
                        </a:rPr>
                      </a:br>
                      <a:r>
                        <a:rPr lang="pt-BR" sz="1000" b="0" i="0" u="none" strike="noStrike" dirty="0">
                          <a:solidFill>
                            <a:srgbClr val="000000"/>
                          </a:solidFill>
                          <a:effectLst/>
                          <a:latin typeface="Calibri" panose="020F0502020204030204" pitchFamily="34" charset="0"/>
                          <a:cs typeface="Calibri" panose="020F0502020204030204" pitchFamily="34" charset="0"/>
                        </a:rPr>
                        <a:t>X 6730,00</a:t>
                      </a:r>
                    </a:p>
                  </a:txBody>
                  <a:tcPr marL="9525" marR="9525" marT="9525" marB="0"/>
                </a:tc>
                <a:tc>
                  <a:txBody>
                    <a:bodyPr/>
                    <a:lstStyle/>
                    <a:p>
                      <a:pPr algn="ctr" fontAlgn="t"/>
                      <a:r>
                        <a:rPr lang="pt-BR" sz="1000" b="0" i="0" u="none" strike="noStrike" dirty="0">
                          <a:solidFill>
                            <a:srgbClr val="000000"/>
                          </a:solidFill>
                          <a:effectLst/>
                          <a:latin typeface="Calibri" panose="020F0502020204030204" pitchFamily="34" charset="0"/>
                          <a:cs typeface="Calibri" panose="020F0502020204030204" pitchFamily="34" charset="0"/>
                        </a:rPr>
                        <a:t>M 4580,40</a:t>
                      </a:r>
                      <a:br>
                        <a:rPr lang="pt-BR" sz="1000" b="0" i="0" u="none" strike="noStrike" dirty="0">
                          <a:solidFill>
                            <a:srgbClr val="000000"/>
                          </a:solidFill>
                          <a:effectLst/>
                          <a:latin typeface="Calibri" panose="020F0502020204030204" pitchFamily="34" charset="0"/>
                          <a:cs typeface="Calibri" panose="020F0502020204030204" pitchFamily="34" charset="0"/>
                        </a:rPr>
                      </a:br>
                      <a:r>
                        <a:rPr lang="pt-BR" sz="1000" b="0" i="0" u="none" strike="noStrike" dirty="0">
                          <a:solidFill>
                            <a:srgbClr val="000000"/>
                          </a:solidFill>
                          <a:effectLst/>
                          <a:latin typeface="Calibri" panose="020F0502020204030204" pitchFamily="34" charset="0"/>
                          <a:cs typeface="Calibri" panose="020F0502020204030204" pitchFamily="34" charset="0"/>
                        </a:rPr>
                        <a:t>R 6369,26</a:t>
                      </a:r>
                      <a:br>
                        <a:rPr lang="pt-BR" sz="1000" b="0" i="0" u="none" strike="noStrike" dirty="0">
                          <a:solidFill>
                            <a:srgbClr val="000000"/>
                          </a:solidFill>
                          <a:effectLst/>
                          <a:latin typeface="Calibri" panose="020F0502020204030204" pitchFamily="34" charset="0"/>
                          <a:cs typeface="Calibri" panose="020F0502020204030204" pitchFamily="34" charset="0"/>
                        </a:rPr>
                      </a:br>
                      <a:r>
                        <a:rPr lang="pt-BR" sz="1000" b="0" i="0" u="none" strike="noStrike" dirty="0">
                          <a:solidFill>
                            <a:srgbClr val="000000"/>
                          </a:solidFill>
                          <a:effectLst/>
                          <a:latin typeface="Calibri" panose="020F0502020204030204" pitchFamily="34" charset="0"/>
                          <a:cs typeface="Calibri" panose="020F0502020204030204" pitchFamily="34" charset="0"/>
                        </a:rPr>
                        <a:t>X 7070,00</a:t>
                      </a:r>
                    </a:p>
                  </a:txBody>
                  <a:tcPr marL="9525" marR="9525" marT="9525" marB="0"/>
                </a:tc>
                <a:tc>
                  <a:txBody>
                    <a:bodyPr/>
                    <a:lstStyle/>
                    <a:p>
                      <a:pPr algn="ctr" fontAlgn="t"/>
                      <a:r>
                        <a:rPr lang="pt-BR" sz="1000" b="0" i="0" u="none" strike="noStrike" dirty="0">
                          <a:solidFill>
                            <a:srgbClr val="000000"/>
                          </a:solidFill>
                          <a:effectLst/>
                          <a:latin typeface="Calibri" panose="020F0502020204030204" pitchFamily="34" charset="0"/>
                          <a:cs typeface="Calibri" panose="020F0502020204030204" pitchFamily="34" charset="0"/>
                        </a:rPr>
                        <a:t>M 4422,00</a:t>
                      </a:r>
                      <a:br>
                        <a:rPr lang="pt-BR" sz="1000" b="0" i="0" u="none" strike="noStrike" dirty="0">
                          <a:solidFill>
                            <a:srgbClr val="000000"/>
                          </a:solidFill>
                          <a:effectLst/>
                          <a:latin typeface="Calibri" panose="020F0502020204030204" pitchFamily="34" charset="0"/>
                          <a:cs typeface="Calibri" panose="020F0502020204030204" pitchFamily="34" charset="0"/>
                        </a:rPr>
                      </a:br>
                      <a:r>
                        <a:rPr lang="pt-BR" sz="1000" b="0" i="0" u="none" strike="noStrike" dirty="0">
                          <a:solidFill>
                            <a:srgbClr val="000000"/>
                          </a:solidFill>
                          <a:effectLst/>
                          <a:latin typeface="Calibri" panose="020F0502020204030204" pitchFamily="34" charset="0"/>
                          <a:cs typeface="Calibri" panose="020F0502020204030204" pitchFamily="34" charset="0"/>
                        </a:rPr>
                        <a:t>R 6151,01</a:t>
                      </a:r>
                      <a:br>
                        <a:rPr lang="pt-BR" sz="1000" b="0" i="0" u="none" strike="noStrike" dirty="0">
                          <a:solidFill>
                            <a:srgbClr val="000000"/>
                          </a:solidFill>
                          <a:effectLst/>
                          <a:latin typeface="Calibri" panose="020F0502020204030204" pitchFamily="34" charset="0"/>
                          <a:cs typeface="Calibri" panose="020F0502020204030204" pitchFamily="34" charset="0"/>
                        </a:rPr>
                      </a:br>
                      <a:r>
                        <a:rPr lang="pt-BR" sz="1000" b="0" i="0" u="none" strike="noStrike" dirty="0">
                          <a:solidFill>
                            <a:srgbClr val="000000"/>
                          </a:solidFill>
                          <a:effectLst/>
                          <a:latin typeface="Calibri" panose="020F0502020204030204" pitchFamily="34" charset="0"/>
                          <a:cs typeface="Calibri" panose="020F0502020204030204" pitchFamily="34" charset="0"/>
                        </a:rPr>
                        <a:t>X 6830,00</a:t>
                      </a:r>
                    </a:p>
                  </a:txBody>
                  <a:tcPr marL="9525" marR="9525" marT="9525" marB="0"/>
                </a:tc>
                <a:tc>
                  <a:txBody>
                    <a:bodyPr/>
                    <a:lstStyle/>
                    <a:p>
                      <a:pPr algn="ctr" fontAlgn="t"/>
                      <a:r>
                        <a:rPr lang="pt-BR" sz="1000" b="0" i="0" u="none" strike="noStrike" dirty="0">
                          <a:solidFill>
                            <a:srgbClr val="000000"/>
                          </a:solidFill>
                          <a:effectLst/>
                          <a:latin typeface="Calibri" panose="020F0502020204030204" pitchFamily="34" charset="0"/>
                          <a:cs typeface="Calibri" panose="020F0502020204030204" pitchFamily="34" charset="0"/>
                        </a:rPr>
                        <a:t>M 3379,20</a:t>
                      </a:r>
                      <a:br>
                        <a:rPr lang="pt-BR" sz="1000" b="0" i="0" u="none" strike="noStrike" dirty="0">
                          <a:solidFill>
                            <a:srgbClr val="000000"/>
                          </a:solidFill>
                          <a:effectLst/>
                          <a:latin typeface="Calibri" panose="020F0502020204030204" pitchFamily="34" charset="0"/>
                          <a:cs typeface="Calibri" panose="020F0502020204030204" pitchFamily="34" charset="0"/>
                        </a:rPr>
                      </a:br>
                      <a:r>
                        <a:rPr lang="pt-BR" sz="1000" b="0" i="0" u="none" strike="noStrike" dirty="0">
                          <a:solidFill>
                            <a:srgbClr val="000000"/>
                          </a:solidFill>
                          <a:effectLst/>
                          <a:latin typeface="Calibri" panose="020F0502020204030204" pitchFamily="34" charset="0"/>
                          <a:cs typeface="Calibri" panose="020F0502020204030204" pitchFamily="34" charset="0"/>
                        </a:rPr>
                        <a:t>R 4732,39</a:t>
                      </a:r>
                      <a:br>
                        <a:rPr lang="pt-BR" sz="1000" b="0" i="0" u="none" strike="noStrike" dirty="0">
                          <a:solidFill>
                            <a:srgbClr val="000000"/>
                          </a:solidFill>
                          <a:effectLst/>
                          <a:latin typeface="Calibri" panose="020F0502020204030204" pitchFamily="34" charset="0"/>
                          <a:cs typeface="Calibri" panose="020F0502020204030204" pitchFamily="34" charset="0"/>
                        </a:rPr>
                      </a:br>
                      <a:r>
                        <a:rPr lang="pt-BR" sz="1000" b="0" i="0" u="none" strike="noStrike" dirty="0">
                          <a:solidFill>
                            <a:srgbClr val="000000"/>
                          </a:solidFill>
                          <a:effectLst/>
                          <a:latin typeface="Calibri" panose="020F0502020204030204" pitchFamily="34" charset="0"/>
                          <a:cs typeface="Calibri" panose="020F0502020204030204" pitchFamily="34" charset="0"/>
                        </a:rPr>
                        <a:t>X 5290,00</a:t>
                      </a:r>
                    </a:p>
                  </a:txBody>
                  <a:tcPr marL="9525" marR="9525" marT="9525" marB="0"/>
                </a:tc>
                <a:tc>
                  <a:txBody>
                    <a:bodyPr/>
                    <a:lstStyle/>
                    <a:p>
                      <a:pPr algn="ctr" fontAlgn="t"/>
                      <a:r>
                        <a:rPr lang="pt-BR" sz="1000" b="0" i="0" u="none" strike="noStrike" dirty="0">
                          <a:solidFill>
                            <a:srgbClr val="000000"/>
                          </a:solidFill>
                          <a:effectLst/>
                          <a:latin typeface="Calibri" panose="020F0502020204030204" pitchFamily="34" charset="0"/>
                          <a:cs typeface="Calibri" panose="020F0502020204030204" pitchFamily="34" charset="0"/>
                        </a:rPr>
                        <a:t>M 4369,20</a:t>
                      </a:r>
                      <a:br>
                        <a:rPr lang="pt-BR" sz="1000" b="0" i="0" u="none" strike="noStrike" dirty="0">
                          <a:solidFill>
                            <a:srgbClr val="000000"/>
                          </a:solidFill>
                          <a:effectLst/>
                          <a:latin typeface="Calibri" panose="020F0502020204030204" pitchFamily="34" charset="0"/>
                          <a:cs typeface="Calibri" panose="020F0502020204030204" pitchFamily="34" charset="0"/>
                        </a:rPr>
                      </a:br>
                      <a:r>
                        <a:rPr lang="pt-BR" sz="1000" b="0" i="0" u="none" strike="noStrike" dirty="0">
                          <a:solidFill>
                            <a:srgbClr val="000000"/>
                          </a:solidFill>
                          <a:effectLst/>
                          <a:latin typeface="Calibri" panose="020F0502020204030204" pitchFamily="34" charset="0"/>
                          <a:cs typeface="Calibri" panose="020F0502020204030204" pitchFamily="34" charset="0"/>
                        </a:rPr>
                        <a:t>R 6078,26</a:t>
                      </a:r>
                      <a:br>
                        <a:rPr lang="pt-BR" sz="1000" b="0" i="0" u="none" strike="noStrike" dirty="0">
                          <a:solidFill>
                            <a:srgbClr val="000000"/>
                          </a:solidFill>
                          <a:effectLst/>
                          <a:latin typeface="Calibri" panose="020F0502020204030204" pitchFamily="34" charset="0"/>
                          <a:cs typeface="Calibri" panose="020F0502020204030204" pitchFamily="34" charset="0"/>
                        </a:rPr>
                      </a:br>
                      <a:r>
                        <a:rPr lang="pt-BR" sz="1000" b="0" i="0" u="none" strike="noStrike" dirty="0">
                          <a:solidFill>
                            <a:srgbClr val="000000"/>
                          </a:solidFill>
                          <a:effectLst/>
                          <a:latin typeface="Calibri" panose="020F0502020204030204" pitchFamily="34" charset="0"/>
                          <a:cs typeface="Calibri" panose="020F0502020204030204" pitchFamily="34" charset="0"/>
                        </a:rPr>
                        <a:t>X 6750,00</a:t>
                      </a:r>
                    </a:p>
                  </a:txBody>
                  <a:tcPr marL="9525" marR="9525" marT="9525" marB="0"/>
                </a:tc>
                <a:tc>
                  <a:txBody>
                    <a:bodyPr/>
                    <a:lstStyle/>
                    <a:p>
                      <a:pPr algn="ctr" fontAlgn="t"/>
                      <a:r>
                        <a:rPr lang="pt-BR" sz="1000" b="0" i="0" u="none" strike="noStrike" dirty="0">
                          <a:solidFill>
                            <a:srgbClr val="000000"/>
                          </a:solidFill>
                          <a:effectLst/>
                          <a:latin typeface="Calibri" panose="020F0502020204030204" pitchFamily="34" charset="0"/>
                          <a:cs typeface="Calibri" panose="020F0502020204030204" pitchFamily="34" charset="0"/>
                        </a:rPr>
                        <a:t>M 4928,00</a:t>
                      </a:r>
                      <a:br>
                        <a:rPr lang="pt-BR" sz="1000" b="0" i="0" u="none" strike="noStrike" dirty="0">
                          <a:solidFill>
                            <a:srgbClr val="000000"/>
                          </a:solidFill>
                          <a:effectLst/>
                          <a:latin typeface="Calibri" panose="020F0502020204030204" pitchFamily="34" charset="0"/>
                          <a:cs typeface="Calibri" panose="020F0502020204030204" pitchFamily="34" charset="0"/>
                        </a:rPr>
                      </a:br>
                      <a:r>
                        <a:rPr lang="pt-BR" sz="1000" b="0" i="0" u="none" strike="noStrike" dirty="0">
                          <a:solidFill>
                            <a:srgbClr val="000000"/>
                          </a:solidFill>
                          <a:effectLst/>
                          <a:latin typeface="Calibri" panose="020F0502020204030204" pitchFamily="34" charset="0"/>
                          <a:cs typeface="Calibri" panose="020F0502020204030204" pitchFamily="34" charset="0"/>
                        </a:rPr>
                        <a:t>R 6854,26</a:t>
                      </a:r>
                      <a:br>
                        <a:rPr lang="pt-BR" sz="1000" b="0" i="0" u="none" strike="noStrike" dirty="0">
                          <a:solidFill>
                            <a:srgbClr val="000000"/>
                          </a:solidFill>
                          <a:effectLst/>
                          <a:latin typeface="Calibri" panose="020F0502020204030204" pitchFamily="34" charset="0"/>
                          <a:cs typeface="Calibri" panose="020F0502020204030204" pitchFamily="34" charset="0"/>
                        </a:rPr>
                      </a:br>
                      <a:r>
                        <a:rPr lang="pt-BR" sz="1000" b="0" i="0" u="none" strike="noStrike" dirty="0">
                          <a:solidFill>
                            <a:srgbClr val="000000"/>
                          </a:solidFill>
                          <a:effectLst/>
                          <a:latin typeface="Calibri" panose="020F0502020204030204" pitchFamily="34" charset="0"/>
                          <a:cs typeface="Calibri" panose="020F0502020204030204" pitchFamily="34" charset="0"/>
                        </a:rPr>
                        <a:t>X 7610,00</a:t>
                      </a:r>
                    </a:p>
                  </a:txBody>
                  <a:tcPr marL="9525" marR="9525" marT="9525" marB="0"/>
                </a:tc>
                <a:tc>
                  <a:txBody>
                    <a:bodyPr/>
                    <a:lstStyle/>
                    <a:p>
                      <a:pPr algn="ctr" fontAlgn="t"/>
                      <a:r>
                        <a:rPr lang="pt-BR" sz="1000" b="0" i="0" u="none" strike="noStrike" dirty="0">
                          <a:solidFill>
                            <a:srgbClr val="000000"/>
                          </a:solidFill>
                          <a:effectLst/>
                          <a:latin typeface="Calibri" panose="020F0502020204030204" pitchFamily="34" charset="0"/>
                          <a:cs typeface="Calibri" panose="020F0502020204030204" pitchFamily="34" charset="0"/>
                        </a:rPr>
                        <a:t>M 3990,80</a:t>
                      </a:r>
                      <a:br>
                        <a:rPr lang="pt-BR" sz="1000" b="0" i="0" u="none" strike="noStrike" dirty="0">
                          <a:solidFill>
                            <a:srgbClr val="000000"/>
                          </a:solidFill>
                          <a:effectLst/>
                          <a:latin typeface="Calibri" panose="020F0502020204030204" pitchFamily="34" charset="0"/>
                          <a:cs typeface="Calibri" panose="020F0502020204030204" pitchFamily="34" charset="0"/>
                        </a:rPr>
                      </a:br>
                      <a:r>
                        <a:rPr lang="pt-BR" sz="1000" b="0" i="0" u="none" strike="noStrike" dirty="0">
                          <a:solidFill>
                            <a:srgbClr val="000000"/>
                          </a:solidFill>
                          <a:effectLst/>
                          <a:latin typeface="Calibri" panose="020F0502020204030204" pitchFamily="34" charset="0"/>
                          <a:cs typeface="Calibri" panose="020F0502020204030204" pitchFamily="34" charset="0"/>
                        </a:rPr>
                        <a:t>R 5544,76</a:t>
                      </a:r>
                      <a:br>
                        <a:rPr lang="pt-BR" sz="1000" b="0" i="0" u="none" strike="noStrike" dirty="0">
                          <a:solidFill>
                            <a:srgbClr val="000000"/>
                          </a:solidFill>
                          <a:effectLst/>
                          <a:latin typeface="Calibri" panose="020F0502020204030204" pitchFamily="34" charset="0"/>
                          <a:cs typeface="Calibri" panose="020F0502020204030204" pitchFamily="34" charset="0"/>
                        </a:rPr>
                      </a:br>
                      <a:r>
                        <a:rPr lang="pt-BR" sz="1000" b="0" i="0" u="none" strike="noStrike" dirty="0">
                          <a:solidFill>
                            <a:srgbClr val="000000"/>
                          </a:solidFill>
                          <a:effectLst/>
                          <a:latin typeface="Calibri" panose="020F0502020204030204" pitchFamily="34" charset="0"/>
                          <a:cs typeface="Calibri" panose="020F0502020204030204" pitchFamily="34" charset="0"/>
                        </a:rPr>
                        <a:t>X 6150,00</a:t>
                      </a:r>
                    </a:p>
                  </a:txBody>
                  <a:tcPr marL="9525" marR="9525" marT="9525" marB="0"/>
                </a:tc>
                <a:tc>
                  <a:txBody>
                    <a:bodyPr/>
                    <a:lstStyle/>
                    <a:p>
                      <a:pPr algn="ctr" fontAlgn="t"/>
                      <a:r>
                        <a:rPr lang="pt-BR" sz="1000" b="0" i="0" u="none" strike="noStrike" dirty="0">
                          <a:solidFill>
                            <a:srgbClr val="000000"/>
                          </a:solidFill>
                          <a:effectLst/>
                          <a:latin typeface="Calibri" panose="020F0502020204030204" pitchFamily="34" charset="0"/>
                          <a:cs typeface="Calibri" panose="020F0502020204030204" pitchFamily="34" charset="0"/>
                        </a:rPr>
                        <a:t>M 4140,40</a:t>
                      </a:r>
                      <a:br>
                        <a:rPr lang="pt-BR" sz="1000" b="0" i="0" u="none" strike="noStrike" dirty="0">
                          <a:solidFill>
                            <a:srgbClr val="000000"/>
                          </a:solidFill>
                          <a:effectLst/>
                          <a:latin typeface="Calibri" panose="020F0502020204030204" pitchFamily="34" charset="0"/>
                          <a:cs typeface="Calibri" panose="020F0502020204030204" pitchFamily="34" charset="0"/>
                        </a:rPr>
                      </a:br>
                      <a:r>
                        <a:rPr lang="pt-BR" sz="1000" b="0" i="0" u="none" strike="noStrike" dirty="0">
                          <a:solidFill>
                            <a:srgbClr val="000000"/>
                          </a:solidFill>
                          <a:effectLst/>
                          <a:latin typeface="Calibri" panose="020F0502020204030204" pitchFamily="34" charset="0"/>
                          <a:cs typeface="Calibri" panose="020F0502020204030204" pitchFamily="34" charset="0"/>
                        </a:rPr>
                        <a:t>R 5756,95</a:t>
                      </a:r>
                      <a:br>
                        <a:rPr lang="pt-BR" sz="1000" b="0" i="0" u="none" strike="noStrike" dirty="0">
                          <a:solidFill>
                            <a:srgbClr val="000000"/>
                          </a:solidFill>
                          <a:effectLst/>
                          <a:latin typeface="Calibri" panose="020F0502020204030204" pitchFamily="34" charset="0"/>
                          <a:cs typeface="Calibri" panose="020F0502020204030204" pitchFamily="34" charset="0"/>
                        </a:rPr>
                      </a:br>
                      <a:r>
                        <a:rPr lang="pt-BR" sz="1000" b="0" i="0" u="none" strike="noStrike" dirty="0">
                          <a:solidFill>
                            <a:srgbClr val="000000"/>
                          </a:solidFill>
                          <a:effectLst/>
                          <a:latin typeface="Calibri" panose="020F0502020204030204" pitchFamily="34" charset="0"/>
                          <a:cs typeface="Calibri" panose="020F0502020204030204" pitchFamily="34" charset="0"/>
                        </a:rPr>
                        <a:t>X 6390,00</a:t>
                      </a:r>
                    </a:p>
                  </a:txBody>
                  <a:tcPr marL="9525" marR="9525" marT="9525" marB="0"/>
                </a:tc>
                <a:tc>
                  <a:txBody>
                    <a:bodyPr/>
                    <a:lstStyle/>
                    <a:p>
                      <a:pPr algn="ctr" fontAlgn="t"/>
                      <a:r>
                        <a:rPr lang="pt-BR" sz="1000" b="0" i="0" u="none" strike="noStrike" dirty="0">
                          <a:solidFill>
                            <a:srgbClr val="000000"/>
                          </a:solidFill>
                          <a:effectLst/>
                          <a:latin typeface="Calibri" panose="020F0502020204030204" pitchFamily="34" charset="0"/>
                          <a:cs typeface="Calibri" panose="020F0502020204030204" pitchFamily="34" charset="0"/>
                        </a:rPr>
                        <a:t>M 3700,40</a:t>
                      </a:r>
                      <a:br>
                        <a:rPr lang="pt-BR" sz="1000" b="0" i="0" u="none" strike="noStrike" dirty="0">
                          <a:solidFill>
                            <a:srgbClr val="000000"/>
                          </a:solidFill>
                          <a:effectLst/>
                          <a:latin typeface="Calibri" panose="020F0502020204030204" pitchFamily="34" charset="0"/>
                          <a:cs typeface="Calibri" panose="020F0502020204030204" pitchFamily="34" charset="0"/>
                        </a:rPr>
                      </a:br>
                      <a:r>
                        <a:rPr lang="pt-BR" sz="1000" b="0" i="0" u="none" strike="noStrike" dirty="0">
                          <a:solidFill>
                            <a:srgbClr val="000000"/>
                          </a:solidFill>
                          <a:effectLst/>
                          <a:latin typeface="Calibri" panose="020F0502020204030204" pitchFamily="34" charset="0"/>
                          <a:cs typeface="Calibri" panose="020F0502020204030204" pitchFamily="34" charset="0"/>
                        </a:rPr>
                        <a:t>R 5144,64</a:t>
                      </a:r>
                      <a:br>
                        <a:rPr lang="pt-BR" sz="1000" b="0" i="0" u="none" strike="noStrike" dirty="0">
                          <a:solidFill>
                            <a:srgbClr val="000000"/>
                          </a:solidFill>
                          <a:effectLst/>
                          <a:latin typeface="Calibri" panose="020F0502020204030204" pitchFamily="34" charset="0"/>
                          <a:cs typeface="Calibri" panose="020F0502020204030204" pitchFamily="34" charset="0"/>
                        </a:rPr>
                      </a:br>
                      <a:r>
                        <a:rPr lang="pt-BR" sz="1000" b="0" i="0" u="none" strike="noStrike" dirty="0">
                          <a:solidFill>
                            <a:srgbClr val="000000"/>
                          </a:solidFill>
                          <a:effectLst/>
                          <a:latin typeface="Calibri" panose="020F0502020204030204" pitchFamily="34" charset="0"/>
                          <a:cs typeface="Calibri" panose="020F0502020204030204" pitchFamily="34" charset="0"/>
                        </a:rPr>
                        <a:t>X 5710,00</a:t>
                      </a:r>
                    </a:p>
                  </a:txBody>
                  <a:tcPr marL="9525" marR="9525" marT="9525" marB="0"/>
                </a:tc>
                <a:tc>
                  <a:txBody>
                    <a:bodyPr/>
                    <a:lstStyle/>
                    <a:p>
                      <a:pPr algn="ctr" fontAlgn="t"/>
                      <a:r>
                        <a:rPr lang="pt-BR" sz="1000" b="0" i="0" u="none" strike="noStrike" dirty="0">
                          <a:solidFill>
                            <a:srgbClr val="000000"/>
                          </a:solidFill>
                          <a:effectLst/>
                          <a:latin typeface="Calibri" panose="020F0502020204030204" pitchFamily="34" charset="0"/>
                          <a:cs typeface="Calibri" panose="020F0502020204030204" pitchFamily="34" charset="0"/>
                        </a:rPr>
                        <a:t>M 3955,60</a:t>
                      </a:r>
                      <a:br>
                        <a:rPr lang="pt-BR" sz="1000" b="0" i="0" u="none" strike="noStrike" dirty="0">
                          <a:solidFill>
                            <a:srgbClr val="000000"/>
                          </a:solidFill>
                          <a:effectLst/>
                          <a:latin typeface="Calibri" panose="020F0502020204030204" pitchFamily="34" charset="0"/>
                          <a:cs typeface="Calibri" panose="020F0502020204030204" pitchFamily="34" charset="0"/>
                        </a:rPr>
                      </a:br>
                      <a:r>
                        <a:rPr lang="pt-BR" sz="1000" b="0" i="0" u="none" strike="noStrike" dirty="0">
                          <a:solidFill>
                            <a:srgbClr val="000000"/>
                          </a:solidFill>
                          <a:effectLst/>
                          <a:latin typeface="Calibri" panose="020F0502020204030204" pitchFamily="34" charset="0"/>
                          <a:cs typeface="Calibri" panose="020F0502020204030204" pitchFamily="34" charset="0"/>
                        </a:rPr>
                        <a:t>R 5502,33</a:t>
                      </a:r>
                      <a:br>
                        <a:rPr lang="pt-BR" sz="1000" b="0" i="0" u="none" strike="noStrike" dirty="0">
                          <a:solidFill>
                            <a:srgbClr val="000000"/>
                          </a:solidFill>
                          <a:effectLst/>
                          <a:latin typeface="Calibri" panose="020F0502020204030204" pitchFamily="34" charset="0"/>
                          <a:cs typeface="Calibri" panose="020F0502020204030204" pitchFamily="34" charset="0"/>
                        </a:rPr>
                      </a:br>
                      <a:r>
                        <a:rPr lang="pt-BR" sz="1000" b="0" i="0" u="none" strike="noStrike" dirty="0">
                          <a:solidFill>
                            <a:srgbClr val="000000"/>
                          </a:solidFill>
                          <a:effectLst/>
                          <a:latin typeface="Calibri" panose="020F0502020204030204" pitchFamily="34" charset="0"/>
                          <a:cs typeface="Calibri" panose="020F0502020204030204" pitchFamily="34" charset="0"/>
                        </a:rPr>
                        <a:t>X 6110,00</a:t>
                      </a:r>
                    </a:p>
                  </a:txBody>
                  <a:tcPr marL="9525" marR="9525" marT="9525" marB="0"/>
                </a:tc>
                <a:tc>
                  <a:txBody>
                    <a:bodyPr/>
                    <a:lstStyle/>
                    <a:p>
                      <a:pPr algn="ctr" fontAlgn="t"/>
                      <a:r>
                        <a:rPr lang="pt-BR" sz="1000" b="0" i="0" u="none" strike="noStrike" dirty="0">
                          <a:solidFill>
                            <a:srgbClr val="000000"/>
                          </a:solidFill>
                          <a:effectLst/>
                          <a:latin typeface="Calibri" panose="020F0502020204030204" pitchFamily="34" charset="0"/>
                          <a:cs typeface="Calibri" panose="020F0502020204030204" pitchFamily="34" charset="0"/>
                        </a:rPr>
                        <a:t>M 3515,60</a:t>
                      </a:r>
                      <a:br>
                        <a:rPr lang="pt-BR" sz="1000" b="0" i="0" u="none" strike="noStrike" dirty="0">
                          <a:solidFill>
                            <a:srgbClr val="000000"/>
                          </a:solidFill>
                          <a:effectLst/>
                          <a:latin typeface="Calibri" panose="020F0502020204030204" pitchFamily="34" charset="0"/>
                          <a:cs typeface="Calibri" panose="020F0502020204030204" pitchFamily="34" charset="0"/>
                        </a:rPr>
                      </a:br>
                      <a:r>
                        <a:rPr lang="pt-BR" sz="1000" b="0" i="0" u="none" strike="noStrike" dirty="0">
                          <a:solidFill>
                            <a:srgbClr val="000000"/>
                          </a:solidFill>
                          <a:effectLst/>
                          <a:latin typeface="Calibri" panose="020F0502020204030204" pitchFamily="34" charset="0"/>
                          <a:cs typeface="Calibri" panose="020F0502020204030204" pitchFamily="34" charset="0"/>
                        </a:rPr>
                        <a:t>R 4890,01</a:t>
                      </a:r>
                      <a:br>
                        <a:rPr lang="pt-BR" sz="1000" b="0" i="0" u="none" strike="noStrike" dirty="0">
                          <a:solidFill>
                            <a:srgbClr val="000000"/>
                          </a:solidFill>
                          <a:effectLst/>
                          <a:latin typeface="Calibri" panose="020F0502020204030204" pitchFamily="34" charset="0"/>
                          <a:cs typeface="Calibri" panose="020F0502020204030204" pitchFamily="34" charset="0"/>
                        </a:rPr>
                      </a:br>
                      <a:r>
                        <a:rPr lang="pt-BR" sz="1000" b="0" i="0" u="none" strike="noStrike" dirty="0">
                          <a:solidFill>
                            <a:srgbClr val="000000"/>
                          </a:solidFill>
                          <a:effectLst/>
                          <a:latin typeface="Calibri" panose="020F0502020204030204" pitchFamily="34" charset="0"/>
                          <a:cs typeface="Calibri" panose="020F0502020204030204" pitchFamily="34" charset="0"/>
                        </a:rPr>
                        <a:t>X 5430,00</a:t>
                      </a:r>
                    </a:p>
                  </a:txBody>
                  <a:tcPr marL="9525" marR="9525" marT="9525" marB="0"/>
                </a:tc>
                <a:tc>
                  <a:txBody>
                    <a:bodyPr/>
                    <a:lstStyle/>
                    <a:p>
                      <a:pPr algn="ctr" fontAlgn="t"/>
                      <a:r>
                        <a:rPr lang="pt-BR" sz="1000" b="0" i="0" u="none" strike="noStrike" dirty="0">
                          <a:solidFill>
                            <a:srgbClr val="000000"/>
                          </a:solidFill>
                          <a:effectLst/>
                          <a:latin typeface="Calibri" panose="020F0502020204030204" pitchFamily="34" charset="0"/>
                          <a:cs typeface="Calibri" panose="020F0502020204030204" pitchFamily="34" charset="0"/>
                        </a:rPr>
                        <a:t>M 3982,00</a:t>
                      </a:r>
                      <a:br>
                        <a:rPr lang="pt-BR" sz="1000" b="0" i="0" u="none" strike="noStrike" dirty="0">
                          <a:solidFill>
                            <a:srgbClr val="000000"/>
                          </a:solidFill>
                          <a:effectLst/>
                          <a:latin typeface="Calibri" panose="020F0502020204030204" pitchFamily="34" charset="0"/>
                          <a:cs typeface="Calibri" panose="020F0502020204030204" pitchFamily="34" charset="0"/>
                        </a:rPr>
                      </a:br>
                      <a:r>
                        <a:rPr lang="pt-BR" sz="1000" b="0" i="0" u="none" strike="noStrike" dirty="0">
                          <a:solidFill>
                            <a:srgbClr val="000000"/>
                          </a:solidFill>
                          <a:effectLst/>
                          <a:latin typeface="Calibri" panose="020F0502020204030204" pitchFamily="34" charset="0"/>
                          <a:cs typeface="Calibri" panose="020F0502020204030204" pitchFamily="34" charset="0"/>
                        </a:rPr>
                        <a:t>R 5538,70</a:t>
                      </a:r>
                      <a:br>
                        <a:rPr lang="pt-BR" sz="1000" b="0" i="0" u="none" strike="noStrike" dirty="0">
                          <a:solidFill>
                            <a:srgbClr val="000000"/>
                          </a:solidFill>
                          <a:effectLst/>
                          <a:latin typeface="Calibri" panose="020F0502020204030204" pitchFamily="34" charset="0"/>
                          <a:cs typeface="Calibri" panose="020F0502020204030204" pitchFamily="34" charset="0"/>
                        </a:rPr>
                      </a:br>
                      <a:r>
                        <a:rPr lang="pt-BR" sz="1000" b="0" i="0" u="none" strike="noStrike" dirty="0">
                          <a:solidFill>
                            <a:srgbClr val="000000"/>
                          </a:solidFill>
                          <a:effectLst/>
                          <a:latin typeface="Calibri" panose="020F0502020204030204" pitchFamily="34" charset="0"/>
                          <a:cs typeface="Calibri" panose="020F0502020204030204" pitchFamily="34" charset="0"/>
                        </a:rPr>
                        <a:t>X 6150,00</a:t>
                      </a:r>
                    </a:p>
                  </a:txBody>
                  <a:tcPr marL="9525" marR="9525" marT="9525" marB="0"/>
                </a:tc>
                <a:tc>
                  <a:txBody>
                    <a:bodyPr/>
                    <a:lstStyle/>
                    <a:p>
                      <a:pPr algn="ctr" fontAlgn="t"/>
                      <a:r>
                        <a:rPr lang="pt-BR" sz="1000" b="0" i="0" u="none" strike="noStrike" dirty="0">
                          <a:solidFill>
                            <a:srgbClr val="000000"/>
                          </a:solidFill>
                          <a:effectLst/>
                          <a:latin typeface="Calibri" panose="020F0502020204030204" pitchFamily="34" charset="0"/>
                          <a:cs typeface="Calibri" panose="020F0502020204030204" pitchFamily="34" charset="0"/>
                        </a:rPr>
                        <a:t>M 4074,40</a:t>
                      </a:r>
                      <a:br>
                        <a:rPr lang="pt-BR" sz="1000" b="0" i="0" u="none" strike="noStrike" dirty="0">
                          <a:solidFill>
                            <a:srgbClr val="000000"/>
                          </a:solidFill>
                          <a:effectLst/>
                          <a:latin typeface="Calibri" panose="020F0502020204030204" pitchFamily="34" charset="0"/>
                          <a:cs typeface="Calibri" panose="020F0502020204030204" pitchFamily="34" charset="0"/>
                        </a:rPr>
                      </a:br>
                      <a:r>
                        <a:rPr lang="pt-BR" sz="1000" b="0" i="0" u="none" strike="noStrike" dirty="0">
                          <a:solidFill>
                            <a:srgbClr val="000000"/>
                          </a:solidFill>
                          <a:effectLst/>
                          <a:latin typeface="Calibri" panose="020F0502020204030204" pitchFamily="34" charset="0"/>
                          <a:cs typeface="Calibri" panose="020F0502020204030204" pitchFamily="34" charset="0"/>
                        </a:rPr>
                        <a:t>R 5666,01</a:t>
                      </a:r>
                      <a:br>
                        <a:rPr lang="pt-BR" sz="1000" b="0" i="0" u="none" strike="noStrike" dirty="0">
                          <a:solidFill>
                            <a:srgbClr val="000000"/>
                          </a:solidFill>
                          <a:effectLst/>
                          <a:latin typeface="Calibri" panose="020F0502020204030204" pitchFamily="34" charset="0"/>
                          <a:cs typeface="Calibri" panose="020F0502020204030204" pitchFamily="34" charset="0"/>
                        </a:rPr>
                      </a:br>
                      <a:r>
                        <a:rPr lang="pt-BR" sz="1000" b="0" i="0" u="none" strike="noStrike" dirty="0">
                          <a:solidFill>
                            <a:srgbClr val="000000"/>
                          </a:solidFill>
                          <a:effectLst/>
                          <a:latin typeface="Calibri" panose="020F0502020204030204" pitchFamily="34" charset="0"/>
                          <a:cs typeface="Calibri" panose="020F0502020204030204" pitchFamily="34" charset="0"/>
                        </a:rPr>
                        <a:t>X 6290,00</a:t>
                      </a:r>
                    </a:p>
                  </a:txBody>
                  <a:tcPr marL="9525" marR="9525" marT="9525" marB="0"/>
                </a:tc>
                <a:tc>
                  <a:txBody>
                    <a:bodyPr/>
                    <a:lstStyle/>
                    <a:p>
                      <a:pPr algn="ctr" fontAlgn="t"/>
                      <a:r>
                        <a:rPr lang="pt-BR" sz="1000" b="0" i="0" u="none" strike="noStrike" dirty="0">
                          <a:solidFill>
                            <a:srgbClr val="000000"/>
                          </a:solidFill>
                          <a:effectLst/>
                          <a:latin typeface="Calibri" panose="020F0502020204030204" pitchFamily="34" charset="0"/>
                          <a:cs typeface="Calibri" panose="020F0502020204030204" pitchFamily="34" charset="0"/>
                        </a:rPr>
                        <a:t>M 4686,00</a:t>
                      </a:r>
                      <a:br>
                        <a:rPr lang="pt-BR" sz="1000" b="0" i="0" u="none" strike="noStrike" dirty="0">
                          <a:solidFill>
                            <a:srgbClr val="000000"/>
                          </a:solidFill>
                          <a:effectLst/>
                          <a:latin typeface="Calibri" panose="020F0502020204030204" pitchFamily="34" charset="0"/>
                          <a:cs typeface="Calibri" panose="020F0502020204030204" pitchFamily="34" charset="0"/>
                        </a:rPr>
                      </a:br>
                      <a:r>
                        <a:rPr lang="pt-BR" sz="1000" b="0" i="0" u="none" strike="noStrike" dirty="0">
                          <a:solidFill>
                            <a:srgbClr val="000000"/>
                          </a:solidFill>
                          <a:effectLst/>
                          <a:latin typeface="Calibri" panose="020F0502020204030204" pitchFamily="34" charset="0"/>
                          <a:cs typeface="Calibri" panose="020F0502020204030204" pitchFamily="34" charset="0"/>
                        </a:rPr>
                        <a:t>R 6514,76</a:t>
                      </a:r>
                      <a:br>
                        <a:rPr lang="pt-BR" sz="1000" b="0" i="0" u="none" strike="noStrike" dirty="0">
                          <a:solidFill>
                            <a:srgbClr val="000000"/>
                          </a:solidFill>
                          <a:effectLst/>
                          <a:latin typeface="Calibri" panose="020F0502020204030204" pitchFamily="34" charset="0"/>
                          <a:cs typeface="Calibri" panose="020F0502020204030204" pitchFamily="34" charset="0"/>
                        </a:rPr>
                      </a:br>
                      <a:r>
                        <a:rPr lang="pt-BR" sz="1000" b="0" i="0" u="none" strike="noStrike" dirty="0">
                          <a:solidFill>
                            <a:srgbClr val="000000"/>
                          </a:solidFill>
                          <a:effectLst/>
                          <a:latin typeface="Calibri" panose="020F0502020204030204" pitchFamily="34" charset="0"/>
                          <a:cs typeface="Calibri" panose="020F0502020204030204" pitchFamily="34" charset="0"/>
                        </a:rPr>
                        <a:t>X 7230,00</a:t>
                      </a:r>
                    </a:p>
                  </a:txBody>
                  <a:tcPr marL="9525" marR="9525" marT="9525" marB="0"/>
                </a:tc>
                <a:tc>
                  <a:txBody>
                    <a:bodyPr/>
                    <a:lstStyle/>
                    <a:p>
                      <a:pPr algn="ctr" fontAlgn="t"/>
                      <a:r>
                        <a:rPr lang="pt-BR" sz="1000" b="0" i="0" u="none" strike="noStrike" dirty="0">
                          <a:solidFill>
                            <a:srgbClr val="000000"/>
                          </a:solidFill>
                          <a:effectLst/>
                          <a:latin typeface="Calibri" panose="020F0502020204030204" pitchFamily="34" charset="0"/>
                          <a:cs typeface="Calibri" panose="020F0502020204030204" pitchFamily="34" charset="0"/>
                        </a:rPr>
                        <a:t>M 4166,85</a:t>
                      </a:r>
                      <a:br>
                        <a:rPr lang="pt-BR" sz="1000" b="0" i="0" u="none" strike="noStrike" dirty="0">
                          <a:solidFill>
                            <a:srgbClr val="000000"/>
                          </a:solidFill>
                          <a:effectLst/>
                          <a:latin typeface="Calibri" panose="020F0502020204030204" pitchFamily="34" charset="0"/>
                          <a:cs typeface="Calibri" panose="020F0502020204030204" pitchFamily="34" charset="0"/>
                        </a:rPr>
                      </a:br>
                      <a:r>
                        <a:rPr lang="pt-BR" sz="1000" b="0" i="0" u="none" strike="noStrike" dirty="0">
                          <a:solidFill>
                            <a:srgbClr val="000000"/>
                          </a:solidFill>
                          <a:effectLst/>
                          <a:latin typeface="Calibri" panose="020F0502020204030204" pitchFamily="34" charset="0"/>
                          <a:cs typeface="Calibri" panose="020F0502020204030204" pitchFamily="34" charset="0"/>
                        </a:rPr>
                        <a:t>R 5793,32</a:t>
                      </a:r>
                      <a:br>
                        <a:rPr lang="pt-BR" sz="1000" b="0" i="0" u="none" strike="noStrike" dirty="0">
                          <a:solidFill>
                            <a:srgbClr val="000000"/>
                          </a:solidFill>
                          <a:effectLst/>
                          <a:latin typeface="Calibri" panose="020F0502020204030204" pitchFamily="34" charset="0"/>
                          <a:cs typeface="Calibri" panose="020F0502020204030204" pitchFamily="34" charset="0"/>
                        </a:rPr>
                      </a:br>
                      <a:r>
                        <a:rPr lang="pt-BR" sz="1000" b="0" i="0" u="none" strike="noStrike" dirty="0">
                          <a:solidFill>
                            <a:srgbClr val="000000"/>
                          </a:solidFill>
                          <a:effectLst/>
                          <a:latin typeface="Calibri" panose="020F0502020204030204" pitchFamily="34" charset="0"/>
                          <a:cs typeface="Calibri" panose="020F0502020204030204" pitchFamily="34" charset="0"/>
                        </a:rPr>
                        <a:t>X 6430,00</a:t>
                      </a:r>
                    </a:p>
                  </a:txBody>
                  <a:tcPr marL="9525" marR="9525" marT="9525" marB="0"/>
                </a:tc>
                <a:extLst>
                  <a:ext uri="{0D108BD9-81ED-4DB2-BD59-A6C34878D82A}">
                    <a16:rowId xmlns:a16="http://schemas.microsoft.com/office/drawing/2014/main" val="10006"/>
                  </a:ext>
                </a:extLst>
              </a:tr>
              <a:tr h="415498">
                <a:tc>
                  <a:txBody>
                    <a:bodyPr/>
                    <a:lstStyle/>
                    <a:p>
                      <a:r>
                        <a:rPr lang="en-ZA" sz="1100" dirty="0"/>
                        <a:t>New Min Space</a:t>
                      </a:r>
                    </a:p>
                  </a:txBody>
                  <a:tcPr/>
                </a:tc>
                <a:tc>
                  <a:txBody>
                    <a:bodyPr/>
                    <a:lstStyle/>
                    <a:p>
                      <a:pPr algn="ctr"/>
                      <a:endParaRPr lang="en-ZA" sz="1000" dirty="0">
                        <a:latin typeface="Calibri" panose="020F0502020204030204" pitchFamily="34" charset="0"/>
                        <a:cs typeface="Calibri" panose="020F0502020204030204" pitchFamily="34" charset="0"/>
                      </a:endParaRPr>
                    </a:p>
                  </a:txBody>
                  <a:tcPr/>
                </a:tc>
                <a:tc>
                  <a:txBody>
                    <a:bodyPr/>
                    <a:lstStyle/>
                    <a:p>
                      <a:pPr algn="ctr" fontAlgn="t"/>
                      <a:r>
                        <a:rPr lang="en-ZA" sz="1000" b="0" i="0" u="none" strike="noStrike" dirty="0">
                          <a:solidFill>
                            <a:srgbClr val="000000"/>
                          </a:solidFill>
                          <a:effectLst/>
                          <a:latin typeface="Calibri" panose="020F0502020204030204" pitchFamily="34" charset="0"/>
                          <a:cs typeface="Calibri" panose="020F0502020204030204" pitchFamily="34" charset="0"/>
                        </a:rPr>
                        <a:t>4457,2 m2</a:t>
                      </a:r>
                    </a:p>
                  </a:txBody>
                  <a:tcPr marL="9525" marR="9525" marT="9525" marB="0" anchor="ctr"/>
                </a:tc>
                <a:tc>
                  <a:txBody>
                    <a:bodyPr/>
                    <a:lstStyle/>
                    <a:p>
                      <a:pPr algn="ctr" fontAlgn="t"/>
                      <a:r>
                        <a:rPr lang="en-ZA" sz="1000" b="0" i="0" u="none" strike="noStrike" dirty="0">
                          <a:solidFill>
                            <a:srgbClr val="000000"/>
                          </a:solidFill>
                          <a:effectLst/>
                          <a:latin typeface="Calibri" panose="020F0502020204030204" pitchFamily="34" charset="0"/>
                          <a:cs typeface="Calibri" panose="020F0502020204030204" pitchFamily="34" charset="0"/>
                        </a:rPr>
                        <a:t>4752 m2</a:t>
                      </a:r>
                    </a:p>
                  </a:txBody>
                  <a:tcPr marL="9525" marR="9525" marT="9525"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ZA" sz="1000" b="0" i="0" u="none" strike="noStrike" dirty="0">
                          <a:solidFill>
                            <a:srgbClr val="000000"/>
                          </a:solidFill>
                          <a:effectLst/>
                          <a:latin typeface="Calibri" panose="020F0502020204030204" pitchFamily="34" charset="0"/>
                          <a:cs typeface="Calibri" panose="020F0502020204030204" pitchFamily="34" charset="0"/>
                        </a:rPr>
                        <a:t>4448,4 m2</a:t>
                      </a:r>
                    </a:p>
                    <a:p>
                      <a:pPr algn="ctr" fontAlgn="t"/>
                      <a:endParaRPr lang="en-ZA"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ZA" sz="1000" b="0" i="0" u="none" strike="noStrike" dirty="0">
                          <a:solidFill>
                            <a:srgbClr val="000000"/>
                          </a:solidFill>
                          <a:effectLst/>
                          <a:latin typeface="Calibri" panose="020F0502020204030204" pitchFamily="34" charset="0"/>
                          <a:cs typeface="Calibri" panose="020F0502020204030204" pitchFamily="34" charset="0"/>
                        </a:rPr>
                        <a:t>3418,6m2</a:t>
                      </a:r>
                    </a:p>
                    <a:p>
                      <a:pPr algn="ctr" fontAlgn="t"/>
                      <a:endParaRPr lang="en-ZA"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ZA" sz="1000" b="0" i="0" u="none" strike="noStrike" dirty="0">
                          <a:solidFill>
                            <a:srgbClr val="000000"/>
                          </a:solidFill>
                          <a:effectLst/>
                          <a:latin typeface="Calibri" panose="020F0502020204030204" pitchFamily="34" charset="0"/>
                          <a:cs typeface="Calibri" panose="020F0502020204030204" pitchFamily="34" charset="0"/>
                        </a:rPr>
                        <a:t>4620 m2</a:t>
                      </a:r>
                    </a:p>
                    <a:p>
                      <a:pPr algn="ctr" fontAlgn="t"/>
                      <a:endParaRPr lang="en-ZA"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a:r>
                        <a:rPr lang="en-ZA" sz="1000" dirty="0">
                          <a:latin typeface="Calibri" panose="020F0502020204030204" pitchFamily="34" charset="0"/>
                          <a:cs typeface="Calibri" panose="020F0502020204030204" pitchFamily="34" charset="0"/>
                        </a:rPr>
                        <a:t>5099,6m2</a:t>
                      </a:r>
                    </a:p>
                    <a:p>
                      <a:pPr algn="ctr" fontAlgn="t"/>
                      <a:endParaRPr lang="en-ZA"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ZA" sz="1000" b="0" i="0" u="none" strike="noStrike" dirty="0">
                          <a:solidFill>
                            <a:srgbClr val="000000"/>
                          </a:solidFill>
                          <a:effectLst/>
                          <a:latin typeface="Calibri" panose="020F0502020204030204" pitchFamily="34" charset="0"/>
                          <a:cs typeface="Calibri" panose="020F0502020204030204" pitchFamily="34" charset="0"/>
                        </a:rPr>
                        <a:t>4096,4 m2</a:t>
                      </a:r>
                    </a:p>
                    <a:p>
                      <a:pPr algn="ctr" fontAlgn="t"/>
                      <a:endParaRPr lang="en-ZA"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ZA" sz="1000" b="0" i="0" u="none" strike="noStrike" dirty="0">
                          <a:solidFill>
                            <a:srgbClr val="000000"/>
                          </a:solidFill>
                          <a:effectLst/>
                          <a:latin typeface="Calibri" panose="020F0502020204030204" pitchFamily="34" charset="0"/>
                          <a:cs typeface="Calibri" panose="020F0502020204030204" pitchFamily="34" charset="0"/>
                        </a:rPr>
                        <a:t>4219,6 m2</a:t>
                      </a:r>
                    </a:p>
                    <a:p>
                      <a:pPr algn="ctr" fontAlgn="t"/>
                      <a:endParaRPr lang="en-ZA"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ZA" sz="1000" b="0" i="0" u="none" strike="noStrike" dirty="0">
                          <a:solidFill>
                            <a:srgbClr val="000000"/>
                          </a:solidFill>
                          <a:effectLst/>
                          <a:latin typeface="Calibri" panose="020F0502020204030204" pitchFamily="34" charset="0"/>
                          <a:cs typeface="Calibri" panose="020F0502020204030204" pitchFamily="34" charset="0"/>
                        </a:rPr>
                        <a:t>3805,6 m2</a:t>
                      </a:r>
                    </a:p>
                    <a:p>
                      <a:pPr algn="ctr" fontAlgn="t"/>
                      <a:endParaRPr lang="en-ZA"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ZA" sz="1000" b="0" i="0" u="none" strike="noStrike" dirty="0">
                          <a:solidFill>
                            <a:srgbClr val="000000"/>
                          </a:solidFill>
                          <a:effectLst/>
                          <a:latin typeface="Calibri" panose="020F0502020204030204" pitchFamily="34" charset="0"/>
                          <a:cs typeface="Calibri" panose="020F0502020204030204" pitchFamily="34" charset="0"/>
                        </a:rPr>
                        <a:t>4140,4 m2</a:t>
                      </a:r>
                    </a:p>
                    <a:p>
                      <a:pPr algn="ctr" fontAlgn="t"/>
                      <a:endParaRPr lang="en-ZA"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ZA" sz="1000" b="0" i="0" u="none" strike="noStrike" dirty="0">
                          <a:solidFill>
                            <a:srgbClr val="000000"/>
                          </a:solidFill>
                          <a:effectLst/>
                          <a:latin typeface="Calibri" panose="020F0502020204030204" pitchFamily="34" charset="0"/>
                          <a:cs typeface="Calibri" panose="020F0502020204030204" pitchFamily="34" charset="0"/>
                        </a:rPr>
                        <a:t>3568,4 m2</a:t>
                      </a:r>
                    </a:p>
                    <a:p>
                      <a:pPr algn="ctr" fontAlgn="t"/>
                      <a:endParaRPr lang="en-ZA"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ZA" sz="1000" b="0" i="0" u="none" strike="noStrike" dirty="0">
                          <a:solidFill>
                            <a:srgbClr val="000000"/>
                          </a:solidFill>
                          <a:effectLst/>
                          <a:latin typeface="Calibri" panose="020F0502020204030204" pitchFamily="34" charset="0"/>
                          <a:cs typeface="Calibri" panose="020F0502020204030204" pitchFamily="34" charset="0"/>
                        </a:rPr>
                        <a:t>4206,4 m2</a:t>
                      </a:r>
                    </a:p>
                    <a:p>
                      <a:pPr algn="ctr" fontAlgn="t"/>
                      <a:endParaRPr lang="en-ZA"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ZA" sz="1000" b="0" i="0" u="none" strike="noStrike" dirty="0">
                          <a:solidFill>
                            <a:srgbClr val="000000"/>
                          </a:solidFill>
                          <a:effectLst/>
                          <a:latin typeface="Calibri" panose="020F0502020204030204" pitchFamily="34" charset="0"/>
                          <a:cs typeface="Calibri" panose="020F0502020204030204" pitchFamily="34" charset="0"/>
                        </a:rPr>
                        <a:t>4087,6 m2</a:t>
                      </a:r>
                    </a:p>
                    <a:p>
                      <a:pPr algn="ctr" fontAlgn="t"/>
                      <a:endParaRPr lang="en-ZA"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ZA" sz="1000" b="0" i="0" u="none" strike="noStrike" dirty="0">
                          <a:solidFill>
                            <a:srgbClr val="000000"/>
                          </a:solidFill>
                          <a:effectLst/>
                          <a:latin typeface="Calibri" panose="020F0502020204030204" pitchFamily="34" charset="0"/>
                          <a:cs typeface="Calibri" panose="020F0502020204030204" pitchFamily="34" charset="0"/>
                        </a:rPr>
                        <a:t>4791,6 m2</a:t>
                      </a:r>
                    </a:p>
                    <a:p>
                      <a:pPr algn="ctr" fontAlgn="t"/>
                      <a:endParaRPr lang="en-ZA"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ZA" sz="1000" b="0" i="0" u="none" strike="noStrike" dirty="0">
                          <a:solidFill>
                            <a:srgbClr val="000000"/>
                          </a:solidFill>
                          <a:effectLst/>
                          <a:latin typeface="Calibri" panose="020F0502020204030204" pitchFamily="34" charset="0"/>
                          <a:cs typeface="Calibri" panose="020F0502020204030204" pitchFamily="34" charset="0"/>
                        </a:rPr>
                        <a:t>4496,85 m2</a:t>
                      </a:r>
                    </a:p>
                    <a:p>
                      <a:pPr algn="ctr" fontAlgn="t"/>
                      <a:endParaRPr lang="en-ZA"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0007"/>
                  </a:ext>
                </a:extLst>
              </a:tr>
              <a:tr h="415498">
                <a:tc>
                  <a:txBody>
                    <a:bodyPr/>
                    <a:lstStyle/>
                    <a:p>
                      <a:r>
                        <a:rPr lang="en-ZA" sz="1100" dirty="0"/>
                        <a:t>Excess / Deficit</a:t>
                      </a:r>
                    </a:p>
                  </a:txBody>
                  <a:tcPr/>
                </a:tc>
                <a:tc>
                  <a:txBody>
                    <a:bodyPr/>
                    <a:lstStyle/>
                    <a:p>
                      <a:pPr algn="ctr"/>
                      <a:r>
                        <a:rPr lang="en-ZA" sz="1000" dirty="0">
                          <a:latin typeface="Calibri" panose="020F0502020204030204" pitchFamily="34" charset="0"/>
                          <a:cs typeface="Calibri" panose="020F0502020204030204" pitchFamily="34" charset="0"/>
                        </a:rPr>
                        <a:t>~</a:t>
                      </a:r>
                    </a:p>
                  </a:txBody>
                  <a:tcPr/>
                </a:tc>
                <a:tc>
                  <a:txBody>
                    <a:bodyPr/>
                    <a:lstStyle/>
                    <a:p>
                      <a:pPr algn="ctr"/>
                      <a:r>
                        <a:rPr lang="en-ZA" sz="1000" dirty="0">
                          <a:solidFill>
                            <a:srgbClr val="FFC000"/>
                          </a:solidFill>
                          <a:latin typeface="Calibri" panose="020F0502020204030204" pitchFamily="34" charset="0"/>
                          <a:cs typeface="Calibri" panose="020F0502020204030204" pitchFamily="34" charset="0"/>
                        </a:rPr>
                        <a:t>542,8m2</a:t>
                      </a:r>
                    </a:p>
                  </a:txBody>
                  <a:tcPr marL="9525" marR="9525" marT="9525" marB="0" anchor="ctr"/>
                </a:tc>
                <a:tc>
                  <a:txBody>
                    <a:bodyPr/>
                    <a:lstStyle/>
                    <a:p>
                      <a:pPr algn="ctr"/>
                      <a:r>
                        <a:rPr lang="en-ZA" sz="1000" dirty="0">
                          <a:solidFill>
                            <a:srgbClr val="00B050"/>
                          </a:solidFill>
                          <a:latin typeface="Calibri" panose="020F0502020204030204" pitchFamily="34" charset="0"/>
                          <a:cs typeface="Calibri" panose="020F0502020204030204" pitchFamily="34" charset="0"/>
                        </a:rPr>
                        <a:t>3592</a:t>
                      </a:r>
                      <a:r>
                        <a:rPr lang="en-ZA" sz="1000" baseline="0" dirty="0">
                          <a:solidFill>
                            <a:srgbClr val="00B050"/>
                          </a:solidFill>
                          <a:latin typeface="Calibri" panose="020F0502020204030204" pitchFamily="34" charset="0"/>
                          <a:cs typeface="Calibri" panose="020F0502020204030204" pitchFamily="34" charset="0"/>
                        </a:rPr>
                        <a:t>m2</a:t>
                      </a:r>
                      <a:endParaRPr lang="en-ZA" sz="1000" dirty="0">
                        <a:solidFill>
                          <a:srgbClr val="00B050"/>
                        </a:solidFill>
                        <a:latin typeface="Calibri" panose="020F0502020204030204" pitchFamily="34" charset="0"/>
                        <a:cs typeface="Calibri" panose="020F0502020204030204" pitchFamily="34" charset="0"/>
                      </a:endParaRPr>
                    </a:p>
                  </a:txBody>
                  <a:tcPr marL="9525" marR="9525" marT="9525" marB="0" anchor="ctr"/>
                </a:tc>
                <a:tc>
                  <a:txBody>
                    <a:bodyPr/>
                    <a:lstStyle/>
                    <a:p>
                      <a:pPr algn="ctr"/>
                      <a:r>
                        <a:rPr lang="en-ZA" sz="1000" dirty="0">
                          <a:solidFill>
                            <a:srgbClr val="FFC000"/>
                          </a:solidFill>
                          <a:latin typeface="Calibri" panose="020F0502020204030204" pitchFamily="34" charset="0"/>
                          <a:cs typeface="Calibri" panose="020F0502020204030204" pitchFamily="34" charset="0"/>
                        </a:rPr>
                        <a:t>551,6m2</a:t>
                      </a:r>
                    </a:p>
                  </a:txBody>
                  <a:tcPr marL="9525" marR="9525" marT="9525" marB="0" anchor="ctr"/>
                </a:tc>
                <a:tc>
                  <a:txBody>
                    <a:bodyPr/>
                    <a:lstStyle/>
                    <a:p>
                      <a:pPr algn="ctr"/>
                      <a:r>
                        <a:rPr lang="en-ZA" sz="1000" dirty="0">
                          <a:solidFill>
                            <a:srgbClr val="00B050"/>
                          </a:solidFill>
                          <a:latin typeface="Calibri" panose="020F0502020204030204" pitchFamily="34" charset="0"/>
                          <a:cs typeface="Calibri" panose="020F0502020204030204" pitchFamily="34" charset="0"/>
                        </a:rPr>
                        <a:t>945,4m2</a:t>
                      </a:r>
                    </a:p>
                  </a:txBody>
                  <a:tcPr marL="9525" marR="9525" marT="9525" marB="0" anchor="ctr"/>
                </a:tc>
                <a:tc>
                  <a:txBody>
                    <a:bodyPr/>
                    <a:lstStyle/>
                    <a:p>
                      <a:pPr algn="ctr"/>
                      <a:r>
                        <a:rPr lang="en-ZA" sz="1000" dirty="0">
                          <a:solidFill>
                            <a:srgbClr val="00B050"/>
                          </a:solidFill>
                          <a:latin typeface="Calibri" panose="020F0502020204030204" pitchFamily="34" charset="0"/>
                          <a:cs typeface="Calibri" panose="020F0502020204030204" pitchFamily="34" charset="0"/>
                        </a:rPr>
                        <a:t>1407m2</a:t>
                      </a:r>
                    </a:p>
                  </a:txBody>
                  <a:tcPr marL="9525" marR="9525" marT="9525" marB="0" anchor="ctr"/>
                </a:tc>
                <a:tc>
                  <a:txBody>
                    <a:bodyPr/>
                    <a:lstStyle/>
                    <a:p>
                      <a:pPr algn="ctr"/>
                      <a:r>
                        <a:rPr lang="en-ZA" sz="1000" dirty="0">
                          <a:solidFill>
                            <a:srgbClr val="FF0000"/>
                          </a:solidFill>
                          <a:latin typeface="Calibri" panose="020F0502020204030204" pitchFamily="34" charset="0"/>
                          <a:cs typeface="Calibri" panose="020F0502020204030204" pitchFamily="34" charset="0"/>
                        </a:rPr>
                        <a:t>-99,6m2</a:t>
                      </a:r>
                    </a:p>
                  </a:txBody>
                  <a:tcPr marL="9525" marR="9525" marT="9525" marB="0" anchor="ctr"/>
                </a:tc>
                <a:tc>
                  <a:txBody>
                    <a:bodyPr/>
                    <a:lstStyle/>
                    <a:p>
                      <a:pPr algn="ctr"/>
                      <a:endParaRPr lang="en-ZA" sz="1000" dirty="0">
                        <a:latin typeface="Calibri" panose="020F0502020204030204" pitchFamily="34" charset="0"/>
                        <a:cs typeface="Calibri" panose="020F0502020204030204" pitchFamily="34" charset="0"/>
                      </a:endParaRPr>
                    </a:p>
                  </a:txBody>
                  <a:tcPr marL="9525" marR="9525" marT="9525" marB="0" anchor="ctr"/>
                </a:tc>
                <a:tc>
                  <a:txBody>
                    <a:bodyPr/>
                    <a:lstStyle/>
                    <a:p>
                      <a:pPr algn="ctr"/>
                      <a:r>
                        <a:rPr lang="en-ZA" sz="1000" dirty="0">
                          <a:solidFill>
                            <a:srgbClr val="00B050"/>
                          </a:solidFill>
                          <a:latin typeface="Calibri" panose="020F0502020204030204" pitchFamily="34" charset="0"/>
                          <a:cs typeface="Calibri" panose="020F0502020204030204" pitchFamily="34" charset="0"/>
                        </a:rPr>
                        <a:t>780,4m2</a:t>
                      </a:r>
                    </a:p>
                  </a:txBody>
                  <a:tcPr marL="9525" marR="9525" marT="9525" marB="0" anchor="ctr"/>
                </a:tc>
                <a:tc>
                  <a:txBody>
                    <a:bodyPr/>
                    <a:lstStyle/>
                    <a:p>
                      <a:pPr algn="ctr"/>
                      <a:r>
                        <a:rPr lang="en-ZA" sz="1000" dirty="0">
                          <a:solidFill>
                            <a:srgbClr val="00B050"/>
                          </a:solidFill>
                          <a:latin typeface="Calibri" panose="020F0502020204030204" pitchFamily="34" charset="0"/>
                          <a:cs typeface="Calibri" panose="020F0502020204030204" pitchFamily="34" charset="0"/>
                        </a:rPr>
                        <a:t>2024,4m2</a:t>
                      </a:r>
                    </a:p>
                  </a:txBody>
                  <a:tcPr marL="9525" marR="9525" marT="9525" marB="0" anchor="ctr"/>
                </a:tc>
                <a:tc>
                  <a:txBody>
                    <a:bodyPr/>
                    <a:lstStyle/>
                    <a:p>
                      <a:pPr algn="ctr"/>
                      <a:r>
                        <a:rPr lang="en-ZA" sz="1000" dirty="0">
                          <a:solidFill>
                            <a:srgbClr val="00B050"/>
                          </a:solidFill>
                          <a:latin typeface="Calibri" panose="020F0502020204030204" pitchFamily="34" charset="0"/>
                          <a:cs typeface="Calibri" panose="020F0502020204030204" pitchFamily="34" charset="0"/>
                        </a:rPr>
                        <a:t>859,6m2</a:t>
                      </a:r>
                    </a:p>
                  </a:txBody>
                  <a:tcPr marL="9525" marR="9525" marT="9525" marB="0" anchor="ctr"/>
                </a:tc>
                <a:tc>
                  <a:txBody>
                    <a:bodyPr/>
                    <a:lstStyle/>
                    <a:p>
                      <a:pPr algn="ctr"/>
                      <a:r>
                        <a:rPr lang="en-ZA" sz="1000" dirty="0">
                          <a:solidFill>
                            <a:srgbClr val="FFC000"/>
                          </a:solidFill>
                          <a:latin typeface="Calibri" panose="020F0502020204030204" pitchFamily="34" charset="0"/>
                          <a:cs typeface="Calibri" panose="020F0502020204030204" pitchFamily="34" charset="0"/>
                        </a:rPr>
                        <a:t>440,6m2</a:t>
                      </a:r>
                    </a:p>
                  </a:txBody>
                  <a:tcPr marL="9525" marR="9525" marT="9525" marB="0" anchor="ctr"/>
                </a:tc>
                <a:tc>
                  <a:txBody>
                    <a:bodyPr/>
                    <a:lstStyle/>
                    <a:p>
                      <a:pPr algn="ctr"/>
                      <a:r>
                        <a:rPr lang="en-ZA" sz="1000" dirty="0">
                          <a:solidFill>
                            <a:srgbClr val="00B050"/>
                          </a:solidFill>
                          <a:latin typeface="Calibri" panose="020F0502020204030204" pitchFamily="34" charset="0"/>
                          <a:cs typeface="Calibri" panose="020F0502020204030204" pitchFamily="34" charset="0"/>
                        </a:rPr>
                        <a:t>6793,6m2</a:t>
                      </a:r>
                    </a:p>
                  </a:txBody>
                  <a:tcPr marL="9525" marR="9525" marT="9525" marB="0" anchor="ctr"/>
                </a:tc>
                <a:tc>
                  <a:txBody>
                    <a:bodyPr/>
                    <a:lstStyle/>
                    <a:p>
                      <a:pPr algn="ctr"/>
                      <a:r>
                        <a:rPr lang="en-ZA" sz="1000" dirty="0">
                          <a:solidFill>
                            <a:srgbClr val="00B050"/>
                          </a:solidFill>
                          <a:latin typeface="Calibri" panose="020F0502020204030204" pitchFamily="34" charset="0"/>
                          <a:cs typeface="Calibri" panose="020F0502020204030204" pitchFamily="34" charset="0"/>
                        </a:rPr>
                        <a:t>2756,4m2</a:t>
                      </a:r>
                    </a:p>
                  </a:txBody>
                  <a:tcPr marL="9525" marR="9525" marT="9525" marB="0" anchor="ctr"/>
                </a:tc>
                <a:tc>
                  <a:txBody>
                    <a:bodyPr/>
                    <a:lstStyle/>
                    <a:p>
                      <a:pPr algn="ctr"/>
                      <a:r>
                        <a:rPr lang="en-ZA" sz="1000" dirty="0">
                          <a:solidFill>
                            <a:srgbClr val="00B050"/>
                          </a:solidFill>
                          <a:latin typeface="Calibri" panose="020F0502020204030204" pitchFamily="34" charset="0"/>
                          <a:cs typeface="Calibri" panose="020F0502020204030204" pitchFamily="34" charset="0"/>
                        </a:rPr>
                        <a:t>3708,4m2</a:t>
                      </a:r>
                    </a:p>
                  </a:txBody>
                  <a:tcPr marL="9525" marR="9525" marT="9525" marB="0" anchor="ctr"/>
                </a:tc>
                <a:tc>
                  <a:txBody>
                    <a:bodyPr/>
                    <a:lstStyle/>
                    <a:p>
                      <a:pPr algn="ctr"/>
                      <a:r>
                        <a:rPr lang="en-ZA" sz="1000" dirty="0">
                          <a:solidFill>
                            <a:srgbClr val="00B050"/>
                          </a:solidFill>
                          <a:latin typeface="Calibri" panose="020F0502020204030204" pitchFamily="34" charset="0"/>
                          <a:cs typeface="Calibri" panose="020F0502020204030204" pitchFamily="34" charset="0"/>
                        </a:rPr>
                        <a:t>3503,15m2</a:t>
                      </a:r>
                    </a:p>
                  </a:txBody>
                  <a:tcPr marL="9525" marR="9525" marT="9525" marB="0" anchor="ctr"/>
                </a:tc>
                <a:extLst>
                  <a:ext uri="{0D108BD9-81ED-4DB2-BD59-A6C34878D82A}">
                    <a16:rowId xmlns:a16="http://schemas.microsoft.com/office/drawing/2014/main" val="10008"/>
                  </a:ext>
                </a:extLst>
              </a:tr>
              <a:tr h="421446">
                <a:tc>
                  <a:txBody>
                    <a:bodyPr/>
                    <a:lstStyle/>
                    <a:p>
                      <a:r>
                        <a:rPr lang="en-ZA" sz="1100" dirty="0"/>
                        <a:t>Cal. Space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800" dirty="0">
                          <a:solidFill>
                            <a:srgbClr val="00B050"/>
                          </a:solidFill>
                          <a:latin typeface="Calibri" panose="020F0502020204030204" pitchFamily="34" charset="0"/>
                          <a:cs typeface="Calibri" panose="020F0502020204030204" pitchFamily="34" charset="0"/>
                          <a:sym typeface="Wingdings" panose="05000000000000000000" pitchFamily="2" charset="2"/>
                        </a:rPr>
                        <a:t></a:t>
                      </a:r>
                      <a:endParaRPr lang="en-ZA" sz="1800" dirty="0">
                        <a:latin typeface="Calibri" panose="020F0502020204030204" pitchFamily="34" charset="0"/>
                        <a:cs typeface="Calibri" panose="020F0502020204030204" pitchFamily="34" charset="0"/>
                      </a:endParaRPr>
                    </a:p>
                  </a:txBody>
                  <a:tcPr/>
                </a:tc>
                <a:tc>
                  <a:txBody>
                    <a:bodyPr/>
                    <a:lstStyle/>
                    <a:p>
                      <a:pPr algn="ctr"/>
                      <a:r>
                        <a:rPr lang="en-ZA" sz="1800" dirty="0">
                          <a:solidFill>
                            <a:srgbClr val="FFC000"/>
                          </a:solidFill>
                          <a:latin typeface="Calibri" panose="020F0502020204030204" pitchFamily="34" charset="0"/>
                          <a:cs typeface="Calibri" panose="020F0502020204030204" pitchFamily="34" charset="0"/>
                          <a:sym typeface="Wingdings" panose="05000000000000000000" pitchFamily="2" charset="2"/>
                        </a:rPr>
                        <a:t></a:t>
                      </a:r>
                      <a:endParaRPr lang="en-ZA" sz="1800" dirty="0">
                        <a:solidFill>
                          <a:srgbClr val="FFC000"/>
                        </a:solidFill>
                        <a:latin typeface="Calibri" panose="020F0502020204030204" pitchFamily="34" charset="0"/>
                        <a:cs typeface="Calibri" panose="020F0502020204030204" pitchFamily="34" charset="0"/>
                      </a:endParaRPr>
                    </a:p>
                  </a:txBody>
                  <a:tcPr/>
                </a:tc>
                <a:tc>
                  <a:txBody>
                    <a:bodyPr/>
                    <a:lstStyle/>
                    <a:p>
                      <a:pPr algn="ctr"/>
                      <a:r>
                        <a:rPr lang="en-ZA" sz="1800" dirty="0">
                          <a:solidFill>
                            <a:srgbClr val="00B050"/>
                          </a:solidFill>
                          <a:latin typeface="Calibri" panose="020F0502020204030204" pitchFamily="34" charset="0"/>
                          <a:cs typeface="Calibri" panose="020F0502020204030204" pitchFamily="34" charset="0"/>
                          <a:sym typeface="Wingdings" panose="05000000000000000000" pitchFamily="2" charset="2"/>
                        </a:rPr>
                        <a:t></a:t>
                      </a:r>
                      <a:endParaRPr lang="en-ZA" sz="1800" dirty="0">
                        <a:solidFill>
                          <a:srgbClr val="00B050"/>
                        </a:solidFill>
                        <a:latin typeface="Calibri" panose="020F0502020204030204" pitchFamily="34" charset="0"/>
                        <a:cs typeface="Calibri" panose="020F0502020204030204" pitchFamily="34" charset="0"/>
                      </a:endParaRPr>
                    </a:p>
                  </a:txBody>
                  <a:tcPr/>
                </a:tc>
                <a:tc>
                  <a:txBody>
                    <a:bodyPr/>
                    <a:lstStyle/>
                    <a:p>
                      <a:pPr algn="ctr"/>
                      <a:r>
                        <a:rPr lang="en-ZA" sz="1800" dirty="0">
                          <a:solidFill>
                            <a:srgbClr val="FFC000"/>
                          </a:solidFill>
                          <a:latin typeface="Calibri" panose="020F0502020204030204" pitchFamily="34" charset="0"/>
                          <a:cs typeface="Calibri" panose="020F0502020204030204" pitchFamily="34" charset="0"/>
                          <a:sym typeface="Wingdings" panose="05000000000000000000" pitchFamily="2" charset="2"/>
                        </a:rPr>
                        <a:t></a:t>
                      </a:r>
                      <a:endParaRPr lang="en-ZA" sz="1800" dirty="0">
                        <a:solidFill>
                          <a:srgbClr val="FFC000"/>
                        </a:solidFill>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800" dirty="0">
                          <a:solidFill>
                            <a:srgbClr val="00B050"/>
                          </a:solidFill>
                          <a:latin typeface="Calibri" panose="020F0502020204030204" pitchFamily="34" charset="0"/>
                          <a:cs typeface="Calibri" panose="020F0502020204030204" pitchFamily="34" charset="0"/>
                          <a:sym typeface="Wingdings" panose="05000000000000000000" pitchFamily="2" charset="2"/>
                        </a:rPr>
                        <a:t></a:t>
                      </a:r>
                      <a:endParaRPr lang="en-ZA" sz="1800" dirty="0">
                        <a:solidFill>
                          <a:srgbClr val="00B050"/>
                        </a:solidFill>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800" dirty="0">
                          <a:solidFill>
                            <a:srgbClr val="00B050"/>
                          </a:solidFill>
                          <a:latin typeface="Calibri" panose="020F0502020204030204" pitchFamily="34" charset="0"/>
                          <a:cs typeface="Calibri" panose="020F0502020204030204" pitchFamily="34" charset="0"/>
                          <a:sym typeface="Wingdings" panose="05000000000000000000" pitchFamily="2" charset="2"/>
                        </a:rPr>
                        <a:t></a:t>
                      </a:r>
                      <a:endParaRPr lang="en-ZA" sz="1800" dirty="0">
                        <a:solidFill>
                          <a:srgbClr val="00B050"/>
                        </a:solidFill>
                        <a:latin typeface="Calibri" panose="020F0502020204030204" pitchFamily="34" charset="0"/>
                        <a:cs typeface="Calibri" panose="020F0502020204030204" pitchFamily="34" charset="0"/>
                      </a:endParaRPr>
                    </a:p>
                  </a:txBody>
                  <a:tcPr/>
                </a:tc>
                <a:tc>
                  <a:txBody>
                    <a:bodyPr/>
                    <a:lstStyle/>
                    <a:p>
                      <a:pPr algn="ctr"/>
                      <a:r>
                        <a:rPr lang="en-ZA" sz="1800" dirty="0">
                          <a:solidFill>
                            <a:srgbClr val="FF0000"/>
                          </a:solidFill>
                          <a:latin typeface="Calibri" panose="020F0502020204030204" pitchFamily="34" charset="0"/>
                          <a:cs typeface="Calibri" panose="020F0502020204030204" pitchFamily="34" charset="0"/>
                          <a:sym typeface="Wingdings" panose="05000000000000000000" pitchFamily="2" charset="2"/>
                        </a:rPr>
                        <a:t></a:t>
                      </a:r>
                      <a:endParaRPr lang="en-ZA" sz="1800" dirty="0">
                        <a:solidFill>
                          <a:srgbClr val="FF0000"/>
                        </a:solidFill>
                        <a:latin typeface="Calibri" panose="020F0502020204030204" pitchFamily="34" charset="0"/>
                        <a:cs typeface="Calibri" panose="020F0502020204030204" pitchFamily="34" charset="0"/>
                      </a:endParaRPr>
                    </a:p>
                  </a:txBody>
                  <a:tcPr/>
                </a:tc>
                <a:tc>
                  <a:txBody>
                    <a:bodyPr/>
                    <a:lstStyle/>
                    <a:p>
                      <a:pPr algn="ctr"/>
                      <a:r>
                        <a:rPr lang="en-ZA" sz="1800" dirty="0">
                          <a:solidFill>
                            <a:srgbClr val="FFC000"/>
                          </a:solidFill>
                          <a:latin typeface="Calibri" panose="020F0502020204030204" pitchFamily="34" charset="0"/>
                          <a:cs typeface="Calibri" panose="020F0502020204030204" pitchFamily="34" charset="0"/>
                          <a:sym typeface="Wingdings" panose="05000000000000000000" pitchFamily="2" charset="2"/>
                        </a:rPr>
                        <a:t></a:t>
                      </a:r>
                      <a:endParaRPr lang="en-ZA" sz="1800" dirty="0">
                        <a:solidFill>
                          <a:srgbClr val="FFC000"/>
                        </a:solidFill>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800" dirty="0">
                          <a:solidFill>
                            <a:srgbClr val="00B050"/>
                          </a:solidFill>
                          <a:latin typeface="Calibri" panose="020F0502020204030204" pitchFamily="34" charset="0"/>
                          <a:cs typeface="Calibri" panose="020F0502020204030204" pitchFamily="34" charset="0"/>
                          <a:sym typeface="Wingdings" panose="05000000000000000000" pitchFamily="2" charset="2"/>
                        </a:rPr>
                        <a:t></a:t>
                      </a:r>
                      <a:endParaRPr lang="en-ZA" sz="1800" dirty="0">
                        <a:solidFill>
                          <a:srgbClr val="00B050"/>
                        </a:solidFill>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800" dirty="0">
                          <a:solidFill>
                            <a:srgbClr val="00B050"/>
                          </a:solidFill>
                          <a:latin typeface="Calibri" panose="020F0502020204030204" pitchFamily="34" charset="0"/>
                          <a:cs typeface="Calibri" panose="020F0502020204030204" pitchFamily="34" charset="0"/>
                          <a:sym typeface="Wingdings" panose="05000000000000000000" pitchFamily="2" charset="2"/>
                        </a:rPr>
                        <a:t></a:t>
                      </a:r>
                      <a:endParaRPr lang="en-ZA" sz="1800" dirty="0">
                        <a:solidFill>
                          <a:srgbClr val="00B050"/>
                        </a:solidFill>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800" dirty="0">
                          <a:solidFill>
                            <a:srgbClr val="00B050"/>
                          </a:solidFill>
                          <a:latin typeface="Calibri" panose="020F0502020204030204" pitchFamily="34" charset="0"/>
                          <a:cs typeface="Calibri" panose="020F0502020204030204" pitchFamily="34" charset="0"/>
                          <a:sym typeface="Wingdings" panose="05000000000000000000" pitchFamily="2" charset="2"/>
                        </a:rPr>
                        <a:t></a:t>
                      </a:r>
                      <a:endParaRPr lang="en-ZA" sz="1800" dirty="0">
                        <a:solidFill>
                          <a:srgbClr val="00B050"/>
                        </a:solidFill>
                        <a:latin typeface="Calibri" panose="020F0502020204030204" pitchFamily="34" charset="0"/>
                        <a:cs typeface="Calibri" panose="020F0502020204030204" pitchFamily="34" charset="0"/>
                      </a:endParaRPr>
                    </a:p>
                  </a:txBody>
                  <a:tcPr/>
                </a:tc>
                <a:tc>
                  <a:txBody>
                    <a:bodyPr/>
                    <a:lstStyle/>
                    <a:p>
                      <a:pPr algn="ctr"/>
                      <a:r>
                        <a:rPr lang="en-ZA" sz="1800" dirty="0">
                          <a:solidFill>
                            <a:srgbClr val="FFC000"/>
                          </a:solidFill>
                          <a:latin typeface="Calibri" panose="020F0502020204030204" pitchFamily="34" charset="0"/>
                          <a:cs typeface="Calibri" panose="020F0502020204030204" pitchFamily="34" charset="0"/>
                          <a:sym typeface="Wingdings" panose="05000000000000000000" pitchFamily="2" charset="2"/>
                        </a:rPr>
                        <a:t></a:t>
                      </a:r>
                      <a:endParaRPr lang="en-ZA" sz="1800" dirty="0">
                        <a:solidFill>
                          <a:srgbClr val="FFC000"/>
                        </a:solidFill>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800" dirty="0">
                          <a:solidFill>
                            <a:srgbClr val="00B050"/>
                          </a:solidFill>
                          <a:latin typeface="Calibri" panose="020F0502020204030204" pitchFamily="34" charset="0"/>
                          <a:cs typeface="Calibri" panose="020F0502020204030204" pitchFamily="34" charset="0"/>
                          <a:sym typeface="Wingdings" panose="05000000000000000000" pitchFamily="2" charset="2"/>
                        </a:rPr>
                        <a:t></a:t>
                      </a:r>
                      <a:endParaRPr lang="en-ZA" sz="1800" dirty="0">
                        <a:solidFill>
                          <a:srgbClr val="00B050"/>
                        </a:solidFill>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800" dirty="0">
                          <a:solidFill>
                            <a:srgbClr val="00B050"/>
                          </a:solidFill>
                          <a:latin typeface="Calibri" panose="020F0502020204030204" pitchFamily="34" charset="0"/>
                          <a:cs typeface="Calibri" panose="020F0502020204030204" pitchFamily="34" charset="0"/>
                          <a:sym typeface="Wingdings" panose="05000000000000000000" pitchFamily="2" charset="2"/>
                        </a:rPr>
                        <a:t></a:t>
                      </a:r>
                      <a:endParaRPr lang="en-ZA" sz="1800" dirty="0">
                        <a:solidFill>
                          <a:srgbClr val="00B050"/>
                        </a:solidFill>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800" dirty="0">
                          <a:solidFill>
                            <a:srgbClr val="00B050"/>
                          </a:solidFill>
                          <a:latin typeface="Calibri" panose="020F0502020204030204" pitchFamily="34" charset="0"/>
                          <a:cs typeface="Calibri" panose="020F0502020204030204" pitchFamily="34" charset="0"/>
                          <a:sym typeface="Wingdings" panose="05000000000000000000" pitchFamily="2" charset="2"/>
                        </a:rPr>
                        <a:t></a:t>
                      </a:r>
                      <a:endParaRPr lang="en-ZA" sz="1800" dirty="0">
                        <a:solidFill>
                          <a:srgbClr val="00B050"/>
                        </a:solidFill>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800" dirty="0">
                          <a:solidFill>
                            <a:srgbClr val="00B050"/>
                          </a:solidFill>
                          <a:latin typeface="Calibri" panose="020F0502020204030204" pitchFamily="34" charset="0"/>
                          <a:cs typeface="Calibri" panose="020F0502020204030204" pitchFamily="34" charset="0"/>
                          <a:sym typeface="Wingdings" panose="05000000000000000000" pitchFamily="2" charset="2"/>
                        </a:rPr>
                        <a:t></a:t>
                      </a:r>
                      <a:endParaRPr lang="en-ZA" sz="1800" dirty="0">
                        <a:solidFill>
                          <a:srgbClr val="00B050"/>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9"/>
                  </a:ext>
                </a:extLst>
              </a:tr>
              <a:tr h="421446">
                <a:tc>
                  <a:txBody>
                    <a:bodyPr/>
                    <a:lstStyle/>
                    <a:p>
                      <a:r>
                        <a:rPr lang="en-ZA" sz="1100" dirty="0"/>
                        <a:t>Alt.</a:t>
                      </a:r>
                      <a:r>
                        <a:rPr lang="en-ZA" sz="1100" baseline="0" dirty="0"/>
                        <a:t> Solution</a:t>
                      </a:r>
                      <a:endParaRPr lang="en-ZA"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000" dirty="0">
                        <a:latin typeface="Calibri" panose="020F0502020204030204" pitchFamily="34" charset="0"/>
                        <a:cs typeface="Calibri" panose="020F0502020204030204" pitchFamily="34" charset="0"/>
                      </a:endParaRPr>
                    </a:p>
                  </a:txBody>
                  <a:tcPr anchor="ctr"/>
                </a:tc>
                <a:tc>
                  <a:txBody>
                    <a:bodyPr/>
                    <a:lstStyle/>
                    <a:p>
                      <a:pPr algn="ctr"/>
                      <a:r>
                        <a:rPr lang="en-ZA" sz="1000" dirty="0">
                          <a:solidFill>
                            <a:srgbClr val="FFC000"/>
                          </a:solidFill>
                          <a:latin typeface="Calibri" panose="020F0502020204030204" pitchFamily="34" charset="0"/>
                          <a:cs typeface="Calibri" panose="020F0502020204030204" pitchFamily="34" charset="0"/>
                        </a:rPr>
                        <a:t>ES</a:t>
                      </a:r>
                    </a:p>
                  </a:txBody>
                  <a:tcPr anchor="ctr"/>
                </a:tc>
                <a:tc>
                  <a:txBody>
                    <a:bodyPr/>
                    <a:lstStyle/>
                    <a:p>
                      <a:pPr algn="ctr"/>
                      <a:endParaRPr lang="en-ZA" sz="1000" dirty="0">
                        <a:solidFill>
                          <a:srgbClr val="00B050"/>
                        </a:solidFill>
                        <a:latin typeface="Calibri" panose="020F0502020204030204" pitchFamily="34" charset="0"/>
                        <a:cs typeface="Calibri" panose="020F0502020204030204" pitchFamily="34" charset="0"/>
                      </a:endParaRPr>
                    </a:p>
                  </a:txBody>
                  <a:tcPr anchor="ctr"/>
                </a:tc>
                <a:tc>
                  <a:txBody>
                    <a:bodyPr/>
                    <a:lstStyle/>
                    <a:p>
                      <a:pPr algn="ctr"/>
                      <a:r>
                        <a:rPr lang="en-ZA" sz="1000" dirty="0">
                          <a:solidFill>
                            <a:srgbClr val="FFC000"/>
                          </a:solidFill>
                          <a:latin typeface="Calibri" panose="020F0502020204030204" pitchFamily="34" charset="0"/>
                          <a:cs typeface="Calibri" panose="020F0502020204030204" pitchFamily="34" charset="0"/>
                        </a:rPr>
                        <a:t>ES</a:t>
                      </a:r>
                    </a:p>
                  </a:txBody>
                  <a:tcPr anchor="ctr"/>
                </a:tc>
                <a:tc>
                  <a:txBody>
                    <a:bodyPr/>
                    <a:lstStyle/>
                    <a:p>
                      <a:pPr algn="ctr"/>
                      <a:endParaRPr lang="en-ZA" sz="1000" dirty="0">
                        <a:solidFill>
                          <a:srgbClr val="FFC000"/>
                        </a:solidFill>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000" dirty="0">
                        <a:solidFill>
                          <a:srgbClr val="00B050"/>
                        </a:solidFill>
                        <a:latin typeface="Calibri" panose="020F0502020204030204" pitchFamily="34" charset="0"/>
                        <a:cs typeface="Calibri" panose="020F0502020204030204" pitchFamily="34" charset="0"/>
                      </a:endParaRPr>
                    </a:p>
                  </a:txBody>
                  <a:tcPr anchor="ctr"/>
                </a:tc>
                <a:tc>
                  <a:txBody>
                    <a:bodyPr/>
                    <a:lstStyle/>
                    <a:p>
                      <a:pPr algn="ctr"/>
                      <a:r>
                        <a:rPr lang="en-ZA" sz="1000" dirty="0">
                          <a:solidFill>
                            <a:srgbClr val="FF0000"/>
                          </a:solidFill>
                          <a:latin typeface="Calibri" panose="020F0502020204030204" pitchFamily="34" charset="0"/>
                          <a:cs typeface="Calibri" panose="020F0502020204030204" pitchFamily="34" charset="0"/>
                        </a:rPr>
                        <a:t>JS = ?</a:t>
                      </a:r>
                    </a:p>
                  </a:txBody>
                  <a:tcPr anchor="ctr"/>
                </a:tc>
                <a:tc>
                  <a:txBody>
                    <a:bodyPr/>
                    <a:lstStyle/>
                    <a:p>
                      <a:pPr algn="ctr"/>
                      <a:r>
                        <a:rPr lang="en-ZA" sz="1000" dirty="0">
                          <a:solidFill>
                            <a:srgbClr val="FFC000"/>
                          </a:solidFill>
                          <a:latin typeface="Calibri" panose="020F0502020204030204" pitchFamily="34" charset="0"/>
                          <a:cs typeface="Calibri" panose="020F0502020204030204" pitchFamily="34" charset="0"/>
                        </a:rPr>
                        <a:t>HQ</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000" dirty="0">
                        <a:solidFill>
                          <a:srgbClr val="00B050"/>
                        </a:solidFill>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000" dirty="0">
                        <a:solidFill>
                          <a:srgbClr val="00B050"/>
                        </a:solidFill>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000" dirty="0">
                        <a:solidFill>
                          <a:srgbClr val="00B050"/>
                        </a:solidFill>
                        <a:latin typeface="Calibri" panose="020F0502020204030204" pitchFamily="34" charset="0"/>
                        <a:cs typeface="Calibri" panose="020F0502020204030204" pitchFamily="34" charset="0"/>
                      </a:endParaRPr>
                    </a:p>
                  </a:txBody>
                  <a:tcPr anchor="ctr"/>
                </a:tc>
                <a:tc>
                  <a:txBody>
                    <a:bodyPr/>
                    <a:lstStyle/>
                    <a:p>
                      <a:pPr algn="ctr"/>
                      <a:r>
                        <a:rPr lang="en-ZA" sz="1000" dirty="0">
                          <a:solidFill>
                            <a:srgbClr val="FFC000"/>
                          </a:solidFill>
                          <a:latin typeface="Calibri" panose="020F0502020204030204" pitchFamily="34" charset="0"/>
                          <a:cs typeface="Calibri" panose="020F0502020204030204" pitchFamily="34" charset="0"/>
                        </a:rPr>
                        <a:t>SW</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000" dirty="0">
                        <a:solidFill>
                          <a:srgbClr val="FFC000"/>
                        </a:solidFill>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000" dirty="0">
                        <a:solidFill>
                          <a:srgbClr val="00B050"/>
                        </a:solidFill>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000" dirty="0">
                        <a:solidFill>
                          <a:srgbClr val="00B050"/>
                        </a:solidFill>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000" dirty="0">
                        <a:solidFill>
                          <a:srgbClr val="00B050"/>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10"/>
                  </a:ext>
                </a:extLst>
              </a:tr>
              <a:tr h="388881">
                <a:tc>
                  <a:txBody>
                    <a:bodyPr/>
                    <a:lstStyle/>
                    <a:p>
                      <a:r>
                        <a:rPr lang="en-ZA" sz="1100" dirty="0"/>
                        <a:t> Space Plan.</a:t>
                      </a:r>
                    </a:p>
                  </a:txBody>
                  <a:tcPr/>
                </a:tc>
                <a:tc>
                  <a:txBody>
                    <a:bodyPr/>
                    <a:lstStyle/>
                    <a:p>
                      <a:pPr algn="ctr"/>
                      <a:r>
                        <a:rPr lang="en-ZA" sz="1000" dirty="0">
                          <a:latin typeface="Calibri" panose="020F0502020204030204" pitchFamily="34" charset="0"/>
                          <a:cs typeface="Calibri" panose="020F0502020204030204" pitchFamily="34" charset="0"/>
                        </a:rPr>
                        <a:t>TBC</a:t>
                      </a:r>
                    </a:p>
                  </a:txBody>
                  <a:tcPr marL="9525" marR="9525" marT="9525" marB="0" anchor="ctr">
                    <a:solidFill>
                      <a:schemeClr val="accent2">
                        <a:lumMod val="60000"/>
                        <a:lumOff val="40000"/>
                      </a:schemeClr>
                    </a:solidFill>
                  </a:tcPr>
                </a:tc>
                <a:tc>
                  <a:txBody>
                    <a:bodyPr/>
                    <a:lstStyle/>
                    <a:p>
                      <a:pPr algn="ctr"/>
                      <a:r>
                        <a:rPr lang="en-ZA" sz="1000" dirty="0">
                          <a:latin typeface="Calibri" panose="020F0502020204030204" pitchFamily="34" charset="0"/>
                          <a:cs typeface="Calibri" panose="020F0502020204030204" pitchFamily="34" charset="0"/>
                        </a:rPr>
                        <a:t>TBC</a:t>
                      </a:r>
                    </a:p>
                  </a:txBody>
                  <a:tcPr marL="9525" marR="9525" marT="9525" marB="0" anchor="ctr">
                    <a:solidFill>
                      <a:schemeClr val="accent2">
                        <a:lumMod val="60000"/>
                        <a:lumOff val="40000"/>
                      </a:schemeClr>
                    </a:solidFill>
                  </a:tcPr>
                </a:tc>
                <a:tc>
                  <a:txBody>
                    <a:bodyPr/>
                    <a:lstStyle/>
                    <a:p>
                      <a:pPr algn="ctr"/>
                      <a:r>
                        <a:rPr lang="en-ZA" sz="1000" dirty="0">
                          <a:latin typeface="Calibri" panose="020F0502020204030204" pitchFamily="34" charset="0"/>
                          <a:cs typeface="Calibri" panose="020F0502020204030204" pitchFamily="34" charset="0"/>
                        </a:rPr>
                        <a:t>TBC</a:t>
                      </a:r>
                    </a:p>
                  </a:txBody>
                  <a:tcPr marL="9525" marR="9525" marT="9525" marB="0" anchor="ctr">
                    <a:solidFill>
                      <a:schemeClr val="accent2">
                        <a:lumMod val="60000"/>
                        <a:lumOff val="40000"/>
                      </a:schemeClr>
                    </a:solidFill>
                  </a:tcPr>
                </a:tc>
                <a:tc>
                  <a:txBody>
                    <a:bodyPr/>
                    <a:lstStyle/>
                    <a:p>
                      <a:pPr algn="ctr"/>
                      <a:r>
                        <a:rPr lang="en-ZA" sz="1000" dirty="0">
                          <a:latin typeface="Calibri" panose="020F0502020204030204" pitchFamily="34" charset="0"/>
                          <a:cs typeface="Calibri" panose="020F0502020204030204" pitchFamily="34" charset="0"/>
                        </a:rPr>
                        <a:t>TBC</a:t>
                      </a:r>
                    </a:p>
                  </a:txBody>
                  <a:tcPr marL="9525" marR="9525" marT="9525" marB="0" anchor="ctr">
                    <a:solidFill>
                      <a:schemeClr val="accent2">
                        <a:lumMod val="60000"/>
                        <a:lumOff val="40000"/>
                      </a:schemeClr>
                    </a:solidFill>
                  </a:tcPr>
                </a:tc>
                <a:tc>
                  <a:txBody>
                    <a:bodyPr/>
                    <a:lstStyle/>
                    <a:p>
                      <a:pPr algn="ctr"/>
                      <a:r>
                        <a:rPr lang="en-ZA" sz="1000" dirty="0">
                          <a:latin typeface="Calibri" panose="020F0502020204030204" pitchFamily="34" charset="0"/>
                          <a:cs typeface="Calibri" panose="020F0502020204030204" pitchFamily="34" charset="0"/>
                        </a:rPr>
                        <a:t>TBC</a:t>
                      </a:r>
                    </a:p>
                  </a:txBody>
                  <a:tcPr marL="9525" marR="9525" marT="9525" marB="0" anchor="ctr">
                    <a:solidFill>
                      <a:schemeClr val="accent2">
                        <a:lumMod val="60000"/>
                        <a:lumOff val="40000"/>
                      </a:schemeClr>
                    </a:solidFill>
                  </a:tcPr>
                </a:tc>
                <a:tc>
                  <a:txBody>
                    <a:bodyPr/>
                    <a:lstStyle/>
                    <a:p>
                      <a:pPr algn="ctr"/>
                      <a:r>
                        <a:rPr lang="en-ZA" sz="1000" dirty="0">
                          <a:latin typeface="Calibri" panose="020F0502020204030204" pitchFamily="34" charset="0"/>
                          <a:cs typeface="Calibri" panose="020F0502020204030204" pitchFamily="34" charset="0"/>
                        </a:rPr>
                        <a:t>TBC</a:t>
                      </a:r>
                    </a:p>
                  </a:txBody>
                  <a:tcPr marL="9525" marR="9525" marT="9525" marB="0" anchor="ctr">
                    <a:solidFill>
                      <a:schemeClr val="accent2">
                        <a:lumMod val="60000"/>
                        <a:lumOff val="40000"/>
                      </a:schemeClr>
                    </a:solidFill>
                  </a:tcPr>
                </a:tc>
                <a:tc>
                  <a:txBody>
                    <a:bodyPr/>
                    <a:lstStyle/>
                    <a:p>
                      <a:pPr algn="ctr"/>
                      <a:r>
                        <a:rPr lang="en-ZA" sz="1000" dirty="0">
                          <a:latin typeface="Calibri" panose="020F0502020204030204" pitchFamily="34" charset="0"/>
                          <a:cs typeface="Calibri" panose="020F0502020204030204" pitchFamily="34" charset="0"/>
                        </a:rPr>
                        <a:t>TBC</a:t>
                      </a:r>
                    </a:p>
                  </a:txBody>
                  <a:tcPr marL="9525" marR="9525" marT="9525" marB="0" anchor="ctr">
                    <a:solidFill>
                      <a:schemeClr val="accent2">
                        <a:lumMod val="60000"/>
                        <a:lumOff val="40000"/>
                      </a:schemeClr>
                    </a:solidFill>
                  </a:tcPr>
                </a:tc>
                <a:tc>
                  <a:txBody>
                    <a:bodyPr/>
                    <a:lstStyle/>
                    <a:p>
                      <a:pPr algn="ctr"/>
                      <a:r>
                        <a:rPr lang="en-ZA" sz="1000" dirty="0">
                          <a:latin typeface="Calibri" panose="020F0502020204030204" pitchFamily="34" charset="0"/>
                          <a:cs typeface="Calibri" panose="020F0502020204030204" pitchFamily="34" charset="0"/>
                        </a:rPr>
                        <a:t>TBC</a:t>
                      </a:r>
                    </a:p>
                  </a:txBody>
                  <a:tcPr marL="9525" marR="9525" marT="9525" marB="0" anchor="ctr">
                    <a:solidFill>
                      <a:schemeClr val="accent2">
                        <a:lumMod val="60000"/>
                        <a:lumOff val="40000"/>
                      </a:schemeClr>
                    </a:solidFill>
                  </a:tcPr>
                </a:tc>
                <a:tc>
                  <a:txBody>
                    <a:bodyPr/>
                    <a:lstStyle/>
                    <a:p>
                      <a:pPr algn="ctr"/>
                      <a:r>
                        <a:rPr lang="en-ZA" sz="1000" dirty="0">
                          <a:latin typeface="Calibri" panose="020F0502020204030204" pitchFamily="34" charset="0"/>
                          <a:cs typeface="Calibri" panose="020F0502020204030204" pitchFamily="34" charset="0"/>
                        </a:rPr>
                        <a:t>TBC</a:t>
                      </a:r>
                    </a:p>
                  </a:txBody>
                  <a:tcPr marL="9525" marR="9525" marT="9525" marB="0" anchor="ctr">
                    <a:solidFill>
                      <a:schemeClr val="accent2">
                        <a:lumMod val="60000"/>
                        <a:lumOff val="40000"/>
                      </a:schemeClr>
                    </a:solidFill>
                  </a:tcPr>
                </a:tc>
                <a:tc>
                  <a:txBody>
                    <a:bodyPr/>
                    <a:lstStyle/>
                    <a:p>
                      <a:pPr algn="ctr"/>
                      <a:r>
                        <a:rPr lang="en-ZA" sz="1000" dirty="0">
                          <a:latin typeface="Calibri" panose="020F0502020204030204" pitchFamily="34" charset="0"/>
                          <a:cs typeface="Calibri" panose="020F0502020204030204" pitchFamily="34" charset="0"/>
                        </a:rPr>
                        <a:t>TBC</a:t>
                      </a:r>
                    </a:p>
                  </a:txBody>
                  <a:tcPr marL="9525" marR="9525" marT="9525" marB="0" anchor="ctr">
                    <a:solidFill>
                      <a:schemeClr val="accent2">
                        <a:lumMod val="60000"/>
                        <a:lumOff val="40000"/>
                      </a:schemeClr>
                    </a:solidFill>
                  </a:tcPr>
                </a:tc>
                <a:tc>
                  <a:txBody>
                    <a:bodyPr/>
                    <a:lstStyle/>
                    <a:p>
                      <a:pPr algn="ctr"/>
                      <a:r>
                        <a:rPr lang="en-ZA" sz="1000">
                          <a:latin typeface="Calibri" panose="020F0502020204030204" pitchFamily="34" charset="0"/>
                          <a:cs typeface="Calibri" panose="020F0502020204030204" pitchFamily="34" charset="0"/>
                        </a:rPr>
                        <a:t>TBC</a:t>
                      </a:r>
                      <a:endParaRPr lang="en-ZA" sz="1000" dirty="0">
                        <a:latin typeface="Calibri" panose="020F0502020204030204" pitchFamily="34" charset="0"/>
                        <a:cs typeface="Calibri" panose="020F0502020204030204" pitchFamily="34" charset="0"/>
                      </a:endParaRPr>
                    </a:p>
                  </a:txBody>
                  <a:tcPr marL="9525" marR="9525" marT="9525" marB="0" anchor="ctr">
                    <a:solidFill>
                      <a:schemeClr val="accent2">
                        <a:lumMod val="60000"/>
                        <a:lumOff val="40000"/>
                      </a:schemeClr>
                    </a:solidFill>
                  </a:tcPr>
                </a:tc>
                <a:tc>
                  <a:txBody>
                    <a:bodyPr/>
                    <a:lstStyle/>
                    <a:p>
                      <a:pPr algn="ctr"/>
                      <a:r>
                        <a:rPr lang="en-ZA" sz="1000" dirty="0">
                          <a:latin typeface="Calibri" panose="020F0502020204030204" pitchFamily="34" charset="0"/>
                          <a:cs typeface="Calibri" panose="020F0502020204030204" pitchFamily="34" charset="0"/>
                        </a:rPr>
                        <a:t>TBC</a:t>
                      </a:r>
                    </a:p>
                  </a:txBody>
                  <a:tcPr marL="9525" marR="9525" marT="9525" marB="0" anchor="ctr">
                    <a:solidFill>
                      <a:schemeClr val="accent2">
                        <a:lumMod val="60000"/>
                        <a:lumOff val="40000"/>
                      </a:schemeClr>
                    </a:solidFill>
                  </a:tcPr>
                </a:tc>
                <a:tc>
                  <a:txBody>
                    <a:bodyPr/>
                    <a:lstStyle/>
                    <a:p>
                      <a:pPr algn="ctr"/>
                      <a:r>
                        <a:rPr lang="en-ZA" sz="1000" dirty="0">
                          <a:latin typeface="Calibri" panose="020F0502020204030204" pitchFamily="34" charset="0"/>
                          <a:cs typeface="Calibri" panose="020F0502020204030204" pitchFamily="34" charset="0"/>
                        </a:rPr>
                        <a:t>TBC</a:t>
                      </a:r>
                    </a:p>
                  </a:txBody>
                  <a:tcPr marL="9525" marR="9525" marT="9525" marB="0" anchor="ctr">
                    <a:solidFill>
                      <a:schemeClr val="accent2">
                        <a:lumMod val="60000"/>
                        <a:lumOff val="40000"/>
                      </a:schemeClr>
                    </a:solidFill>
                  </a:tcPr>
                </a:tc>
                <a:tc>
                  <a:txBody>
                    <a:bodyPr/>
                    <a:lstStyle/>
                    <a:p>
                      <a:pPr algn="ctr"/>
                      <a:r>
                        <a:rPr lang="en-ZA" sz="1000" dirty="0">
                          <a:latin typeface="Calibri" panose="020F0502020204030204" pitchFamily="34" charset="0"/>
                          <a:cs typeface="Calibri" panose="020F0502020204030204" pitchFamily="34" charset="0"/>
                        </a:rPr>
                        <a:t>TBC</a:t>
                      </a:r>
                    </a:p>
                  </a:txBody>
                  <a:tcPr marL="9525" marR="9525" marT="9525" marB="0" anchor="ctr">
                    <a:solidFill>
                      <a:schemeClr val="accent2">
                        <a:lumMod val="60000"/>
                        <a:lumOff val="40000"/>
                      </a:schemeClr>
                    </a:solidFill>
                  </a:tcPr>
                </a:tc>
                <a:tc>
                  <a:txBody>
                    <a:bodyPr/>
                    <a:lstStyle/>
                    <a:p>
                      <a:pPr algn="ctr"/>
                      <a:r>
                        <a:rPr lang="en-ZA" sz="1000" dirty="0">
                          <a:latin typeface="Calibri" panose="020F0502020204030204" pitchFamily="34" charset="0"/>
                          <a:cs typeface="Calibri" panose="020F0502020204030204" pitchFamily="34" charset="0"/>
                        </a:rPr>
                        <a:t>TBC</a:t>
                      </a:r>
                    </a:p>
                  </a:txBody>
                  <a:tcPr marL="9525" marR="9525" marT="9525" marB="0" anchor="ctr">
                    <a:solidFill>
                      <a:schemeClr val="accent2">
                        <a:lumMod val="60000"/>
                        <a:lumOff val="40000"/>
                      </a:schemeClr>
                    </a:solidFill>
                  </a:tcPr>
                </a:tc>
                <a:tc>
                  <a:txBody>
                    <a:bodyPr/>
                    <a:lstStyle/>
                    <a:p>
                      <a:pPr algn="ctr"/>
                      <a:r>
                        <a:rPr lang="en-ZA" sz="1000" dirty="0">
                          <a:latin typeface="Calibri" panose="020F0502020204030204" pitchFamily="34" charset="0"/>
                          <a:cs typeface="Calibri" panose="020F0502020204030204" pitchFamily="34" charset="0"/>
                        </a:rPr>
                        <a:t>TBC</a:t>
                      </a:r>
                    </a:p>
                  </a:txBody>
                  <a:tcPr marL="9525" marR="9525" marT="9525" marB="0" anchor="ctr">
                    <a:solidFill>
                      <a:schemeClr val="accent2">
                        <a:lumMod val="60000"/>
                        <a:lumOff val="40000"/>
                      </a:schemeClr>
                    </a:solidFill>
                  </a:tcPr>
                </a:tc>
                <a:extLst>
                  <a:ext uri="{0D108BD9-81ED-4DB2-BD59-A6C34878D82A}">
                    <a16:rowId xmlns:a16="http://schemas.microsoft.com/office/drawing/2014/main" val="10011"/>
                  </a:ext>
                </a:extLst>
              </a:tr>
            </a:tbl>
          </a:graphicData>
        </a:graphic>
      </p:graphicFrame>
      <p:sp>
        <p:nvSpPr>
          <p:cNvPr id="5" name="Title 1">
            <a:extLst>
              <a:ext uri="{FF2B5EF4-FFF2-40B4-BE49-F238E27FC236}">
                <a16:creationId xmlns:a16="http://schemas.microsoft.com/office/drawing/2014/main" id="{853EDD1C-7AFE-4EEF-A9CB-41AD9786EE6B}"/>
              </a:ext>
            </a:extLst>
          </p:cNvPr>
          <p:cNvSpPr>
            <a:spLocks noGrp="1"/>
          </p:cNvSpPr>
          <p:nvPr>
            <p:ph type="title"/>
          </p:nvPr>
        </p:nvSpPr>
        <p:spPr>
          <a:xfrm>
            <a:off x="321979" y="163987"/>
            <a:ext cx="11629615" cy="752190"/>
          </a:xfrm>
          <a:solidFill>
            <a:schemeClr val="bg1"/>
          </a:solidFill>
        </p:spPr>
        <p:txBody>
          <a:bodyPr/>
          <a:lstStyle/>
          <a:p>
            <a:r>
              <a:rPr lang="en-US" sz="2800" b="1" dirty="0">
                <a:solidFill>
                  <a:schemeClr val="accent6"/>
                </a:solidFill>
              </a:rPr>
              <a:t>GDE District: Space Calculations (desktop exercise)</a:t>
            </a:r>
            <a:endParaRPr lang="en-US" b="1" dirty="0">
              <a:solidFill>
                <a:schemeClr val="accent6"/>
              </a:solidFill>
            </a:endParaRPr>
          </a:p>
        </p:txBody>
      </p:sp>
    </p:spTree>
    <p:extLst>
      <p:ext uri="{BB962C8B-B14F-4D97-AF65-F5344CB8AC3E}">
        <p14:creationId xmlns:p14="http://schemas.microsoft.com/office/powerpoint/2010/main" val="7682791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7D37AE-AB33-4D8D-A07B-7A717ED87287}"/>
              </a:ext>
            </a:extLst>
          </p:cNvPr>
          <p:cNvSpPr>
            <a:spLocks noGrp="1"/>
          </p:cNvSpPr>
          <p:nvPr>
            <p:ph idx="1"/>
          </p:nvPr>
        </p:nvSpPr>
        <p:spPr/>
        <p:txBody>
          <a:bodyPr/>
          <a:lstStyle/>
          <a:p>
            <a:pPr marL="0" indent="0">
              <a:buNone/>
            </a:pPr>
            <a:endParaRPr lang="en-ZA" dirty="0"/>
          </a:p>
          <a:p>
            <a:pPr marL="0" indent="0">
              <a:buNone/>
            </a:pPr>
            <a:endParaRPr lang="en-ZA" dirty="0"/>
          </a:p>
        </p:txBody>
      </p:sp>
      <p:graphicFrame>
        <p:nvGraphicFramePr>
          <p:cNvPr id="4" name="Table 3">
            <a:extLst>
              <a:ext uri="{FF2B5EF4-FFF2-40B4-BE49-F238E27FC236}">
                <a16:creationId xmlns:a16="http://schemas.microsoft.com/office/drawing/2014/main" id="{8E60F769-6E9B-4793-9921-0049CF047F47}"/>
              </a:ext>
            </a:extLst>
          </p:cNvPr>
          <p:cNvGraphicFramePr>
            <a:graphicFrameLocks noGrp="1"/>
          </p:cNvGraphicFramePr>
          <p:nvPr/>
        </p:nvGraphicFramePr>
        <p:xfrm>
          <a:off x="281192" y="994050"/>
          <a:ext cx="11629615" cy="5194033"/>
        </p:xfrm>
        <a:graphic>
          <a:graphicData uri="http://schemas.openxmlformats.org/drawingml/2006/table">
            <a:tbl>
              <a:tblPr firstRow="1" bandRow="1">
                <a:tableStyleId>{5940675A-B579-460E-94D1-54222C63F5DA}</a:tableStyleId>
              </a:tblPr>
              <a:tblGrid>
                <a:gridCol w="811361">
                  <a:extLst>
                    <a:ext uri="{9D8B030D-6E8A-4147-A177-3AD203B41FA5}">
                      <a16:colId xmlns:a16="http://schemas.microsoft.com/office/drawing/2014/main" val="20000"/>
                    </a:ext>
                  </a:extLst>
                </a:gridCol>
                <a:gridCol w="556829">
                  <a:extLst>
                    <a:ext uri="{9D8B030D-6E8A-4147-A177-3AD203B41FA5}">
                      <a16:colId xmlns:a16="http://schemas.microsoft.com/office/drawing/2014/main" val="20001"/>
                    </a:ext>
                  </a:extLst>
                </a:gridCol>
                <a:gridCol w="684095">
                  <a:extLst>
                    <a:ext uri="{9D8B030D-6E8A-4147-A177-3AD203B41FA5}">
                      <a16:colId xmlns:a16="http://schemas.microsoft.com/office/drawing/2014/main" val="20002"/>
                    </a:ext>
                  </a:extLst>
                </a:gridCol>
                <a:gridCol w="684095">
                  <a:extLst>
                    <a:ext uri="{9D8B030D-6E8A-4147-A177-3AD203B41FA5}">
                      <a16:colId xmlns:a16="http://schemas.microsoft.com/office/drawing/2014/main" val="20003"/>
                    </a:ext>
                  </a:extLst>
                </a:gridCol>
                <a:gridCol w="684095">
                  <a:extLst>
                    <a:ext uri="{9D8B030D-6E8A-4147-A177-3AD203B41FA5}">
                      <a16:colId xmlns:a16="http://schemas.microsoft.com/office/drawing/2014/main" val="20004"/>
                    </a:ext>
                  </a:extLst>
                </a:gridCol>
                <a:gridCol w="684095">
                  <a:extLst>
                    <a:ext uri="{9D8B030D-6E8A-4147-A177-3AD203B41FA5}">
                      <a16:colId xmlns:a16="http://schemas.microsoft.com/office/drawing/2014/main" val="20005"/>
                    </a:ext>
                  </a:extLst>
                </a:gridCol>
                <a:gridCol w="684095">
                  <a:extLst>
                    <a:ext uri="{9D8B030D-6E8A-4147-A177-3AD203B41FA5}">
                      <a16:colId xmlns:a16="http://schemas.microsoft.com/office/drawing/2014/main" val="20006"/>
                    </a:ext>
                  </a:extLst>
                </a:gridCol>
                <a:gridCol w="684095">
                  <a:extLst>
                    <a:ext uri="{9D8B030D-6E8A-4147-A177-3AD203B41FA5}">
                      <a16:colId xmlns:a16="http://schemas.microsoft.com/office/drawing/2014/main" val="20007"/>
                    </a:ext>
                  </a:extLst>
                </a:gridCol>
                <a:gridCol w="684095">
                  <a:extLst>
                    <a:ext uri="{9D8B030D-6E8A-4147-A177-3AD203B41FA5}">
                      <a16:colId xmlns:a16="http://schemas.microsoft.com/office/drawing/2014/main" val="20008"/>
                    </a:ext>
                  </a:extLst>
                </a:gridCol>
                <a:gridCol w="684095">
                  <a:extLst>
                    <a:ext uri="{9D8B030D-6E8A-4147-A177-3AD203B41FA5}">
                      <a16:colId xmlns:a16="http://schemas.microsoft.com/office/drawing/2014/main" val="20009"/>
                    </a:ext>
                  </a:extLst>
                </a:gridCol>
                <a:gridCol w="684095">
                  <a:extLst>
                    <a:ext uri="{9D8B030D-6E8A-4147-A177-3AD203B41FA5}">
                      <a16:colId xmlns:a16="http://schemas.microsoft.com/office/drawing/2014/main" val="20010"/>
                    </a:ext>
                  </a:extLst>
                </a:gridCol>
                <a:gridCol w="684095">
                  <a:extLst>
                    <a:ext uri="{9D8B030D-6E8A-4147-A177-3AD203B41FA5}">
                      <a16:colId xmlns:a16="http://schemas.microsoft.com/office/drawing/2014/main" val="20011"/>
                    </a:ext>
                  </a:extLst>
                </a:gridCol>
                <a:gridCol w="684095">
                  <a:extLst>
                    <a:ext uri="{9D8B030D-6E8A-4147-A177-3AD203B41FA5}">
                      <a16:colId xmlns:a16="http://schemas.microsoft.com/office/drawing/2014/main" val="20012"/>
                    </a:ext>
                  </a:extLst>
                </a:gridCol>
                <a:gridCol w="684095">
                  <a:extLst>
                    <a:ext uri="{9D8B030D-6E8A-4147-A177-3AD203B41FA5}">
                      <a16:colId xmlns:a16="http://schemas.microsoft.com/office/drawing/2014/main" val="20013"/>
                    </a:ext>
                  </a:extLst>
                </a:gridCol>
                <a:gridCol w="684095">
                  <a:extLst>
                    <a:ext uri="{9D8B030D-6E8A-4147-A177-3AD203B41FA5}">
                      <a16:colId xmlns:a16="http://schemas.microsoft.com/office/drawing/2014/main" val="20014"/>
                    </a:ext>
                  </a:extLst>
                </a:gridCol>
                <a:gridCol w="684095">
                  <a:extLst>
                    <a:ext uri="{9D8B030D-6E8A-4147-A177-3AD203B41FA5}">
                      <a16:colId xmlns:a16="http://schemas.microsoft.com/office/drawing/2014/main" val="20015"/>
                    </a:ext>
                  </a:extLst>
                </a:gridCol>
                <a:gridCol w="684095">
                  <a:extLst>
                    <a:ext uri="{9D8B030D-6E8A-4147-A177-3AD203B41FA5}">
                      <a16:colId xmlns:a16="http://schemas.microsoft.com/office/drawing/2014/main" val="20016"/>
                    </a:ext>
                  </a:extLst>
                </a:gridCol>
              </a:tblGrid>
              <a:tr h="337747">
                <a:tc>
                  <a:txBody>
                    <a:bodyPr/>
                    <a:lstStyle/>
                    <a:p>
                      <a:endParaRPr lang="en-ZA" sz="1100" dirty="0"/>
                    </a:p>
                  </a:txBody>
                  <a:tcPr>
                    <a:solidFill>
                      <a:schemeClr val="bg1">
                        <a:lumMod val="85000"/>
                      </a:schemeClr>
                    </a:solidFill>
                  </a:tcPr>
                </a:tc>
                <a:tc>
                  <a:txBody>
                    <a:bodyPr/>
                    <a:lstStyle/>
                    <a:p>
                      <a:r>
                        <a:rPr lang="en-ZA" sz="1100" dirty="0"/>
                        <a:t>HQ</a:t>
                      </a:r>
                    </a:p>
                  </a:txBody>
                  <a:tcPr>
                    <a:solidFill>
                      <a:schemeClr val="bg1">
                        <a:lumMod val="85000"/>
                      </a:schemeClr>
                    </a:solidFill>
                  </a:tcPr>
                </a:tc>
                <a:tc>
                  <a:txBody>
                    <a:bodyPr/>
                    <a:lstStyle/>
                    <a:p>
                      <a:r>
                        <a:rPr lang="en-ZA" sz="1100" dirty="0"/>
                        <a:t>EN</a:t>
                      </a:r>
                    </a:p>
                  </a:txBody>
                  <a:tcPr>
                    <a:solidFill>
                      <a:schemeClr val="bg1">
                        <a:lumMod val="85000"/>
                      </a:schemeClr>
                    </a:solidFill>
                  </a:tcPr>
                </a:tc>
                <a:tc>
                  <a:txBody>
                    <a:bodyPr/>
                    <a:lstStyle/>
                    <a:p>
                      <a:r>
                        <a:rPr lang="en-ZA" sz="1100" dirty="0"/>
                        <a:t>ES</a:t>
                      </a:r>
                    </a:p>
                  </a:txBody>
                  <a:tcPr>
                    <a:solidFill>
                      <a:schemeClr val="bg1">
                        <a:lumMod val="85000"/>
                      </a:schemeClr>
                    </a:solidFill>
                  </a:tcPr>
                </a:tc>
                <a:tc>
                  <a:txBody>
                    <a:bodyPr/>
                    <a:lstStyle/>
                    <a:p>
                      <a:r>
                        <a:rPr lang="en-ZA" sz="1100" dirty="0"/>
                        <a:t>GE</a:t>
                      </a:r>
                    </a:p>
                  </a:txBody>
                  <a:tcPr>
                    <a:solidFill>
                      <a:schemeClr val="bg1">
                        <a:lumMod val="85000"/>
                      </a:schemeClr>
                    </a:solidFill>
                  </a:tcPr>
                </a:tc>
                <a:tc>
                  <a:txBody>
                    <a:bodyPr/>
                    <a:lstStyle/>
                    <a:p>
                      <a:r>
                        <a:rPr lang="en-ZA" sz="1100" dirty="0"/>
                        <a:t>GN</a:t>
                      </a:r>
                    </a:p>
                  </a:txBody>
                  <a:tcPr>
                    <a:solidFill>
                      <a:schemeClr val="bg1">
                        <a:lumMod val="85000"/>
                      </a:schemeClr>
                    </a:solidFill>
                  </a:tcPr>
                </a:tc>
                <a:tc>
                  <a:txBody>
                    <a:bodyPr/>
                    <a:lstStyle/>
                    <a:p>
                      <a:r>
                        <a:rPr lang="en-ZA" sz="1100" dirty="0"/>
                        <a:t>GW</a:t>
                      </a:r>
                    </a:p>
                  </a:txBody>
                  <a:tcPr>
                    <a:solidFill>
                      <a:schemeClr val="bg1">
                        <a:lumMod val="85000"/>
                      </a:schemeClr>
                    </a:solidFill>
                  </a:tcPr>
                </a:tc>
                <a:tc>
                  <a:txBody>
                    <a:bodyPr/>
                    <a:lstStyle/>
                    <a:p>
                      <a:r>
                        <a:rPr lang="en-ZA" sz="1100" dirty="0"/>
                        <a:t>JC</a:t>
                      </a:r>
                    </a:p>
                  </a:txBody>
                  <a:tcPr>
                    <a:solidFill>
                      <a:schemeClr val="bg1">
                        <a:lumMod val="85000"/>
                      </a:schemeClr>
                    </a:solidFill>
                  </a:tcPr>
                </a:tc>
                <a:tc>
                  <a:txBody>
                    <a:bodyPr/>
                    <a:lstStyle/>
                    <a:p>
                      <a:r>
                        <a:rPr lang="en-ZA" sz="1100" dirty="0"/>
                        <a:t>JE</a:t>
                      </a:r>
                    </a:p>
                  </a:txBody>
                  <a:tcPr>
                    <a:solidFill>
                      <a:schemeClr val="bg1">
                        <a:lumMod val="85000"/>
                      </a:schemeClr>
                    </a:solidFill>
                  </a:tcPr>
                </a:tc>
                <a:tc>
                  <a:txBody>
                    <a:bodyPr/>
                    <a:lstStyle/>
                    <a:p>
                      <a:r>
                        <a:rPr lang="en-ZA" sz="1100" dirty="0"/>
                        <a:t>JN</a:t>
                      </a:r>
                    </a:p>
                  </a:txBody>
                  <a:tcPr>
                    <a:solidFill>
                      <a:schemeClr val="bg1">
                        <a:lumMod val="85000"/>
                      </a:schemeClr>
                    </a:solidFill>
                  </a:tcPr>
                </a:tc>
                <a:tc>
                  <a:txBody>
                    <a:bodyPr/>
                    <a:lstStyle/>
                    <a:p>
                      <a:r>
                        <a:rPr lang="en-ZA" sz="1100" dirty="0"/>
                        <a:t>JS</a:t>
                      </a:r>
                    </a:p>
                  </a:txBody>
                  <a:tcPr>
                    <a:solidFill>
                      <a:schemeClr val="bg1">
                        <a:lumMod val="85000"/>
                      </a:schemeClr>
                    </a:solidFill>
                  </a:tcPr>
                </a:tc>
                <a:tc>
                  <a:txBody>
                    <a:bodyPr/>
                    <a:lstStyle/>
                    <a:p>
                      <a:r>
                        <a:rPr lang="en-ZA" sz="1100" dirty="0"/>
                        <a:t>JW</a:t>
                      </a:r>
                    </a:p>
                  </a:txBody>
                  <a:tcPr>
                    <a:solidFill>
                      <a:schemeClr val="bg1">
                        <a:lumMod val="85000"/>
                      </a:schemeClr>
                    </a:solidFill>
                  </a:tcPr>
                </a:tc>
                <a:tc>
                  <a:txBody>
                    <a:bodyPr/>
                    <a:lstStyle/>
                    <a:p>
                      <a:r>
                        <a:rPr lang="en-ZA" sz="1100" kern="1200" dirty="0">
                          <a:solidFill>
                            <a:schemeClr val="tx1"/>
                          </a:solidFill>
                          <a:latin typeface="+mn-lt"/>
                          <a:ea typeface="+mn-ea"/>
                          <a:cs typeface="+mn-cs"/>
                        </a:rPr>
                        <a:t>SE</a:t>
                      </a:r>
                    </a:p>
                  </a:txBody>
                  <a:tcPr>
                    <a:solidFill>
                      <a:schemeClr val="bg1">
                        <a:lumMod val="85000"/>
                      </a:schemeClr>
                    </a:solidFill>
                  </a:tcPr>
                </a:tc>
                <a:tc>
                  <a:txBody>
                    <a:bodyPr/>
                    <a:lstStyle/>
                    <a:p>
                      <a:r>
                        <a:rPr lang="en-ZA" sz="1100" kern="1200" dirty="0">
                          <a:solidFill>
                            <a:schemeClr val="tx1"/>
                          </a:solidFill>
                          <a:latin typeface="+mn-lt"/>
                          <a:ea typeface="+mn-ea"/>
                          <a:cs typeface="+mn-cs"/>
                        </a:rPr>
                        <a:t>SW</a:t>
                      </a:r>
                    </a:p>
                  </a:txBody>
                  <a:tcPr>
                    <a:solidFill>
                      <a:schemeClr val="bg1">
                        <a:lumMod val="85000"/>
                      </a:schemeClr>
                    </a:solidFill>
                  </a:tcPr>
                </a:tc>
                <a:tc>
                  <a:txBody>
                    <a:bodyPr/>
                    <a:lstStyle/>
                    <a:p>
                      <a:r>
                        <a:rPr lang="en-ZA" sz="1100" dirty="0"/>
                        <a:t>TN</a:t>
                      </a:r>
                    </a:p>
                  </a:txBody>
                  <a:tcPr>
                    <a:solidFill>
                      <a:schemeClr val="bg1">
                        <a:lumMod val="85000"/>
                      </a:schemeClr>
                    </a:solidFill>
                  </a:tcPr>
                </a:tc>
                <a:tc>
                  <a:txBody>
                    <a:bodyPr/>
                    <a:lstStyle/>
                    <a:p>
                      <a:r>
                        <a:rPr lang="en-ZA" sz="1100" dirty="0"/>
                        <a:t>TS</a:t>
                      </a:r>
                    </a:p>
                  </a:txBody>
                  <a:tcPr>
                    <a:solidFill>
                      <a:schemeClr val="bg1">
                        <a:lumMod val="85000"/>
                      </a:schemeClr>
                    </a:solidFill>
                  </a:tcPr>
                </a:tc>
                <a:tc>
                  <a:txBody>
                    <a:bodyPr/>
                    <a:lstStyle/>
                    <a:p>
                      <a:r>
                        <a:rPr lang="en-ZA" sz="1100" dirty="0"/>
                        <a:t>TW</a:t>
                      </a:r>
                    </a:p>
                  </a:txBody>
                  <a:tcPr>
                    <a:solidFill>
                      <a:schemeClr val="bg1">
                        <a:lumMod val="85000"/>
                      </a:schemeClr>
                    </a:solidFill>
                  </a:tcPr>
                </a:tc>
                <a:extLst>
                  <a:ext uri="{0D108BD9-81ED-4DB2-BD59-A6C34878D82A}">
                    <a16:rowId xmlns:a16="http://schemas.microsoft.com/office/drawing/2014/main" val="10000"/>
                  </a:ext>
                </a:extLst>
              </a:tr>
              <a:tr h="415498">
                <a:tc>
                  <a:txBody>
                    <a:bodyPr/>
                    <a:lstStyle/>
                    <a:p>
                      <a:r>
                        <a:rPr lang="en-ZA" sz="1100" dirty="0"/>
                        <a:t>Lease</a:t>
                      </a:r>
                      <a:r>
                        <a:rPr lang="en-ZA" sz="1100" baseline="0" dirty="0"/>
                        <a:t> Expiry </a:t>
                      </a:r>
                      <a:endParaRPr lang="en-ZA" sz="1100" dirty="0"/>
                    </a:p>
                  </a:txBody>
                  <a:tcPr/>
                </a:tc>
                <a:tc>
                  <a:txBody>
                    <a:bodyPr/>
                    <a:lstStyle/>
                    <a:p>
                      <a:pPr algn="ctr" fontAlgn="ctr"/>
                      <a:endParaRPr lang="en-ZA" sz="10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2023-08-30</a:t>
                      </a:r>
                    </a:p>
                  </a:txBody>
                  <a:tcPr marL="9525" marR="9525" marT="9525" marB="0" anchor="ctr">
                    <a:solidFill>
                      <a:schemeClr val="accent6">
                        <a:lumMod val="40000"/>
                        <a:lumOff val="60000"/>
                      </a:schemeClr>
                    </a:solidFill>
                  </a:tcP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2018-03-31</a:t>
                      </a:r>
                    </a:p>
                  </a:txBody>
                  <a:tcPr marL="9525" marR="9525" marT="9525" marB="0" anchor="ctr">
                    <a:solidFill>
                      <a:schemeClr val="accent2">
                        <a:lumMod val="40000"/>
                        <a:lumOff val="60000"/>
                      </a:schemeClr>
                    </a:solidFill>
                  </a:tcP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2023-11-30</a:t>
                      </a:r>
                    </a:p>
                  </a:txBody>
                  <a:tcPr marL="9525" marR="9525" marT="9525" marB="0" anchor="ctr">
                    <a:solidFill>
                      <a:schemeClr val="accent6">
                        <a:lumMod val="40000"/>
                        <a:lumOff val="60000"/>
                      </a:schemeClr>
                    </a:solidFill>
                  </a:tcP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2018-09-30</a:t>
                      </a:r>
                    </a:p>
                  </a:txBody>
                  <a:tcPr marL="9525" marR="9525" marT="9525" marB="0" anchor="ctr">
                    <a:solidFill>
                      <a:schemeClr val="accent2">
                        <a:lumMod val="40000"/>
                        <a:lumOff val="60000"/>
                      </a:schemeClr>
                    </a:solidFill>
                  </a:tcP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Permanent</a:t>
                      </a:r>
                    </a:p>
                  </a:txBody>
                  <a:tcPr marL="9525" marR="9525" marT="9525" marB="0" anchor="ctr">
                    <a:solidFill>
                      <a:schemeClr val="accent1">
                        <a:lumMod val="40000"/>
                        <a:lumOff val="60000"/>
                      </a:schemeClr>
                    </a:solidFill>
                  </a:tcP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Permanent</a:t>
                      </a:r>
                    </a:p>
                  </a:txBody>
                  <a:tcPr marL="9525" marR="9525" marT="9525" marB="0" anchor="ctr">
                    <a:solidFill>
                      <a:schemeClr val="accent1">
                        <a:lumMod val="40000"/>
                        <a:lumOff val="60000"/>
                      </a:schemeClr>
                    </a:solidFill>
                  </a:tcP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Temporary</a:t>
                      </a:r>
                    </a:p>
                  </a:txBody>
                  <a:tcPr marL="9525" marR="9525" marT="9525" marB="0" anchor="ctr">
                    <a:solidFill>
                      <a:schemeClr val="accent2">
                        <a:lumMod val="40000"/>
                        <a:lumOff val="60000"/>
                      </a:schemeClr>
                    </a:solidFill>
                  </a:tcP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2024-05-31</a:t>
                      </a:r>
                    </a:p>
                  </a:txBody>
                  <a:tcPr marL="9525" marR="9525" marT="9525" marB="0" anchor="ctr">
                    <a:solidFill>
                      <a:schemeClr val="accent6">
                        <a:lumMod val="40000"/>
                        <a:lumOff val="60000"/>
                      </a:schemeClr>
                    </a:solidFill>
                  </a:tcPr>
                </a:tc>
                <a:tc>
                  <a:txBody>
                    <a:bodyPr/>
                    <a:lstStyle/>
                    <a:p>
                      <a:pPr algn="ctr" fontAlgn="ctr"/>
                      <a:r>
                        <a:rPr lang="en-US" sz="1000" b="0" i="0" u="none" strike="noStrike" dirty="0">
                          <a:solidFill>
                            <a:srgbClr val="000000"/>
                          </a:solidFill>
                          <a:effectLst/>
                          <a:latin typeface="Calibri" panose="020F0502020204030204" pitchFamily="34" charset="0"/>
                          <a:cs typeface="Calibri" panose="020F0502020204030204" pitchFamily="34" charset="0"/>
                        </a:rPr>
                        <a:t>2021-02-28</a:t>
                      </a:r>
                    </a:p>
                  </a:txBody>
                  <a:tcPr marL="9525" marR="9525" marT="9525" marB="0" anchor="ctr">
                    <a:solidFill>
                      <a:schemeClr val="accent2">
                        <a:lumMod val="40000"/>
                        <a:lumOff val="60000"/>
                      </a:schemeClr>
                    </a:solidFill>
                  </a:tcP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2023-09-30</a:t>
                      </a:r>
                    </a:p>
                  </a:txBody>
                  <a:tcPr marL="9525" marR="9525" marT="9525" marB="0" anchor="ctr">
                    <a:solidFill>
                      <a:schemeClr val="accent6">
                        <a:lumMod val="40000"/>
                        <a:lumOff val="60000"/>
                      </a:schemeClr>
                    </a:solidFill>
                  </a:tcP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2019-06-30</a:t>
                      </a:r>
                    </a:p>
                  </a:txBody>
                  <a:tcPr marL="9525" marR="9525" marT="9525" marB="0" anchor="ctr">
                    <a:solidFill>
                      <a:schemeClr val="accent2">
                        <a:lumMod val="40000"/>
                        <a:lumOff val="60000"/>
                      </a:schemeClr>
                    </a:solidFill>
                  </a:tcP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Permanent</a:t>
                      </a:r>
                    </a:p>
                  </a:txBody>
                  <a:tcPr marL="9525" marR="9525" marT="9525" marB="0" anchor="ctr">
                    <a:solidFill>
                      <a:schemeClr val="accent1">
                        <a:lumMod val="40000"/>
                        <a:lumOff val="60000"/>
                      </a:schemeClr>
                    </a:solidFill>
                  </a:tcP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2019-11-30</a:t>
                      </a:r>
                    </a:p>
                  </a:txBody>
                  <a:tcPr marL="9525" marR="9525" marT="9525" marB="0" anchor="ctr">
                    <a:solidFill>
                      <a:schemeClr val="accent2">
                        <a:lumMod val="40000"/>
                        <a:lumOff val="60000"/>
                      </a:schemeClr>
                    </a:solidFill>
                  </a:tcP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2014-10-31</a:t>
                      </a:r>
                    </a:p>
                  </a:txBody>
                  <a:tcPr marL="9525" marR="9525" marT="9525" marB="0" anchor="ctr">
                    <a:solidFill>
                      <a:schemeClr val="accent2">
                        <a:lumMod val="40000"/>
                        <a:lumOff val="60000"/>
                      </a:schemeClr>
                    </a:solidFill>
                  </a:tcP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Permanent</a:t>
                      </a:r>
                    </a:p>
                  </a:txBody>
                  <a:tcPr marL="9525" marR="9525" marT="9525" marB="0" anchor="ctr">
                    <a:solidFill>
                      <a:schemeClr val="accent1">
                        <a:lumMod val="40000"/>
                        <a:lumOff val="60000"/>
                      </a:schemeClr>
                    </a:solidFill>
                  </a:tcPr>
                </a:tc>
                <a:extLst>
                  <a:ext uri="{0D108BD9-81ED-4DB2-BD59-A6C34878D82A}">
                    <a16:rowId xmlns:a16="http://schemas.microsoft.com/office/drawing/2014/main" val="10001"/>
                  </a:ext>
                </a:extLst>
              </a:tr>
              <a:tr h="415498">
                <a:tc>
                  <a:txBody>
                    <a:bodyPr/>
                    <a:lstStyle/>
                    <a:p>
                      <a:r>
                        <a:rPr lang="en-ZA" sz="1100" dirty="0"/>
                        <a:t>District Posts </a:t>
                      </a:r>
                    </a:p>
                  </a:txBody>
                  <a:tcPr/>
                </a:tc>
                <a:tc>
                  <a:txBody>
                    <a:bodyPr/>
                    <a:lstStyle/>
                    <a:p>
                      <a:pPr algn="ctr"/>
                      <a:r>
                        <a:rPr lang="en-ZA" sz="1000" dirty="0">
                          <a:latin typeface="Calibri" panose="020F0502020204030204" pitchFamily="34" charset="0"/>
                          <a:cs typeface="Calibri" panose="020F0502020204030204" pitchFamily="34" charset="0"/>
                        </a:rPr>
                        <a:t>~</a:t>
                      </a:r>
                    </a:p>
                  </a:txBody>
                  <a:tcP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327</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342</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330</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251</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271</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368</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298</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309</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276</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295</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262</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297</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305</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318</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311</a:t>
                      </a:r>
                    </a:p>
                  </a:txBody>
                  <a:tcPr marL="9525" marR="9525" marT="9525" marB="0" anchor="ctr"/>
                </a:tc>
                <a:extLst>
                  <a:ext uri="{0D108BD9-81ED-4DB2-BD59-A6C34878D82A}">
                    <a16:rowId xmlns:a16="http://schemas.microsoft.com/office/drawing/2014/main" val="10002"/>
                  </a:ext>
                </a:extLst>
              </a:tr>
              <a:tr h="415498">
                <a:tc>
                  <a:txBody>
                    <a:bodyPr/>
                    <a:lstStyle/>
                    <a:p>
                      <a:r>
                        <a:rPr lang="en-ZA" sz="1100" dirty="0"/>
                        <a:t>GDSD Posts</a:t>
                      </a:r>
                    </a:p>
                  </a:txBody>
                  <a:tcP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7</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7</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13</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2</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3</a:t>
                      </a:r>
                    </a:p>
                  </a:txBody>
                  <a:tcPr marL="9525" marR="9525" marT="9525" marB="0" anchor="ctr"/>
                </a:tc>
                <a:tc>
                  <a:txBody>
                    <a:bodyPr/>
                    <a:lstStyle/>
                    <a:p>
                      <a:pPr algn="ctr" fontAlgn="ctr"/>
                      <a:r>
                        <a:rPr lang="en-ZA" sz="1000" b="0" i="0" u="none" strike="noStrike">
                          <a:solidFill>
                            <a:srgbClr val="000000"/>
                          </a:solidFill>
                          <a:effectLst/>
                          <a:latin typeface="Calibri" panose="020F0502020204030204" pitchFamily="34" charset="0"/>
                          <a:cs typeface="Calibri" panose="020F0502020204030204" pitchFamily="34" charset="0"/>
                        </a:rPr>
                        <a:t>19</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13</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8</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6</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8</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14</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4</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17</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1</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8</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25</a:t>
                      </a:r>
                    </a:p>
                  </a:txBody>
                  <a:tcPr marL="9525" marR="9525" marT="9525" marB="0" anchor="ctr"/>
                </a:tc>
                <a:extLst>
                  <a:ext uri="{0D108BD9-81ED-4DB2-BD59-A6C34878D82A}">
                    <a16:rowId xmlns:a16="http://schemas.microsoft.com/office/drawing/2014/main" val="10003"/>
                  </a:ext>
                </a:extLst>
              </a:tr>
              <a:tr h="415498">
                <a:tc>
                  <a:txBody>
                    <a:bodyPr/>
                    <a:lstStyle/>
                    <a:p>
                      <a:r>
                        <a:rPr lang="en-ZA" sz="1100" dirty="0"/>
                        <a:t>GDSD Space </a:t>
                      </a:r>
                    </a:p>
                  </a:txBody>
                  <a:tcPr/>
                </a:tc>
                <a:tc>
                  <a:txBody>
                    <a:bodyPr/>
                    <a:lstStyle/>
                    <a:p>
                      <a:pPr algn="ctr"/>
                      <a:r>
                        <a:rPr lang="en-ZA" sz="1000" dirty="0">
                          <a:latin typeface="Calibri" panose="020F0502020204030204" pitchFamily="34" charset="0"/>
                          <a:cs typeface="Calibri" panose="020F0502020204030204" pitchFamily="34" charset="0"/>
                        </a:rPr>
                        <a:t>~</a:t>
                      </a:r>
                    </a:p>
                  </a:txBody>
                  <a:tcP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92,4 m2</a:t>
                      </a:r>
                    </a:p>
                  </a:txBody>
                  <a:tcPr marL="9525" marR="9525" marT="9525" marB="0" anchor="ctr"/>
                </a:tc>
                <a:tc>
                  <a:txBody>
                    <a:bodyPr/>
                    <a:lstStyle/>
                    <a:p>
                      <a:pPr algn="ctr" fontAlgn="ctr"/>
                      <a:r>
                        <a:rPr lang="en-ZA" sz="1000" b="0" i="0" u="none" strike="noStrike" baseline="0" dirty="0">
                          <a:solidFill>
                            <a:srgbClr val="000000"/>
                          </a:solidFill>
                          <a:effectLst/>
                          <a:latin typeface="Calibri" panose="020F0502020204030204" pitchFamily="34" charset="0"/>
                          <a:cs typeface="Calibri" panose="020F0502020204030204" pitchFamily="34" charset="0"/>
                        </a:rPr>
                        <a:t>171,6 m2</a:t>
                      </a:r>
                      <a:endParaRPr lang="en-ZA"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26,4 m2</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39,6m2</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250,8 m2</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171,6 m2</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105,6 m2</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79,2m2</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105,6 m2</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184,8 m2</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52,8 m2</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224,4 m2</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13,2 m2</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105,6 m2</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330m2</a:t>
                      </a:r>
                    </a:p>
                  </a:txBody>
                  <a:tcPr marL="9525" marR="9525" marT="9525" marB="0" anchor="ctr"/>
                </a:tc>
                <a:extLst>
                  <a:ext uri="{0D108BD9-81ED-4DB2-BD59-A6C34878D82A}">
                    <a16:rowId xmlns:a16="http://schemas.microsoft.com/office/drawing/2014/main" val="10004"/>
                  </a:ext>
                </a:extLst>
              </a:tr>
              <a:tr h="415498">
                <a:tc>
                  <a:txBody>
                    <a:bodyPr/>
                    <a:lstStyle/>
                    <a:p>
                      <a:r>
                        <a:rPr lang="en-ZA" sz="1100" dirty="0"/>
                        <a:t>Existing</a:t>
                      </a:r>
                    </a:p>
                    <a:p>
                      <a:r>
                        <a:rPr lang="en-ZA" sz="1100" dirty="0"/>
                        <a:t>Space</a:t>
                      </a:r>
                    </a:p>
                  </a:txBody>
                  <a:tcPr/>
                </a:tc>
                <a:tc>
                  <a:txBody>
                    <a:bodyPr/>
                    <a:lstStyle/>
                    <a:p>
                      <a:pPr algn="ctr"/>
                      <a:r>
                        <a:rPr lang="en-ZA" sz="1000" dirty="0">
                          <a:latin typeface="Calibri" panose="020F0502020204030204" pitchFamily="34" charset="0"/>
                          <a:cs typeface="Calibri" panose="020F0502020204030204" pitchFamily="34" charset="0"/>
                        </a:rPr>
                        <a:t>~</a:t>
                      </a:r>
                    </a:p>
                  </a:txBody>
                  <a:tcPr/>
                </a:tc>
                <a:tc>
                  <a:txBody>
                    <a:bodyPr/>
                    <a:lstStyle/>
                    <a:p>
                      <a:pPr algn="ctr" fontAlgn="t"/>
                      <a:r>
                        <a:rPr lang="en-ZA" sz="1000" b="0" i="0" u="none" strike="noStrike" dirty="0">
                          <a:solidFill>
                            <a:srgbClr val="000000"/>
                          </a:solidFill>
                          <a:effectLst/>
                          <a:latin typeface="Calibri" panose="020F0502020204030204" pitchFamily="34" charset="0"/>
                          <a:cs typeface="Calibri" panose="020F0502020204030204" pitchFamily="34" charset="0"/>
                        </a:rPr>
                        <a:t>5000 m2</a:t>
                      </a:r>
                    </a:p>
                  </a:txBody>
                  <a:tcPr marL="9525" marR="9525" marT="9525" marB="0" anchor="ctr"/>
                </a:tc>
                <a:tc>
                  <a:txBody>
                    <a:bodyPr/>
                    <a:lstStyle/>
                    <a:p>
                      <a:pPr algn="ctr" fontAlgn="t"/>
                      <a:r>
                        <a:rPr lang="en-ZA" sz="1000" b="0" i="0" u="none" strike="noStrike" dirty="0">
                          <a:solidFill>
                            <a:srgbClr val="000000"/>
                          </a:solidFill>
                          <a:effectLst/>
                          <a:latin typeface="Calibri" panose="020F0502020204030204" pitchFamily="34" charset="0"/>
                          <a:cs typeface="Calibri" panose="020F0502020204030204" pitchFamily="34" charset="0"/>
                        </a:rPr>
                        <a:t>8344 m2</a:t>
                      </a:r>
                    </a:p>
                  </a:txBody>
                  <a:tcPr marL="9525" marR="9525" marT="9525" marB="0" anchor="ctr"/>
                </a:tc>
                <a:tc>
                  <a:txBody>
                    <a:bodyPr/>
                    <a:lstStyle/>
                    <a:p>
                      <a:pPr algn="ctr" fontAlgn="t"/>
                      <a:r>
                        <a:rPr lang="en-ZA" sz="1000" b="0" i="0" u="none" strike="noStrike" dirty="0">
                          <a:solidFill>
                            <a:srgbClr val="000000"/>
                          </a:solidFill>
                          <a:effectLst/>
                          <a:latin typeface="Calibri" panose="020F0502020204030204" pitchFamily="34" charset="0"/>
                          <a:cs typeface="Calibri" panose="020F0502020204030204" pitchFamily="34" charset="0"/>
                        </a:rPr>
                        <a:t>5000 m2</a:t>
                      </a:r>
                    </a:p>
                  </a:txBody>
                  <a:tcPr marL="9525" marR="9525" marT="9525" marB="0" anchor="ctr"/>
                </a:tc>
                <a:tc>
                  <a:txBody>
                    <a:bodyPr/>
                    <a:lstStyle/>
                    <a:p>
                      <a:pPr algn="ctr" fontAlgn="t"/>
                      <a:r>
                        <a:rPr lang="en-ZA" sz="1000" b="0" i="0" u="none" strike="noStrike" dirty="0">
                          <a:solidFill>
                            <a:srgbClr val="000000"/>
                          </a:solidFill>
                          <a:effectLst/>
                          <a:latin typeface="Calibri" panose="020F0502020204030204" pitchFamily="34" charset="0"/>
                          <a:cs typeface="Calibri" panose="020F0502020204030204" pitchFamily="34" charset="0"/>
                        </a:rPr>
                        <a:t>4364 m2</a:t>
                      </a:r>
                    </a:p>
                  </a:txBody>
                  <a:tcPr marL="9525" marR="9525" marT="9525" marB="0" anchor="ctr"/>
                </a:tc>
                <a:tc>
                  <a:txBody>
                    <a:bodyPr/>
                    <a:lstStyle/>
                    <a:p>
                      <a:pPr algn="ctr" fontAlgn="t"/>
                      <a:r>
                        <a:rPr lang="en-ZA" sz="1000" b="0" i="0" u="none" strike="noStrike" dirty="0">
                          <a:solidFill>
                            <a:srgbClr val="000000"/>
                          </a:solidFill>
                          <a:effectLst/>
                          <a:latin typeface="Calibri" panose="020F0502020204030204" pitchFamily="34" charset="0"/>
                          <a:cs typeface="Calibri" panose="020F0502020204030204" pitchFamily="34" charset="0"/>
                        </a:rPr>
                        <a:t>6027 m2</a:t>
                      </a:r>
                    </a:p>
                  </a:txBody>
                  <a:tcPr marL="9525" marR="9525" marT="9525" marB="0" anchor="ctr"/>
                </a:tc>
                <a:tc>
                  <a:txBody>
                    <a:bodyPr/>
                    <a:lstStyle/>
                    <a:p>
                      <a:pPr algn="ctr" fontAlgn="t"/>
                      <a:r>
                        <a:rPr lang="en-ZA" sz="1000" b="0" i="0" u="none" strike="noStrike" dirty="0">
                          <a:solidFill>
                            <a:schemeClr val="tx1"/>
                          </a:solidFill>
                          <a:effectLst/>
                          <a:latin typeface="Calibri" panose="020F0502020204030204" pitchFamily="34" charset="0"/>
                          <a:cs typeface="Calibri" panose="020F0502020204030204" pitchFamily="34" charset="0"/>
                        </a:rPr>
                        <a:t>5000m2</a:t>
                      </a:r>
                    </a:p>
                  </a:txBody>
                  <a:tcPr marL="9525" marR="9525" marT="9525" marB="0" anchor="ctr"/>
                </a:tc>
                <a:tc>
                  <a:txBody>
                    <a:bodyPr/>
                    <a:lstStyle/>
                    <a:p>
                      <a:pPr algn="ctr" fontAlgn="ctr"/>
                      <a:r>
                        <a:rPr lang="en-ZA" sz="1000" b="0" i="0" u="none" strike="noStrike" dirty="0">
                          <a:solidFill>
                            <a:srgbClr val="000000"/>
                          </a:solidFill>
                          <a:effectLst/>
                          <a:latin typeface="Calibri" panose="020F0502020204030204" pitchFamily="34" charset="0"/>
                          <a:cs typeface="Calibri" panose="020F0502020204030204" pitchFamily="34" charset="0"/>
                        </a:rPr>
                        <a:t> </a:t>
                      </a:r>
                      <a:r>
                        <a:rPr lang="en-ZA" sz="1000" b="0" i="0" u="none" strike="noStrike" dirty="0">
                          <a:solidFill>
                            <a:srgbClr val="FF0000"/>
                          </a:solidFill>
                          <a:effectLst/>
                          <a:latin typeface="Calibri" panose="020F0502020204030204" pitchFamily="34" charset="0"/>
                          <a:cs typeface="Calibri" panose="020F0502020204030204" pitchFamily="34" charset="0"/>
                        </a:rPr>
                        <a:t>Temporary</a:t>
                      </a:r>
                    </a:p>
                  </a:txBody>
                  <a:tcPr marL="9525" marR="9525" marT="9525" marB="0" anchor="ctr"/>
                </a:tc>
                <a:tc>
                  <a:txBody>
                    <a:bodyPr/>
                    <a:lstStyle/>
                    <a:p>
                      <a:pPr algn="ctr" fontAlgn="t"/>
                      <a:r>
                        <a:rPr lang="en-ZA" sz="1000" b="0" i="0" u="none" strike="noStrike" dirty="0">
                          <a:solidFill>
                            <a:srgbClr val="000000"/>
                          </a:solidFill>
                          <a:effectLst/>
                          <a:latin typeface="Calibri" panose="020F0502020204030204" pitchFamily="34" charset="0"/>
                          <a:cs typeface="Calibri" panose="020F0502020204030204" pitchFamily="34" charset="0"/>
                        </a:rPr>
                        <a:t>5000 m2</a:t>
                      </a:r>
                    </a:p>
                  </a:txBody>
                  <a:tcPr marL="9525" marR="9525" marT="9525" marB="0" anchor="ctr"/>
                </a:tc>
                <a:tc>
                  <a:txBody>
                    <a:bodyPr/>
                    <a:lstStyle/>
                    <a:p>
                      <a:pPr algn="ctr" fontAlgn="t"/>
                      <a:r>
                        <a:rPr lang="en-ZA" sz="1000" b="0" i="0" u="none" strike="noStrike" dirty="0">
                          <a:solidFill>
                            <a:srgbClr val="000000"/>
                          </a:solidFill>
                          <a:effectLst/>
                          <a:latin typeface="Calibri" panose="020F0502020204030204" pitchFamily="34" charset="0"/>
                          <a:cs typeface="Calibri" panose="020F0502020204030204" pitchFamily="34" charset="0"/>
                        </a:rPr>
                        <a:t>5830 m2</a:t>
                      </a:r>
                    </a:p>
                  </a:txBody>
                  <a:tcPr marL="9525" marR="9525" marT="9525" marB="0" anchor="ctr"/>
                </a:tc>
                <a:tc>
                  <a:txBody>
                    <a:bodyPr/>
                    <a:lstStyle/>
                    <a:p>
                      <a:pPr algn="ctr" fontAlgn="t"/>
                      <a:r>
                        <a:rPr lang="en-ZA" sz="1000" b="0" i="0" u="none" strike="noStrike" dirty="0">
                          <a:solidFill>
                            <a:srgbClr val="000000"/>
                          </a:solidFill>
                          <a:effectLst/>
                          <a:latin typeface="Calibri" panose="020F0502020204030204" pitchFamily="34" charset="0"/>
                          <a:cs typeface="Calibri" panose="020F0502020204030204" pitchFamily="34" charset="0"/>
                        </a:rPr>
                        <a:t>5000 m2</a:t>
                      </a:r>
                    </a:p>
                  </a:txBody>
                  <a:tcPr marL="9525" marR="9525" marT="9525" marB="0" anchor="ctr"/>
                </a:tc>
                <a:tc>
                  <a:txBody>
                    <a:bodyPr/>
                    <a:lstStyle/>
                    <a:p>
                      <a:pPr algn="ctr" fontAlgn="t"/>
                      <a:r>
                        <a:rPr lang="en-ZA" sz="1000" b="0" i="0" u="none" strike="noStrike" dirty="0">
                          <a:solidFill>
                            <a:srgbClr val="000000"/>
                          </a:solidFill>
                          <a:effectLst/>
                          <a:latin typeface="Calibri" panose="020F0502020204030204" pitchFamily="34" charset="0"/>
                          <a:cs typeface="Calibri" panose="020F0502020204030204" pitchFamily="34" charset="0"/>
                        </a:rPr>
                        <a:t>4009 m2</a:t>
                      </a:r>
                    </a:p>
                  </a:txBody>
                  <a:tcPr marL="9525" marR="9525" marT="9525" marB="0" anchor="ctr"/>
                </a:tc>
                <a:tc>
                  <a:txBody>
                    <a:bodyPr/>
                    <a:lstStyle/>
                    <a:p>
                      <a:pPr algn="ctr" fontAlgn="t"/>
                      <a:r>
                        <a:rPr lang="en-ZA" sz="1000" b="0" i="0" u="none" strike="noStrike" dirty="0">
                          <a:solidFill>
                            <a:srgbClr val="000000"/>
                          </a:solidFill>
                          <a:effectLst/>
                          <a:latin typeface="Calibri" panose="020F0502020204030204" pitchFamily="34" charset="0"/>
                          <a:cs typeface="Calibri" panose="020F0502020204030204" pitchFamily="34" charset="0"/>
                        </a:rPr>
                        <a:t>11100 m2</a:t>
                      </a:r>
                    </a:p>
                  </a:txBody>
                  <a:tcPr marL="9525" marR="9525" marT="9525" marB="0" anchor="ctr"/>
                </a:tc>
                <a:tc>
                  <a:txBody>
                    <a:bodyPr/>
                    <a:lstStyle/>
                    <a:p>
                      <a:pPr algn="ctr" fontAlgn="t"/>
                      <a:r>
                        <a:rPr lang="en-ZA" sz="1000" b="0" i="0" u="none" strike="noStrike" dirty="0">
                          <a:solidFill>
                            <a:srgbClr val="000000"/>
                          </a:solidFill>
                          <a:effectLst/>
                          <a:latin typeface="Calibri" panose="020F0502020204030204" pitchFamily="34" charset="0"/>
                          <a:cs typeface="Calibri" panose="020F0502020204030204" pitchFamily="34" charset="0"/>
                        </a:rPr>
                        <a:t>6844 m2</a:t>
                      </a:r>
                    </a:p>
                  </a:txBody>
                  <a:tcPr marL="9525" marR="9525" marT="9525" marB="0" anchor="ctr"/>
                </a:tc>
                <a:tc>
                  <a:txBody>
                    <a:bodyPr/>
                    <a:lstStyle/>
                    <a:p>
                      <a:pPr algn="ctr" fontAlgn="t"/>
                      <a:r>
                        <a:rPr lang="en-ZA" sz="1000" b="0" i="0" u="none" strike="noStrike" dirty="0">
                          <a:solidFill>
                            <a:srgbClr val="000000"/>
                          </a:solidFill>
                          <a:effectLst/>
                          <a:latin typeface="Calibri" panose="020F0502020204030204" pitchFamily="34" charset="0"/>
                          <a:cs typeface="Calibri" panose="020F0502020204030204" pitchFamily="34" charset="0"/>
                        </a:rPr>
                        <a:t>8500 m2</a:t>
                      </a:r>
                    </a:p>
                  </a:txBody>
                  <a:tcPr marL="9525" marR="9525" marT="9525" marB="0" anchor="ctr"/>
                </a:tc>
                <a:tc>
                  <a:txBody>
                    <a:bodyPr/>
                    <a:lstStyle/>
                    <a:p>
                      <a:pPr algn="ctr" fontAlgn="t"/>
                      <a:r>
                        <a:rPr lang="en-ZA" sz="1000" b="0" i="0" u="none" strike="noStrike" dirty="0">
                          <a:solidFill>
                            <a:srgbClr val="000000"/>
                          </a:solidFill>
                          <a:effectLst/>
                          <a:latin typeface="Calibri" panose="020F0502020204030204" pitchFamily="34" charset="0"/>
                          <a:cs typeface="Calibri" panose="020F0502020204030204" pitchFamily="34" charset="0"/>
                        </a:rPr>
                        <a:t>8000 m2</a:t>
                      </a:r>
                    </a:p>
                  </a:txBody>
                  <a:tcPr marL="9525" marR="9525" marT="9525" marB="0" anchor="ctr"/>
                </a:tc>
                <a:extLst>
                  <a:ext uri="{0D108BD9-81ED-4DB2-BD59-A6C34878D82A}">
                    <a16:rowId xmlns:a16="http://schemas.microsoft.com/office/drawing/2014/main" val="10005"/>
                  </a:ext>
                </a:extLst>
              </a:tr>
              <a:tr h="578729">
                <a:tc>
                  <a:txBody>
                    <a:bodyPr/>
                    <a:lstStyle/>
                    <a:p>
                      <a:r>
                        <a:rPr lang="en-ZA" sz="1100" dirty="0"/>
                        <a:t>Calc.  (excl.</a:t>
                      </a:r>
                      <a:r>
                        <a:rPr lang="en-ZA" sz="1100" baseline="0" dirty="0"/>
                        <a:t> GDSD)</a:t>
                      </a:r>
                      <a:endParaRPr lang="en-ZA" sz="1100" dirty="0"/>
                    </a:p>
                  </a:txBody>
                  <a:tcPr/>
                </a:tc>
                <a:tc>
                  <a:txBody>
                    <a:bodyPr/>
                    <a:lstStyle/>
                    <a:p>
                      <a:pPr algn="ctr"/>
                      <a:r>
                        <a:rPr lang="en-ZA" sz="1000" dirty="0">
                          <a:latin typeface="Calibri" panose="020F0502020204030204" pitchFamily="34" charset="0"/>
                          <a:cs typeface="Calibri" panose="020F0502020204030204" pitchFamily="34" charset="0"/>
                        </a:rPr>
                        <a:t>~</a:t>
                      </a:r>
                    </a:p>
                  </a:txBody>
                  <a:tcPr/>
                </a:tc>
                <a:tc>
                  <a:txBody>
                    <a:bodyPr/>
                    <a:lstStyle/>
                    <a:p>
                      <a:pPr algn="ctr" fontAlgn="t"/>
                      <a:r>
                        <a:rPr lang="pt-BR" sz="1000" b="0" i="0" u="none" strike="noStrike" dirty="0">
                          <a:solidFill>
                            <a:srgbClr val="000000"/>
                          </a:solidFill>
                          <a:effectLst/>
                          <a:latin typeface="Calibri" panose="020F0502020204030204" pitchFamily="34" charset="0"/>
                          <a:cs typeface="Calibri" panose="020F0502020204030204" pitchFamily="34" charset="0"/>
                        </a:rPr>
                        <a:t>M 4364,80</a:t>
                      </a:r>
                      <a:br>
                        <a:rPr lang="pt-BR" sz="1000" b="0" i="0" u="none" strike="noStrike" dirty="0">
                          <a:solidFill>
                            <a:srgbClr val="000000"/>
                          </a:solidFill>
                          <a:effectLst/>
                          <a:latin typeface="Calibri" panose="020F0502020204030204" pitchFamily="34" charset="0"/>
                          <a:cs typeface="Calibri" panose="020F0502020204030204" pitchFamily="34" charset="0"/>
                        </a:rPr>
                      </a:br>
                      <a:r>
                        <a:rPr lang="pt-BR" sz="1000" b="0" i="0" u="none" strike="noStrike" dirty="0">
                          <a:solidFill>
                            <a:srgbClr val="000000"/>
                          </a:solidFill>
                          <a:effectLst/>
                          <a:latin typeface="Calibri" panose="020F0502020204030204" pitchFamily="34" charset="0"/>
                          <a:cs typeface="Calibri" panose="020F0502020204030204" pitchFamily="34" charset="0"/>
                        </a:rPr>
                        <a:t>R 6066,14</a:t>
                      </a:r>
                      <a:br>
                        <a:rPr lang="pt-BR" sz="1000" b="0" i="0" u="none" strike="noStrike" dirty="0">
                          <a:solidFill>
                            <a:srgbClr val="000000"/>
                          </a:solidFill>
                          <a:effectLst/>
                          <a:latin typeface="Calibri" panose="020F0502020204030204" pitchFamily="34" charset="0"/>
                          <a:cs typeface="Calibri" panose="020F0502020204030204" pitchFamily="34" charset="0"/>
                        </a:rPr>
                      </a:br>
                      <a:r>
                        <a:rPr lang="pt-BR" sz="1000" b="0" i="0" u="none" strike="noStrike" dirty="0">
                          <a:solidFill>
                            <a:srgbClr val="000000"/>
                          </a:solidFill>
                          <a:effectLst/>
                          <a:latin typeface="Calibri" panose="020F0502020204030204" pitchFamily="34" charset="0"/>
                          <a:cs typeface="Calibri" panose="020F0502020204030204" pitchFamily="34" charset="0"/>
                        </a:rPr>
                        <a:t>X 6730,00</a:t>
                      </a:r>
                    </a:p>
                  </a:txBody>
                  <a:tcPr marL="9525" marR="9525" marT="9525" marB="0"/>
                </a:tc>
                <a:tc>
                  <a:txBody>
                    <a:bodyPr/>
                    <a:lstStyle/>
                    <a:p>
                      <a:pPr algn="ctr" fontAlgn="t"/>
                      <a:r>
                        <a:rPr lang="pt-BR" sz="1000" b="0" i="0" u="none" strike="noStrike" dirty="0">
                          <a:solidFill>
                            <a:srgbClr val="000000"/>
                          </a:solidFill>
                          <a:effectLst/>
                          <a:latin typeface="Calibri" panose="020F0502020204030204" pitchFamily="34" charset="0"/>
                          <a:cs typeface="Calibri" panose="020F0502020204030204" pitchFamily="34" charset="0"/>
                        </a:rPr>
                        <a:t>M 4580,40</a:t>
                      </a:r>
                      <a:br>
                        <a:rPr lang="pt-BR" sz="1000" b="0" i="0" u="none" strike="noStrike" dirty="0">
                          <a:solidFill>
                            <a:srgbClr val="000000"/>
                          </a:solidFill>
                          <a:effectLst/>
                          <a:latin typeface="Calibri" panose="020F0502020204030204" pitchFamily="34" charset="0"/>
                          <a:cs typeface="Calibri" panose="020F0502020204030204" pitchFamily="34" charset="0"/>
                        </a:rPr>
                      </a:br>
                      <a:r>
                        <a:rPr lang="pt-BR" sz="1000" b="0" i="0" u="none" strike="noStrike" dirty="0">
                          <a:solidFill>
                            <a:srgbClr val="000000"/>
                          </a:solidFill>
                          <a:effectLst/>
                          <a:latin typeface="Calibri" panose="020F0502020204030204" pitchFamily="34" charset="0"/>
                          <a:cs typeface="Calibri" panose="020F0502020204030204" pitchFamily="34" charset="0"/>
                        </a:rPr>
                        <a:t>R 6369,26</a:t>
                      </a:r>
                      <a:br>
                        <a:rPr lang="pt-BR" sz="1000" b="0" i="0" u="none" strike="noStrike" dirty="0">
                          <a:solidFill>
                            <a:srgbClr val="000000"/>
                          </a:solidFill>
                          <a:effectLst/>
                          <a:latin typeface="Calibri" panose="020F0502020204030204" pitchFamily="34" charset="0"/>
                          <a:cs typeface="Calibri" panose="020F0502020204030204" pitchFamily="34" charset="0"/>
                        </a:rPr>
                      </a:br>
                      <a:r>
                        <a:rPr lang="pt-BR" sz="1000" b="0" i="0" u="none" strike="noStrike" dirty="0">
                          <a:solidFill>
                            <a:srgbClr val="000000"/>
                          </a:solidFill>
                          <a:effectLst/>
                          <a:latin typeface="Calibri" panose="020F0502020204030204" pitchFamily="34" charset="0"/>
                          <a:cs typeface="Calibri" panose="020F0502020204030204" pitchFamily="34" charset="0"/>
                        </a:rPr>
                        <a:t>X 7070,00</a:t>
                      </a:r>
                    </a:p>
                  </a:txBody>
                  <a:tcPr marL="9525" marR="9525" marT="9525" marB="0"/>
                </a:tc>
                <a:tc>
                  <a:txBody>
                    <a:bodyPr/>
                    <a:lstStyle/>
                    <a:p>
                      <a:pPr algn="ctr" fontAlgn="t"/>
                      <a:r>
                        <a:rPr lang="pt-BR" sz="1000" b="0" i="0" u="none" strike="noStrike" dirty="0">
                          <a:solidFill>
                            <a:srgbClr val="000000"/>
                          </a:solidFill>
                          <a:effectLst/>
                          <a:latin typeface="Calibri" panose="020F0502020204030204" pitchFamily="34" charset="0"/>
                          <a:cs typeface="Calibri" panose="020F0502020204030204" pitchFamily="34" charset="0"/>
                        </a:rPr>
                        <a:t>M 4422,00</a:t>
                      </a:r>
                      <a:br>
                        <a:rPr lang="pt-BR" sz="1000" b="0" i="0" u="none" strike="noStrike" dirty="0">
                          <a:solidFill>
                            <a:srgbClr val="000000"/>
                          </a:solidFill>
                          <a:effectLst/>
                          <a:latin typeface="Calibri" panose="020F0502020204030204" pitchFamily="34" charset="0"/>
                          <a:cs typeface="Calibri" panose="020F0502020204030204" pitchFamily="34" charset="0"/>
                        </a:rPr>
                      </a:br>
                      <a:r>
                        <a:rPr lang="pt-BR" sz="1000" b="0" i="0" u="none" strike="noStrike" dirty="0">
                          <a:solidFill>
                            <a:srgbClr val="000000"/>
                          </a:solidFill>
                          <a:effectLst/>
                          <a:latin typeface="Calibri" panose="020F0502020204030204" pitchFamily="34" charset="0"/>
                          <a:cs typeface="Calibri" panose="020F0502020204030204" pitchFamily="34" charset="0"/>
                        </a:rPr>
                        <a:t>R 6151,01</a:t>
                      </a:r>
                      <a:br>
                        <a:rPr lang="pt-BR" sz="1000" b="0" i="0" u="none" strike="noStrike" dirty="0">
                          <a:solidFill>
                            <a:srgbClr val="000000"/>
                          </a:solidFill>
                          <a:effectLst/>
                          <a:latin typeface="Calibri" panose="020F0502020204030204" pitchFamily="34" charset="0"/>
                          <a:cs typeface="Calibri" panose="020F0502020204030204" pitchFamily="34" charset="0"/>
                        </a:rPr>
                      </a:br>
                      <a:r>
                        <a:rPr lang="pt-BR" sz="1000" b="0" i="0" u="none" strike="noStrike" dirty="0">
                          <a:solidFill>
                            <a:srgbClr val="000000"/>
                          </a:solidFill>
                          <a:effectLst/>
                          <a:latin typeface="Calibri" panose="020F0502020204030204" pitchFamily="34" charset="0"/>
                          <a:cs typeface="Calibri" panose="020F0502020204030204" pitchFamily="34" charset="0"/>
                        </a:rPr>
                        <a:t>X 6830,00</a:t>
                      </a:r>
                    </a:p>
                  </a:txBody>
                  <a:tcPr marL="9525" marR="9525" marT="9525" marB="0"/>
                </a:tc>
                <a:tc>
                  <a:txBody>
                    <a:bodyPr/>
                    <a:lstStyle/>
                    <a:p>
                      <a:pPr algn="ctr" fontAlgn="t"/>
                      <a:r>
                        <a:rPr lang="pt-BR" sz="1000" b="0" i="0" u="none" strike="noStrike" dirty="0">
                          <a:solidFill>
                            <a:srgbClr val="000000"/>
                          </a:solidFill>
                          <a:effectLst/>
                          <a:latin typeface="Calibri" panose="020F0502020204030204" pitchFamily="34" charset="0"/>
                          <a:cs typeface="Calibri" panose="020F0502020204030204" pitchFamily="34" charset="0"/>
                        </a:rPr>
                        <a:t>M 3379,20</a:t>
                      </a:r>
                      <a:br>
                        <a:rPr lang="pt-BR" sz="1000" b="0" i="0" u="none" strike="noStrike" dirty="0">
                          <a:solidFill>
                            <a:srgbClr val="000000"/>
                          </a:solidFill>
                          <a:effectLst/>
                          <a:latin typeface="Calibri" panose="020F0502020204030204" pitchFamily="34" charset="0"/>
                          <a:cs typeface="Calibri" panose="020F0502020204030204" pitchFamily="34" charset="0"/>
                        </a:rPr>
                      </a:br>
                      <a:r>
                        <a:rPr lang="pt-BR" sz="1000" b="0" i="0" u="none" strike="noStrike" dirty="0">
                          <a:solidFill>
                            <a:srgbClr val="000000"/>
                          </a:solidFill>
                          <a:effectLst/>
                          <a:latin typeface="Calibri" panose="020F0502020204030204" pitchFamily="34" charset="0"/>
                          <a:cs typeface="Calibri" panose="020F0502020204030204" pitchFamily="34" charset="0"/>
                        </a:rPr>
                        <a:t>R 4732,39</a:t>
                      </a:r>
                      <a:br>
                        <a:rPr lang="pt-BR" sz="1000" b="0" i="0" u="none" strike="noStrike" dirty="0">
                          <a:solidFill>
                            <a:srgbClr val="000000"/>
                          </a:solidFill>
                          <a:effectLst/>
                          <a:latin typeface="Calibri" panose="020F0502020204030204" pitchFamily="34" charset="0"/>
                          <a:cs typeface="Calibri" panose="020F0502020204030204" pitchFamily="34" charset="0"/>
                        </a:rPr>
                      </a:br>
                      <a:r>
                        <a:rPr lang="pt-BR" sz="1000" b="0" i="0" u="none" strike="noStrike" dirty="0">
                          <a:solidFill>
                            <a:srgbClr val="000000"/>
                          </a:solidFill>
                          <a:effectLst/>
                          <a:latin typeface="Calibri" panose="020F0502020204030204" pitchFamily="34" charset="0"/>
                          <a:cs typeface="Calibri" panose="020F0502020204030204" pitchFamily="34" charset="0"/>
                        </a:rPr>
                        <a:t>X 5290,00</a:t>
                      </a:r>
                    </a:p>
                  </a:txBody>
                  <a:tcPr marL="9525" marR="9525" marT="9525" marB="0"/>
                </a:tc>
                <a:tc>
                  <a:txBody>
                    <a:bodyPr/>
                    <a:lstStyle/>
                    <a:p>
                      <a:pPr algn="ctr" fontAlgn="t"/>
                      <a:r>
                        <a:rPr lang="pt-BR" sz="1000" b="0" i="0" u="none" strike="noStrike" dirty="0">
                          <a:solidFill>
                            <a:srgbClr val="000000"/>
                          </a:solidFill>
                          <a:effectLst/>
                          <a:latin typeface="Calibri" panose="020F0502020204030204" pitchFamily="34" charset="0"/>
                          <a:cs typeface="Calibri" panose="020F0502020204030204" pitchFamily="34" charset="0"/>
                        </a:rPr>
                        <a:t>M 4369,20</a:t>
                      </a:r>
                      <a:br>
                        <a:rPr lang="pt-BR" sz="1000" b="0" i="0" u="none" strike="noStrike" dirty="0">
                          <a:solidFill>
                            <a:srgbClr val="000000"/>
                          </a:solidFill>
                          <a:effectLst/>
                          <a:latin typeface="Calibri" panose="020F0502020204030204" pitchFamily="34" charset="0"/>
                          <a:cs typeface="Calibri" panose="020F0502020204030204" pitchFamily="34" charset="0"/>
                        </a:rPr>
                      </a:br>
                      <a:r>
                        <a:rPr lang="pt-BR" sz="1000" b="0" i="0" u="none" strike="noStrike" dirty="0">
                          <a:solidFill>
                            <a:srgbClr val="000000"/>
                          </a:solidFill>
                          <a:effectLst/>
                          <a:latin typeface="Calibri" panose="020F0502020204030204" pitchFamily="34" charset="0"/>
                          <a:cs typeface="Calibri" panose="020F0502020204030204" pitchFamily="34" charset="0"/>
                        </a:rPr>
                        <a:t>R 6078,26</a:t>
                      </a:r>
                      <a:br>
                        <a:rPr lang="pt-BR" sz="1000" b="0" i="0" u="none" strike="noStrike" dirty="0">
                          <a:solidFill>
                            <a:srgbClr val="000000"/>
                          </a:solidFill>
                          <a:effectLst/>
                          <a:latin typeface="Calibri" panose="020F0502020204030204" pitchFamily="34" charset="0"/>
                          <a:cs typeface="Calibri" panose="020F0502020204030204" pitchFamily="34" charset="0"/>
                        </a:rPr>
                      </a:br>
                      <a:r>
                        <a:rPr lang="pt-BR" sz="1000" b="0" i="0" u="none" strike="noStrike" dirty="0">
                          <a:solidFill>
                            <a:srgbClr val="000000"/>
                          </a:solidFill>
                          <a:effectLst/>
                          <a:latin typeface="Calibri" panose="020F0502020204030204" pitchFamily="34" charset="0"/>
                          <a:cs typeface="Calibri" panose="020F0502020204030204" pitchFamily="34" charset="0"/>
                        </a:rPr>
                        <a:t>X 6750,00</a:t>
                      </a:r>
                    </a:p>
                  </a:txBody>
                  <a:tcPr marL="9525" marR="9525" marT="9525" marB="0"/>
                </a:tc>
                <a:tc>
                  <a:txBody>
                    <a:bodyPr/>
                    <a:lstStyle/>
                    <a:p>
                      <a:pPr algn="ctr" fontAlgn="t"/>
                      <a:r>
                        <a:rPr lang="pt-BR" sz="1000" b="0" i="0" u="none" strike="noStrike" dirty="0">
                          <a:solidFill>
                            <a:srgbClr val="000000"/>
                          </a:solidFill>
                          <a:effectLst/>
                          <a:latin typeface="Calibri" panose="020F0502020204030204" pitchFamily="34" charset="0"/>
                          <a:cs typeface="Calibri" panose="020F0502020204030204" pitchFamily="34" charset="0"/>
                        </a:rPr>
                        <a:t>M 4928,00</a:t>
                      </a:r>
                      <a:br>
                        <a:rPr lang="pt-BR" sz="1000" b="0" i="0" u="none" strike="noStrike" dirty="0">
                          <a:solidFill>
                            <a:srgbClr val="000000"/>
                          </a:solidFill>
                          <a:effectLst/>
                          <a:latin typeface="Calibri" panose="020F0502020204030204" pitchFamily="34" charset="0"/>
                          <a:cs typeface="Calibri" panose="020F0502020204030204" pitchFamily="34" charset="0"/>
                        </a:rPr>
                      </a:br>
                      <a:r>
                        <a:rPr lang="pt-BR" sz="1000" b="0" i="0" u="none" strike="noStrike" dirty="0">
                          <a:solidFill>
                            <a:srgbClr val="000000"/>
                          </a:solidFill>
                          <a:effectLst/>
                          <a:latin typeface="Calibri" panose="020F0502020204030204" pitchFamily="34" charset="0"/>
                          <a:cs typeface="Calibri" panose="020F0502020204030204" pitchFamily="34" charset="0"/>
                        </a:rPr>
                        <a:t>R 6854,26</a:t>
                      </a:r>
                      <a:br>
                        <a:rPr lang="pt-BR" sz="1000" b="0" i="0" u="none" strike="noStrike" dirty="0">
                          <a:solidFill>
                            <a:srgbClr val="000000"/>
                          </a:solidFill>
                          <a:effectLst/>
                          <a:latin typeface="Calibri" panose="020F0502020204030204" pitchFamily="34" charset="0"/>
                          <a:cs typeface="Calibri" panose="020F0502020204030204" pitchFamily="34" charset="0"/>
                        </a:rPr>
                      </a:br>
                      <a:r>
                        <a:rPr lang="pt-BR" sz="1000" b="0" i="0" u="none" strike="noStrike" dirty="0">
                          <a:solidFill>
                            <a:srgbClr val="000000"/>
                          </a:solidFill>
                          <a:effectLst/>
                          <a:latin typeface="Calibri" panose="020F0502020204030204" pitchFamily="34" charset="0"/>
                          <a:cs typeface="Calibri" panose="020F0502020204030204" pitchFamily="34" charset="0"/>
                        </a:rPr>
                        <a:t>X 7610,00</a:t>
                      </a:r>
                    </a:p>
                  </a:txBody>
                  <a:tcPr marL="9525" marR="9525" marT="9525" marB="0"/>
                </a:tc>
                <a:tc>
                  <a:txBody>
                    <a:bodyPr/>
                    <a:lstStyle/>
                    <a:p>
                      <a:pPr algn="ctr" fontAlgn="t"/>
                      <a:r>
                        <a:rPr lang="pt-BR" sz="1000" b="0" i="0" u="none" strike="noStrike" dirty="0">
                          <a:solidFill>
                            <a:srgbClr val="000000"/>
                          </a:solidFill>
                          <a:effectLst/>
                          <a:latin typeface="Calibri" panose="020F0502020204030204" pitchFamily="34" charset="0"/>
                          <a:cs typeface="Calibri" panose="020F0502020204030204" pitchFamily="34" charset="0"/>
                        </a:rPr>
                        <a:t>M 3990,80</a:t>
                      </a:r>
                      <a:br>
                        <a:rPr lang="pt-BR" sz="1000" b="0" i="0" u="none" strike="noStrike" dirty="0">
                          <a:solidFill>
                            <a:srgbClr val="000000"/>
                          </a:solidFill>
                          <a:effectLst/>
                          <a:latin typeface="Calibri" panose="020F0502020204030204" pitchFamily="34" charset="0"/>
                          <a:cs typeface="Calibri" panose="020F0502020204030204" pitchFamily="34" charset="0"/>
                        </a:rPr>
                      </a:br>
                      <a:r>
                        <a:rPr lang="pt-BR" sz="1000" b="0" i="0" u="none" strike="noStrike" dirty="0">
                          <a:solidFill>
                            <a:srgbClr val="000000"/>
                          </a:solidFill>
                          <a:effectLst/>
                          <a:latin typeface="Calibri" panose="020F0502020204030204" pitchFamily="34" charset="0"/>
                          <a:cs typeface="Calibri" panose="020F0502020204030204" pitchFamily="34" charset="0"/>
                        </a:rPr>
                        <a:t>R 5544,76</a:t>
                      </a:r>
                      <a:br>
                        <a:rPr lang="pt-BR" sz="1000" b="0" i="0" u="none" strike="noStrike" dirty="0">
                          <a:solidFill>
                            <a:srgbClr val="000000"/>
                          </a:solidFill>
                          <a:effectLst/>
                          <a:latin typeface="Calibri" panose="020F0502020204030204" pitchFamily="34" charset="0"/>
                          <a:cs typeface="Calibri" panose="020F0502020204030204" pitchFamily="34" charset="0"/>
                        </a:rPr>
                      </a:br>
                      <a:r>
                        <a:rPr lang="pt-BR" sz="1000" b="0" i="0" u="none" strike="noStrike" dirty="0">
                          <a:solidFill>
                            <a:srgbClr val="000000"/>
                          </a:solidFill>
                          <a:effectLst/>
                          <a:latin typeface="Calibri" panose="020F0502020204030204" pitchFamily="34" charset="0"/>
                          <a:cs typeface="Calibri" panose="020F0502020204030204" pitchFamily="34" charset="0"/>
                        </a:rPr>
                        <a:t>X 6150,00</a:t>
                      </a:r>
                    </a:p>
                  </a:txBody>
                  <a:tcPr marL="9525" marR="9525" marT="9525" marB="0"/>
                </a:tc>
                <a:tc>
                  <a:txBody>
                    <a:bodyPr/>
                    <a:lstStyle/>
                    <a:p>
                      <a:pPr algn="ctr" fontAlgn="t"/>
                      <a:r>
                        <a:rPr lang="pt-BR" sz="1000" b="0" i="0" u="none" strike="noStrike" dirty="0">
                          <a:solidFill>
                            <a:srgbClr val="000000"/>
                          </a:solidFill>
                          <a:effectLst/>
                          <a:latin typeface="Calibri" panose="020F0502020204030204" pitchFamily="34" charset="0"/>
                          <a:cs typeface="Calibri" panose="020F0502020204030204" pitchFamily="34" charset="0"/>
                        </a:rPr>
                        <a:t>M 4140,40</a:t>
                      </a:r>
                      <a:br>
                        <a:rPr lang="pt-BR" sz="1000" b="0" i="0" u="none" strike="noStrike" dirty="0">
                          <a:solidFill>
                            <a:srgbClr val="000000"/>
                          </a:solidFill>
                          <a:effectLst/>
                          <a:latin typeface="Calibri" panose="020F0502020204030204" pitchFamily="34" charset="0"/>
                          <a:cs typeface="Calibri" panose="020F0502020204030204" pitchFamily="34" charset="0"/>
                        </a:rPr>
                      </a:br>
                      <a:r>
                        <a:rPr lang="pt-BR" sz="1000" b="0" i="0" u="none" strike="noStrike" dirty="0">
                          <a:solidFill>
                            <a:srgbClr val="000000"/>
                          </a:solidFill>
                          <a:effectLst/>
                          <a:latin typeface="Calibri" panose="020F0502020204030204" pitchFamily="34" charset="0"/>
                          <a:cs typeface="Calibri" panose="020F0502020204030204" pitchFamily="34" charset="0"/>
                        </a:rPr>
                        <a:t>R 5756,95</a:t>
                      </a:r>
                      <a:br>
                        <a:rPr lang="pt-BR" sz="1000" b="0" i="0" u="none" strike="noStrike" dirty="0">
                          <a:solidFill>
                            <a:srgbClr val="000000"/>
                          </a:solidFill>
                          <a:effectLst/>
                          <a:latin typeface="Calibri" panose="020F0502020204030204" pitchFamily="34" charset="0"/>
                          <a:cs typeface="Calibri" panose="020F0502020204030204" pitchFamily="34" charset="0"/>
                        </a:rPr>
                      </a:br>
                      <a:r>
                        <a:rPr lang="pt-BR" sz="1000" b="0" i="0" u="none" strike="noStrike" dirty="0">
                          <a:solidFill>
                            <a:srgbClr val="000000"/>
                          </a:solidFill>
                          <a:effectLst/>
                          <a:latin typeface="Calibri" panose="020F0502020204030204" pitchFamily="34" charset="0"/>
                          <a:cs typeface="Calibri" panose="020F0502020204030204" pitchFamily="34" charset="0"/>
                        </a:rPr>
                        <a:t>X 6390,00</a:t>
                      </a:r>
                    </a:p>
                  </a:txBody>
                  <a:tcPr marL="9525" marR="9525" marT="9525" marB="0"/>
                </a:tc>
                <a:tc>
                  <a:txBody>
                    <a:bodyPr/>
                    <a:lstStyle/>
                    <a:p>
                      <a:pPr algn="ctr" fontAlgn="t"/>
                      <a:r>
                        <a:rPr lang="pt-BR" sz="1000" b="0" i="0" u="none" strike="noStrike" dirty="0">
                          <a:solidFill>
                            <a:srgbClr val="000000"/>
                          </a:solidFill>
                          <a:effectLst/>
                          <a:latin typeface="Calibri" panose="020F0502020204030204" pitchFamily="34" charset="0"/>
                          <a:cs typeface="Calibri" panose="020F0502020204030204" pitchFamily="34" charset="0"/>
                        </a:rPr>
                        <a:t>M 3700,40</a:t>
                      </a:r>
                      <a:br>
                        <a:rPr lang="pt-BR" sz="1000" b="0" i="0" u="none" strike="noStrike" dirty="0">
                          <a:solidFill>
                            <a:srgbClr val="000000"/>
                          </a:solidFill>
                          <a:effectLst/>
                          <a:latin typeface="Calibri" panose="020F0502020204030204" pitchFamily="34" charset="0"/>
                          <a:cs typeface="Calibri" panose="020F0502020204030204" pitchFamily="34" charset="0"/>
                        </a:rPr>
                      </a:br>
                      <a:r>
                        <a:rPr lang="pt-BR" sz="1000" b="0" i="0" u="none" strike="noStrike" dirty="0">
                          <a:solidFill>
                            <a:srgbClr val="000000"/>
                          </a:solidFill>
                          <a:effectLst/>
                          <a:latin typeface="Calibri" panose="020F0502020204030204" pitchFamily="34" charset="0"/>
                          <a:cs typeface="Calibri" panose="020F0502020204030204" pitchFamily="34" charset="0"/>
                        </a:rPr>
                        <a:t>R 5144,64</a:t>
                      </a:r>
                      <a:br>
                        <a:rPr lang="pt-BR" sz="1000" b="0" i="0" u="none" strike="noStrike" dirty="0">
                          <a:solidFill>
                            <a:srgbClr val="000000"/>
                          </a:solidFill>
                          <a:effectLst/>
                          <a:latin typeface="Calibri" panose="020F0502020204030204" pitchFamily="34" charset="0"/>
                          <a:cs typeface="Calibri" panose="020F0502020204030204" pitchFamily="34" charset="0"/>
                        </a:rPr>
                      </a:br>
                      <a:r>
                        <a:rPr lang="pt-BR" sz="1000" b="0" i="0" u="none" strike="noStrike" dirty="0">
                          <a:solidFill>
                            <a:srgbClr val="000000"/>
                          </a:solidFill>
                          <a:effectLst/>
                          <a:latin typeface="Calibri" panose="020F0502020204030204" pitchFamily="34" charset="0"/>
                          <a:cs typeface="Calibri" panose="020F0502020204030204" pitchFamily="34" charset="0"/>
                        </a:rPr>
                        <a:t>X 5710,00</a:t>
                      </a:r>
                    </a:p>
                  </a:txBody>
                  <a:tcPr marL="9525" marR="9525" marT="9525" marB="0"/>
                </a:tc>
                <a:tc>
                  <a:txBody>
                    <a:bodyPr/>
                    <a:lstStyle/>
                    <a:p>
                      <a:pPr algn="ctr" fontAlgn="t"/>
                      <a:r>
                        <a:rPr lang="pt-BR" sz="1000" b="0" i="0" u="none" strike="noStrike" dirty="0">
                          <a:solidFill>
                            <a:srgbClr val="000000"/>
                          </a:solidFill>
                          <a:effectLst/>
                          <a:latin typeface="Calibri" panose="020F0502020204030204" pitchFamily="34" charset="0"/>
                          <a:cs typeface="Calibri" panose="020F0502020204030204" pitchFamily="34" charset="0"/>
                        </a:rPr>
                        <a:t>M 3955,60</a:t>
                      </a:r>
                      <a:br>
                        <a:rPr lang="pt-BR" sz="1000" b="0" i="0" u="none" strike="noStrike" dirty="0">
                          <a:solidFill>
                            <a:srgbClr val="000000"/>
                          </a:solidFill>
                          <a:effectLst/>
                          <a:latin typeface="Calibri" panose="020F0502020204030204" pitchFamily="34" charset="0"/>
                          <a:cs typeface="Calibri" panose="020F0502020204030204" pitchFamily="34" charset="0"/>
                        </a:rPr>
                      </a:br>
                      <a:r>
                        <a:rPr lang="pt-BR" sz="1000" b="0" i="0" u="none" strike="noStrike" dirty="0">
                          <a:solidFill>
                            <a:srgbClr val="000000"/>
                          </a:solidFill>
                          <a:effectLst/>
                          <a:latin typeface="Calibri" panose="020F0502020204030204" pitchFamily="34" charset="0"/>
                          <a:cs typeface="Calibri" panose="020F0502020204030204" pitchFamily="34" charset="0"/>
                        </a:rPr>
                        <a:t>R 5502,33</a:t>
                      </a:r>
                      <a:br>
                        <a:rPr lang="pt-BR" sz="1000" b="0" i="0" u="none" strike="noStrike" dirty="0">
                          <a:solidFill>
                            <a:srgbClr val="000000"/>
                          </a:solidFill>
                          <a:effectLst/>
                          <a:latin typeface="Calibri" panose="020F0502020204030204" pitchFamily="34" charset="0"/>
                          <a:cs typeface="Calibri" panose="020F0502020204030204" pitchFamily="34" charset="0"/>
                        </a:rPr>
                      </a:br>
                      <a:r>
                        <a:rPr lang="pt-BR" sz="1000" b="0" i="0" u="none" strike="noStrike" dirty="0">
                          <a:solidFill>
                            <a:srgbClr val="000000"/>
                          </a:solidFill>
                          <a:effectLst/>
                          <a:latin typeface="Calibri" panose="020F0502020204030204" pitchFamily="34" charset="0"/>
                          <a:cs typeface="Calibri" panose="020F0502020204030204" pitchFamily="34" charset="0"/>
                        </a:rPr>
                        <a:t>X 6110,00</a:t>
                      </a:r>
                    </a:p>
                  </a:txBody>
                  <a:tcPr marL="9525" marR="9525" marT="9525" marB="0"/>
                </a:tc>
                <a:tc>
                  <a:txBody>
                    <a:bodyPr/>
                    <a:lstStyle/>
                    <a:p>
                      <a:pPr algn="ctr" fontAlgn="t"/>
                      <a:r>
                        <a:rPr lang="pt-BR" sz="1000" b="0" i="0" u="none" strike="noStrike" dirty="0">
                          <a:solidFill>
                            <a:srgbClr val="000000"/>
                          </a:solidFill>
                          <a:effectLst/>
                          <a:latin typeface="Calibri" panose="020F0502020204030204" pitchFamily="34" charset="0"/>
                          <a:cs typeface="Calibri" panose="020F0502020204030204" pitchFamily="34" charset="0"/>
                        </a:rPr>
                        <a:t>M 3515,60</a:t>
                      </a:r>
                      <a:br>
                        <a:rPr lang="pt-BR" sz="1000" b="0" i="0" u="none" strike="noStrike" dirty="0">
                          <a:solidFill>
                            <a:srgbClr val="000000"/>
                          </a:solidFill>
                          <a:effectLst/>
                          <a:latin typeface="Calibri" panose="020F0502020204030204" pitchFamily="34" charset="0"/>
                          <a:cs typeface="Calibri" panose="020F0502020204030204" pitchFamily="34" charset="0"/>
                        </a:rPr>
                      </a:br>
                      <a:r>
                        <a:rPr lang="pt-BR" sz="1000" b="0" i="0" u="none" strike="noStrike" dirty="0">
                          <a:solidFill>
                            <a:srgbClr val="000000"/>
                          </a:solidFill>
                          <a:effectLst/>
                          <a:latin typeface="Calibri" panose="020F0502020204030204" pitchFamily="34" charset="0"/>
                          <a:cs typeface="Calibri" panose="020F0502020204030204" pitchFamily="34" charset="0"/>
                        </a:rPr>
                        <a:t>R 4890,01</a:t>
                      </a:r>
                      <a:br>
                        <a:rPr lang="pt-BR" sz="1000" b="0" i="0" u="none" strike="noStrike" dirty="0">
                          <a:solidFill>
                            <a:srgbClr val="000000"/>
                          </a:solidFill>
                          <a:effectLst/>
                          <a:latin typeface="Calibri" panose="020F0502020204030204" pitchFamily="34" charset="0"/>
                          <a:cs typeface="Calibri" panose="020F0502020204030204" pitchFamily="34" charset="0"/>
                        </a:rPr>
                      </a:br>
                      <a:r>
                        <a:rPr lang="pt-BR" sz="1000" b="0" i="0" u="none" strike="noStrike" dirty="0">
                          <a:solidFill>
                            <a:srgbClr val="000000"/>
                          </a:solidFill>
                          <a:effectLst/>
                          <a:latin typeface="Calibri" panose="020F0502020204030204" pitchFamily="34" charset="0"/>
                          <a:cs typeface="Calibri" panose="020F0502020204030204" pitchFamily="34" charset="0"/>
                        </a:rPr>
                        <a:t>X 5430,00</a:t>
                      </a:r>
                    </a:p>
                  </a:txBody>
                  <a:tcPr marL="9525" marR="9525" marT="9525" marB="0"/>
                </a:tc>
                <a:tc>
                  <a:txBody>
                    <a:bodyPr/>
                    <a:lstStyle/>
                    <a:p>
                      <a:pPr algn="ctr" fontAlgn="t"/>
                      <a:r>
                        <a:rPr lang="pt-BR" sz="1000" b="0" i="0" u="none" strike="noStrike" dirty="0">
                          <a:solidFill>
                            <a:srgbClr val="000000"/>
                          </a:solidFill>
                          <a:effectLst/>
                          <a:latin typeface="Calibri" panose="020F0502020204030204" pitchFamily="34" charset="0"/>
                          <a:cs typeface="Calibri" panose="020F0502020204030204" pitchFamily="34" charset="0"/>
                        </a:rPr>
                        <a:t>M 3982,00</a:t>
                      </a:r>
                      <a:br>
                        <a:rPr lang="pt-BR" sz="1000" b="0" i="0" u="none" strike="noStrike" dirty="0">
                          <a:solidFill>
                            <a:srgbClr val="000000"/>
                          </a:solidFill>
                          <a:effectLst/>
                          <a:latin typeface="Calibri" panose="020F0502020204030204" pitchFamily="34" charset="0"/>
                          <a:cs typeface="Calibri" panose="020F0502020204030204" pitchFamily="34" charset="0"/>
                        </a:rPr>
                      </a:br>
                      <a:r>
                        <a:rPr lang="pt-BR" sz="1000" b="0" i="0" u="none" strike="noStrike" dirty="0">
                          <a:solidFill>
                            <a:srgbClr val="000000"/>
                          </a:solidFill>
                          <a:effectLst/>
                          <a:latin typeface="Calibri" panose="020F0502020204030204" pitchFamily="34" charset="0"/>
                          <a:cs typeface="Calibri" panose="020F0502020204030204" pitchFamily="34" charset="0"/>
                        </a:rPr>
                        <a:t>R 5538,70</a:t>
                      </a:r>
                      <a:br>
                        <a:rPr lang="pt-BR" sz="1000" b="0" i="0" u="none" strike="noStrike" dirty="0">
                          <a:solidFill>
                            <a:srgbClr val="000000"/>
                          </a:solidFill>
                          <a:effectLst/>
                          <a:latin typeface="Calibri" panose="020F0502020204030204" pitchFamily="34" charset="0"/>
                          <a:cs typeface="Calibri" panose="020F0502020204030204" pitchFamily="34" charset="0"/>
                        </a:rPr>
                      </a:br>
                      <a:r>
                        <a:rPr lang="pt-BR" sz="1000" b="0" i="0" u="none" strike="noStrike" dirty="0">
                          <a:solidFill>
                            <a:srgbClr val="000000"/>
                          </a:solidFill>
                          <a:effectLst/>
                          <a:latin typeface="Calibri" panose="020F0502020204030204" pitchFamily="34" charset="0"/>
                          <a:cs typeface="Calibri" panose="020F0502020204030204" pitchFamily="34" charset="0"/>
                        </a:rPr>
                        <a:t>X 6150,00</a:t>
                      </a:r>
                    </a:p>
                  </a:txBody>
                  <a:tcPr marL="9525" marR="9525" marT="9525" marB="0"/>
                </a:tc>
                <a:tc>
                  <a:txBody>
                    <a:bodyPr/>
                    <a:lstStyle/>
                    <a:p>
                      <a:pPr algn="ctr" fontAlgn="t"/>
                      <a:r>
                        <a:rPr lang="pt-BR" sz="1000" b="0" i="0" u="none" strike="noStrike" dirty="0">
                          <a:solidFill>
                            <a:srgbClr val="000000"/>
                          </a:solidFill>
                          <a:effectLst/>
                          <a:latin typeface="Calibri" panose="020F0502020204030204" pitchFamily="34" charset="0"/>
                          <a:cs typeface="Calibri" panose="020F0502020204030204" pitchFamily="34" charset="0"/>
                        </a:rPr>
                        <a:t>M 4074,40</a:t>
                      </a:r>
                      <a:br>
                        <a:rPr lang="pt-BR" sz="1000" b="0" i="0" u="none" strike="noStrike" dirty="0">
                          <a:solidFill>
                            <a:srgbClr val="000000"/>
                          </a:solidFill>
                          <a:effectLst/>
                          <a:latin typeface="Calibri" panose="020F0502020204030204" pitchFamily="34" charset="0"/>
                          <a:cs typeface="Calibri" panose="020F0502020204030204" pitchFamily="34" charset="0"/>
                        </a:rPr>
                      </a:br>
                      <a:r>
                        <a:rPr lang="pt-BR" sz="1000" b="0" i="0" u="none" strike="noStrike" dirty="0">
                          <a:solidFill>
                            <a:srgbClr val="000000"/>
                          </a:solidFill>
                          <a:effectLst/>
                          <a:latin typeface="Calibri" panose="020F0502020204030204" pitchFamily="34" charset="0"/>
                          <a:cs typeface="Calibri" panose="020F0502020204030204" pitchFamily="34" charset="0"/>
                        </a:rPr>
                        <a:t>R 5666,01</a:t>
                      </a:r>
                      <a:br>
                        <a:rPr lang="pt-BR" sz="1000" b="0" i="0" u="none" strike="noStrike" dirty="0">
                          <a:solidFill>
                            <a:srgbClr val="000000"/>
                          </a:solidFill>
                          <a:effectLst/>
                          <a:latin typeface="Calibri" panose="020F0502020204030204" pitchFamily="34" charset="0"/>
                          <a:cs typeface="Calibri" panose="020F0502020204030204" pitchFamily="34" charset="0"/>
                        </a:rPr>
                      </a:br>
                      <a:r>
                        <a:rPr lang="pt-BR" sz="1000" b="0" i="0" u="none" strike="noStrike" dirty="0">
                          <a:solidFill>
                            <a:srgbClr val="000000"/>
                          </a:solidFill>
                          <a:effectLst/>
                          <a:latin typeface="Calibri" panose="020F0502020204030204" pitchFamily="34" charset="0"/>
                          <a:cs typeface="Calibri" panose="020F0502020204030204" pitchFamily="34" charset="0"/>
                        </a:rPr>
                        <a:t>X 6290,00</a:t>
                      </a:r>
                    </a:p>
                  </a:txBody>
                  <a:tcPr marL="9525" marR="9525" marT="9525" marB="0"/>
                </a:tc>
                <a:tc>
                  <a:txBody>
                    <a:bodyPr/>
                    <a:lstStyle/>
                    <a:p>
                      <a:pPr algn="ctr" fontAlgn="t"/>
                      <a:r>
                        <a:rPr lang="pt-BR" sz="1000" b="0" i="0" u="none" strike="noStrike" dirty="0">
                          <a:solidFill>
                            <a:srgbClr val="000000"/>
                          </a:solidFill>
                          <a:effectLst/>
                          <a:latin typeface="Calibri" panose="020F0502020204030204" pitchFamily="34" charset="0"/>
                          <a:cs typeface="Calibri" panose="020F0502020204030204" pitchFamily="34" charset="0"/>
                        </a:rPr>
                        <a:t>M 4686,00</a:t>
                      </a:r>
                      <a:br>
                        <a:rPr lang="pt-BR" sz="1000" b="0" i="0" u="none" strike="noStrike" dirty="0">
                          <a:solidFill>
                            <a:srgbClr val="000000"/>
                          </a:solidFill>
                          <a:effectLst/>
                          <a:latin typeface="Calibri" panose="020F0502020204030204" pitchFamily="34" charset="0"/>
                          <a:cs typeface="Calibri" panose="020F0502020204030204" pitchFamily="34" charset="0"/>
                        </a:rPr>
                      </a:br>
                      <a:r>
                        <a:rPr lang="pt-BR" sz="1000" b="0" i="0" u="none" strike="noStrike" dirty="0">
                          <a:solidFill>
                            <a:srgbClr val="000000"/>
                          </a:solidFill>
                          <a:effectLst/>
                          <a:latin typeface="Calibri" panose="020F0502020204030204" pitchFamily="34" charset="0"/>
                          <a:cs typeface="Calibri" panose="020F0502020204030204" pitchFamily="34" charset="0"/>
                        </a:rPr>
                        <a:t>R 6514,76</a:t>
                      </a:r>
                      <a:br>
                        <a:rPr lang="pt-BR" sz="1000" b="0" i="0" u="none" strike="noStrike" dirty="0">
                          <a:solidFill>
                            <a:srgbClr val="000000"/>
                          </a:solidFill>
                          <a:effectLst/>
                          <a:latin typeface="Calibri" panose="020F0502020204030204" pitchFamily="34" charset="0"/>
                          <a:cs typeface="Calibri" panose="020F0502020204030204" pitchFamily="34" charset="0"/>
                        </a:rPr>
                      </a:br>
                      <a:r>
                        <a:rPr lang="pt-BR" sz="1000" b="0" i="0" u="none" strike="noStrike" dirty="0">
                          <a:solidFill>
                            <a:srgbClr val="000000"/>
                          </a:solidFill>
                          <a:effectLst/>
                          <a:latin typeface="Calibri" panose="020F0502020204030204" pitchFamily="34" charset="0"/>
                          <a:cs typeface="Calibri" panose="020F0502020204030204" pitchFamily="34" charset="0"/>
                        </a:rPr>
                        <a:t>X 7230,00</a:t>
                      </a:r>
                    </a:p>
                  </a:txBody>
                  <a:tcPr marL="9525" marR="9525" marT="9525" marB="0"/>
                </a:tc>
                <a:tc>
                  <a:txBody>
                    <a:bodyPr/>
                    <a:lstStyle/>
                    <a:p>
                      <a:pPr algn="ctr" fontAlgn="t"/>
                      <a:r>
                        <a:rPr lang="pt-BR" sz="1000" b="0" i="0" u="none" strike="noStrike" dirty="0">
                          <a:solidFill>
                            <a:srgbClr val="000000"/>
                          </a:solidFill>
                          <a:effectLst/>
                          <a:latin typeface="Calibri" panose="020F0502020204030204" pitchFamily="34" charset="0"/>
                          <a:cs typeface="Calibri" panose="020F0502020204030204" pitchFamily="34" charset="0"/>
                        </a:rPr>
                        <a:t>M 4166,85</a:t>
                      </a:r>
                      <a:br>
                        <a:rPr lang="pt-BR" sz="1000" b="0" i="0" u="none" strike="noStrike" dirty="0">
                          <a:solidFill>
                            <a:srgbClr val="000000"/>
                          </a:solidFill>
                          <a:effectLst/>
                          <a:latin typeface="Calibri" panose="020F0502020204030204" pitchFamily="34" charset="0"/>
                          <a:cs typeface="Calibri" panose="020F0502020204030204" pitchFamily="34" charset="0"/>
                        </a:rPr>
                      </a:br>
                      <a:r>
                        <a:rPr lang="pt-BR" sz="1000" b="0" i="0" u="none" strike="noStrike" dirty="0">
                          <a:solidFill>
                            <a:srgbClr val="000000"/>
                          </a:solidFill>
                          <a:effectLst/>
                          <a:latin typeface="Calibri" panose="020F0502020204030204" pitchFamily="34" charset="0"/>
                          <a:cs typeface="Calibri" panose="020F0502020204030204" pitchFamily="34" charset="0"/>
                        </a:rPr>
                        <a:t>R 5793,32</a:t>
                      </a:r>
                      <a:br>
                        <a:rPr lang="pt-BR" sz="1000" b="0" i="0" u="none" strike="noStrike" dirty="0">
                          <a:solidFill>
                            <a:srgbClr val="000000"/>
                          </a:solidFill>
                          <a:effectLst/>
                          <a:latin typeface="Calibri" panose="020F0502020204030204" pitchFamily="34" charset="0"/>
                          <a:cs typeface="Calibri" panose="020F0502020204030204" pitchFamily="34" charset="0"/>
                        </a:rPr>
                      </a:br>
                      <a:r>
                        <a:rPr lang="pt-BR" sz="1000" b="0" i="0" u="none" strike="noStrike" dirty="0">
                          <a:solidFill>
                            <a:srgbClr val="000000"/>
                          </a:solidFill>
                          <a:effectLst/>
                          <a:latin typeface="Calibri" panose="020F0502020204030204" pitchFamily="34" charset="0"/>
                          <a:cs typeface="Calibri" panose="020F0502020204030204" pitchFamily="34" charset="0"/>
                        </a:rPr>
                        <a:t>X 6430,00</a:t>
                      </a:r>
                    </a:p>
                  </a:txBody>
                  <a:tcPr marL="9525" marR="9525" marT="9525" marB="0"/>
                </a:tc>
                <a:extLst>
                  <a:ext uri="{0D108BD9-81ED-4DB2-BD59-A6C34878D82A}">
                    <a16:rowId xmlns:a16="http://schemas.microsoft.com/office/drawing/2014/main" val="10006"/>
                  </a:ext>
                </a:extLst>
              </a:tr>
              <a:tr h="415498">
                <a:tc>
                  <a:txBody>
                    <a:bodyPr/>
                    <a:lstStyle/>
                    <a:p>
                      <a:r>
                        <a:rPr lang="en-ZA" sz="1100" dirty="0"/>
                        <a:t>New Min Space</a:t>
                      </a:r>
                    </a:p>
                  </a:txBody>
                  <a:tcPr/>
                </a:tc>
                <a:tc>
                  <a:txBody>
                    <a:bodyPr/>
                    <a:lstStyle/>
                    <a:p>
                      <a:pPr algn="ctr"/>
                      <a:endParaRPr lang="en-ZA" sz="1000" dirty="0">
                        <a:latin typeface="Calibri" panose="020F0502020204030204" pitchFamily="34" charset="0"/>
                        <a:cs typeface="Calibri" panose="020F0502020204030204" pitchFamily="34" charset="0"/>
                      </a:endParaRPr>
                    </a:p>
                  </a:txBody>
                  <a:tcPr/>
                </a:tc>
                <a:tc>
                  <a:txBody>
                    <a:bodyPr/>
                    <a:lstStyle/>
                    <a:p>
                      <a:pPr algn="ctr" fontAlgn="t"/>
                      <a:r>
                        <a:rPr lang="en-ZA" sz="1000" b="0" i="0" u="none" strike="noStrike" dirty="0">
                          <a:solidFill>
                            <a:srgbClr val="000000"/>
                          </a:solidFill>
                          <a:effectLst/>
                          <a:latin typeface="Calibri" panose="020F0502020204030204" pitchFamily="34" charset="0"/>
                          <a:cs typeface="Calibri" panose="020F0502020204030204" pitchFamily="34" charset="0"/>
                        </a:rPr>
                        <a:t>4457,2 m2</a:t>
                      </a:r>
                    </a:p>
                  </a:txBody>
                  <a:tcPr marL="9525" marR="9525" marT="9525" marB="0" anchor="ctr"/>
                </a:tc>
                <a:tc>
                  <a:txBody>
                    <a:bodyPr/>
                    <a:lstStyle/>
                    <a:p>
                      <a:pPr algn="ctr" fontAlgn="t"/>
                      <a:r>
                        <a:rPr lang="en-ZA" sz="1000" b="0" i="0" u="none" strike="noStrike" dirty="0">
                          <a:solidFill>
                            <a:srgbClr val="000000"/>
                          </a:solidFill>
                          <a:effectLst/>
                          <a:latin typeface="Calibri" panose="020F0502020204030204" pitchFamily="34" charset="0"/>
                          <a:cs typeface="Calibri" panose="020F0502020204030204" pitchFamily="34" charset="0"/>
                        </a:rPr>
                        <a:t>4752 m2</a:t>
                      </a:r>
                    </a:p>
                  </a:txBody>
                  <a:tcPr marL="9525" marR="9525" marT="9525"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ZA" sz="1000" b="0" i="0" u="none" strike="noStrike" dirty="0">
                          <a:solidFill>
                            <a:srgbClr val="000000"/>
                          </a:solidFill>
                          <a:effectLst/>
                          <a:latin typeface="Calibri" panose="020F0502020204030204" pitchFamily="34" charset="0"/>
                          <a:cs typeface="Calibri" panose="020F0502020204030204" pitchFamily="34" charset="0"/>
                        </a:rPr>
                        <a:t>4448,4 m2</a:t>
                      </a:r>
                    </a:p>
                    <a:p>
                      <a:pPr algn="ctr" fontAlgn="t"/>
                      <a:endParaRPr lang="en-ZA"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ZA" sz="1000" b="0" i="0" u="none" strike="noStrike" dirty="0">
                          <a:solidFill>
                            <a:srgbClr val="000000"/>
                          </a:solidFill>
                          <a:effectLst/>
                          <a:latin typeface="Calibri" panose="020F0502020204030204" pitchFamily="34" charset="0"/>
                          <a:cs typeface="Calibri" panose="020F0502020204030204" pitchFamily="34" charset="0"/>
                        </a:rPr>
                        <a:t>3418,6m2</a:t>
                      </a:r>
                    </a:p>
                    <a:p>
                      <a:pPr algn="ctr" fontAlgn="t"/>
                      <a:endParaRPr lang="en-ZA"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ZA" sz="1000" b="0" i="0" u="none" strike="noStrike" dirty="0">
                          <a:solidFill>
                            <a:srgbClr val="000000"/>
                          </a:solidFill>
                          <a:effectLst/>
                          <a:latin typeface="Calibri" panose="020F0502020204030204" pitchFamily="34" charset="0"/>
                          <a:cs typeface="Calibri" panose="020F0502020204030204" pitchFamily="34" charset="0"/>
                        </a:rPr>
                        <a:t>4620 m2</a:t>
                      </a:r>
                    </a:p>
                    <a:p>
                      <a:pPr algn="ctr" fontAlgn="t"/>
                      <a:endParaRPr lang="en-ZA"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a:r>
                        <a:rPr lang="en-ZA" sz="1000" dirty="0">
                          <a:latin typeface="Calibri" panose="020F0502020204030204" pitchFamily="34" charset="0"/>
                          <a:cs typeface="Calibri" panose="020F0502020204030204" pitchFamily="34" charset="0"/>
                        </a:rPr>
                        <a:t>5099,6m2</a:t>
                      </a:r>
                    </a:p>
                    <a:p>
                      <a:pPr algn="ctr" fontAlgn="t"/>
                      <a:endParaRPr lang="en-ZA"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ZA" sz="1000" b="0" i="0" u="none" strike="noStrike" dirty="0">
                          <a:solidFill>
                            <a:srgbClr val="000000"/>
                          </a:solidFill>
                          <a:effectLst/>
                          <a:latin typeface="Calibri" panose="020F0502020204030204" pitchFamily="34" charset="0"/>
                          <a:cs typeface="Calibri" panose="020F0502020204030204" pitchFamily="34" charset="0"/>
                        </a:rPr>
                        <a:t>4096,4 m2</a:t>
                      </a:r>
                    </a:p>
                    <a:p>
                      <a:pPr algn="ctr" fontAlgn="t"/>
                      <a:endParaRPr lang="en-ZA"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ZA" sz="1000" b="0" i="0" u="none" strike="noStrike" dirty="0">
                          <a:solidFill>
                            <a:srgbClr val="000000"/>
                          </a:solidFill>
                          <a:effectLst/>
                          <a:latin typeface="Calibri" panose="020F0502020204030204" pitchFamily="34" charset="0"/>
                          <a:cs typeface="Calibri" panose="020F0502020204030204" pitchFamily="34" charset="0"/>
                        </a:rPr>
                        <a:t>4219,6 m2</a:t>
                      </a:r>
                    </a:p>
                    <a:p>
                      <a:pPr algn="ctr" fontAlgn="t"/>
                      <a:endParaRPr lang="en-ZA"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ZA" sz="1000" b="0" i="0" u="none" strike="noStrike" dirty="0">
                          <a:solidFill>
                            <a:srgbClr val="000000"/>
                          </a:solidFill>
                          <a:effectLst/>
                          <a:latin typeface="Calibri" panose="020F0502020204030204" pitchFamily="34" charset="0"/>
                          <a:cs typeface="Calibri" panose="020F0502020204030204" pitchFamily="34" charset="0"/>
                        </a:rPr>
                        <a:t>3805,6 m2</a:t>
                      </a:r>
                    </a:p>
                    <a:p>
                      <a:pPr algn="ctr" fontAlgn="t"/>
                      <a:endParaRPr lang="en-ZA"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ZA" sz="1000" b="0" i="0" u="none" strike="noStrike" dirty="0">
                          <a:solidFill>
                            <a:srgbClr val="000000"/>
                          </a:solidFill>
                          <a:effectLst/>
                          <a:latin typeface="Calibri" panose="020F0502020204030204" pitchFamily="34" charset="0"/>
                          <a:cs typeface="Calibri" panose="020F0502020204030204" pitchFamily="34" charset="0"/>
                        </a:rPr>
                        <a:t>4140,4 m2</a:t>
                      </a:r>
                    </a:p>
                    <a:p>
                      <a:pPr algn="ctr" fontAlgn="t"/>
                      <a:endParaRPr lang="en-ZA"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ZA" sz="1000" b="0" i="0" u="none" strike="noStrike" dirty="0">
                          <a:solidFill>
                            <a:srgbClr val="000000"/>
                          </a:solidFill>
                          <a:effectLst/>
                          <a:latin typeface="Calibri" panose="020F0502020204030204" pitchFamily="34" charset="0"/>
                          <a:cs typeface="Calibri" panose="020F0502020204030204" pitchFamily="34" charset="0"/>
                        </a:rPr>
                        <a:t>3568,4 m2</a:t>
                      </a:r>
                    </a:p>
                    <a:p>
                      <a:pPr algn="ctr" fontAlgn="t"/>
                      <a:endParaRPr lang="en-ZA"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ZA" sz="1000" b="0" i="0" u="none" strike="noStrike" dirty="0">
                          <a:solidFill>
                            <a:srgbClr val="000000"/>
                          </a:solidFill>
                          <a:effectLst/>
                          <a:latin typeface="Calibri" panose="020F0502020204030204" pitchFamily="34" charset="0"/>
                          <a:cs typeface="Calibri" panose="020F0502020204030204" pitchFamily="34" charset="0"/>
                        </a:rPr>
                        <a:t>4206,4 m2</a:t>
                      </a:r>
                    </a:p>
                    <a:p>
                      <a:pPr algn="ctr" fontAlgn="t"/>
                      <a:endParaRPr lang="en-ZA"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ZA" sz="1000" b="0" i="0" u="none" strike="noStrike" dirty="0">
                          <a:solidFill>
                            <a:srgbClr val="000000"/>
                          </a:solidFill>
                          <a:effectLst/>
                          <a:latin typeface="Calibri" panose="020F0502020204030204" pitchFamily="34" charset="0"/>
                          <a:cs typeface="Calibri" panose="020F0502020204030204" pitchFamily="34" charset="0"/>
                        </a:rPr>
                        <a:t>4087,6 m2</a:t>
                      </a:r>
                    </a:p>
                    <a:p>
                      <a:pPr algn="ctr" fontAlgn="t"/>
                      <a:endParaRPr lang="en-ZA"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ZA" sz="1000" b="0" i="0" u="none" strike="noStrike" dirty="0">
                          <a:solidFill>
                            <a:srgbClr val="000000"/>
                          </a:solidFill>
                          <a:effectLst/>
                          <a:latin typeface="Calibri" panose="020F0502020204030204" pitchFamily="34" charset="0"/>
                          <a:cs typeface="Calibri" panose="020F0502020204030204" pitchFamily="34" charset="0"/>
                        </a:rPr>
                        <a:t>4791,6 m2</a:t>
                      </a:r>
                    </a:p>
                    <a:p>
                      <a:pPr algn="ctr" fontAlgn="t"/>
                      <a:endParaRPr lang="en-ZA"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ZA" sz="1000" b="0" i="0" u="none" strike="noStrike" dirty="0">
                          <a:solidFill>
                            <a:srgbClr val="000000"/>
                          </a:solidFill>
                          <a:effectLst/>
                          <a:latin typeface="Calibri" panose="020F0502020204030204" pitchFamily="34" charset="0"/>
                          <a:cs typeface="Calibri" panose="020F0502020204030204" pitchFamily="34" charset="0"/>
                        </a:rPr>
                        <a:t>4496,85 m2</a:t>
                      </a:r>
                    </a:p>
                    <a:p>
                      <a:pPr algn="ctr" fontAlgn="t"/>
                      <a:endParaRPr lang="en-ZA"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0007"/>
                  </a:ext>
                </a:extLst>
              </a:tr>
              <a:tr h="415498">
                <a:tc>
                  <a:txBody>
                    <a:bodyPr/>
                    <a:lstStyle/>
                    <a:p>
                      <a:r>
                        <a:rPr lang="en-ZA" sz="1100" dirty="0"/>
                        <a:t>Excess / Deficit</a:t>
                      </a:r>
                    </a:p>
                  </a:txBody>
                  <a:tcPr/>
                </a:tc>
                <a:tc>
                  <a:txBody>
                    <a:bodyPr/>
                    <a:lstStyle/>
                    <a:p>
                      <a:pPr algn="ctr"/>
                      <a:r>
                        <a:rPr lang="en-ZA" sz="1000" dirty="0">
                          <a:latin typeface="Calibri" panose="020F0502020204030204" pitchFamily="34" charset="0"/>
                          <a:cs typeface="Calibri" panose="020F0502020204030204" pitchFamily="34" charset="0"/>
                        </a:rPr>
                        <a:t>~</a:t>
                      </a:r>
                    </a:p>
                  </a:txBody>
                  <a:tcPr/>
                </a:tc>
                <a:tc>
                  <a:txBody>
                    <a:bodyPr/>
                    <a:lstStyle/>
                    <a:p>
                      <a:pPr algn="ctr"/>
                      <a:r>
                        <a:rPr lang="en-ZA" sz="1000" dirty="0">
                          <a:solidFill>
                            <a:srgbClr val="FFC000"/>
                          </a:solidFill>
                          <a:latin typeface="Calibri" panose="020F0502020204030204" pitchFamily="34" charset="0"/>
                          <a:cs typeface="Calibri" panose="020F0502020204030204" pitchFamily="34" charset="0"/>
                        </a:rPr>
                        <a:t>542,8m2</a:t>
                      </a:r>
                    </a:p>
                  </a:txBody>
                  <a:tcPr marL="9525" marR="9525" marT="9525" marB="0" anchor="ctr"/>
                </a:tc>
                <a:tc>
                  <a:txBody>
                    <a:bodyPr/>
                    <a:lstStyle/>
                    <a:p>
                      <a:pPr algn="ctr"/>
                      <a:r>
                        <a:rPr lang="en-ZA" sz="1000" dirty="0">
                          <a:solidFill>
                            <a:srgbClr val="00B050"/>
                          </a:solidFill>
                          <a:latin typeface="Calibri" panose="020F0502020204030204" pitchFamily="34" charset="0"/>
                          <a:cs typeface="Calibri" panose="020F0502020204030204" pitchFamily="34" charset="0"/>
                        </a:rPr>
                        <a:t>3592</a:t>
                      </a:r>
                      <a:r>
                        <a:rPr lang="en-ZA" sz="1000" baseline="0" dirty="0">
                          <a:solidFill>
                            <a:srgbClr val="00B050"/>
                          </a:solidFill>
                          <a:latin typeface="Calibri" panose="020F0502020204030204" pitchFamily="34" charset="0"/>
                          <a:cs typeface="Calibri" panose="020F0502020204030204" pitchFamily="34" charset="0"/>
                        </a:rPr>
                        <a:t>m2</a:t>
                      </a:r>
                      <a:endParaRPr lang="en-ZA" sz="1000" dirty="0">
                        <a:solidFill>
                          <a:srgbClr val="00B050"/>
                        </a:solidFill>
                        <a:latin typeface="Calibri" panose="020F0502020204030204" pitchFamily="34" charset="0"/>
                        <a:cs typeface="Calibri" panose="020F0502020204030204" pitchFamily="34" charset="0"/>
                      </a:endParaRPr>
                    </a:p>
                  </a:txBody>
                  <a:tcPr marL="9525" marR="9525" marT="9525" marB="0" anchor="ctr"/>
                </a:tc>
                <a:tc>
                  <a:txBody>
                    <a:bodyPr/>
                    <a:lstStyle/>
                    <a:p>
                      <a:pPr algn="ctr"/>
                      <a:r>
                        <a:rPr lang="en-ZA" sz="1000" dirty="0">
                          <a:solidFill>
                            <a:srgbClr val="FFC000"/>
                          </a:solidFill>
                          <a:latin typeface="Calibri" panose="020F0502020204030204" pitchFamily="34" charset="0"/>
                          <a:cs typeface="Calibri" panose="020F0502020204030204" pitchFamily="34" charset="0"/>
                        </a:rPr>
                        <a:t>551,6m2</a:t>
                      </a:r>
                    </a:p>
                  </a:txBody>
                  <a:tcPr marL="9525" marR="9525" marT="9525" marB="0" anchor="ctr"/>
                </a:tc>
                <a:tc>
                  <a:txBody>
                    <a:bodyPr/>
                    <a:lstStyle/>
                    <a:p>
                      <a:pPr algn="ctr"/>
                      <a:r>
                        <a:rPr lang="en-ZA" sz="1000" dirty="0">
                          <a:solidFill>
                            <a:srgbClr val="00B050"/>
                          </a:solidFill>
                          <a:latin typeface="Calibri" panose="020F0502020204030204" pitchFamily="34" charset="0"/>
                          <a:cs typeface="Calibri" panose="020F0502020204030204" pitchFamily="34" charset="0"/>
                        </a:rPr>
                        <a:t>945,4m2</a:t>
                      </a:r>
                    </a:p>
                  </a:txBody>
                  <a:tcPr marL="9525" marR="9525" marT="9525" marB="0" anchor="ctr"/>
                </a:tc>
                <a:tc>
                  <a:txBody>
                    <a:bodyPr/>
                    <a:lstStyle/>
                    <a:p>
                      <a:pPr algn="ctr"/>
                      <a:r>
                        <a:rPr lang="en-ZA" sz="1000" dirty="0">
                          <a:solidFill>
                            <a:srgbClr val="00B050"/>
                          </a:solidFill>
                          <a:latin typeface="Calibri" panose="020F0502020204030204" pitchFamily="34" charset="0"/>
                          <a:cs typeface="Calibri" panose="020F0502020204030204" pitchFamily="34" charset="0"/>
                        </a:rPr>
                        <a:t>1407m2</a:t>
                      </a:r>
                    </a:p>
                  </a:txBody>
                  <a:tcPr marL="9525" marR="9525" marT="9525" marB="0" anchor="ctr"/>
                </a:tc>
                <a:tc>
                  <a:txBody>
                    <a:bodyPr/>
                    <a:lstStyle/>
                    <a:p>
                      <a:pPr algn="ctr"/>
                      <a:r>
                        <a:rPr lang="en-ZA" sz="1000" dirty="0">
                          <a:solidFill>
                            <a:srgbClr val="FF0000"/>
                          </a:solidFill>
                          <a:latin typeface="Calibri" panose="020F0502020204030204" pitchFamily="34" charset="0"/>
                          <a:cs typeface="Calibri" panose="020F0502020204030204" pitchFamily="34" charset="0"/>
                        </a:rPr>
                        <a:t>-99,6m2</a:t>
                      </a:r>
                    </a:p>
                  </a:txBody>
                  <a:tcPr marL="9525" marR="9525" marT="9525" marB="0" anchor="ctr"/>
                </a:tc>
                <a:tc>
                  <a:txBody>
                    <a:bodyPr/>
                    <a:lstStyle/>
                    <a:p>
                      <a:pPr algn="ctr"/>
                      <a:endParaRPr lang="en-ZA" sz="1000" dirty="0">
                        <a:latin typeface="Calibri" panose="020F0502020204030204" pitchFamily="34" charset="0"/>
                        <a:cs typeface="Calibri" panose="020F0502020204030204" pitchFamily="34" charset="0"/>
                      </a:endParaRPr>
                    </a:p>
                  </a:txBody>
                  <a:tcPr marL="9525" marR="9525" marT="9525" marB="0" anchor="ctr"/>
                </a:tc>
                <a:tc>
                  <a:txBody>
                    <a:bodyPr/>
                    <a:lstStyle/>
                    <a:p>
                      <a:pPr algn="ctr"/>
                      <a:r>
                        <a:rPr lang="en-ZA" sz="1000" dirty="0">
                          <a:solidFill>
                            <a:srgbClr val="00B050"/>
                          </a:solidFill>
                          <a:latin typeface="Calibri" panose="020F0502020204030204" pitchFamily="34" charset="0"/>
                          <a:cs typeface="Calibri" panose="020F0502020204030204" pitchFamily="34" charset="0"/>
                        </a:rPr>
                        <a:t>780,4m2</a:t>
                      </a:r>
                    </a:p>
                  </a:txBody>
                  <a:tcPr marL="9525" marR="9525" marT="9525" marB="0" anchor="ctr"/>
                </a:tc>
                <a:tc>
                  <a:txBody>
                    <a:bodyPr/>
                    <a:lstStyle/>
                    <a:p>
                      <a:pPr algn="ctr"/>
                      <a:r>
                        <a:rPr lang="en-ZA" sz="1000" dirty="0">
                          <a:solidFill>
                            <a:srgbClr val="00B050"/>
                          </a:solidFill>
                          <a:latin typeface="Calibri" panose="020F0502020204030204" pitchFamily="34" charset="0"/>
                          <a:cs typeface="Calibri" panose="020F0502020204030204" pitchFamily="34" charset="0"/>
                        </a:rPr>
                        <a:t>2024,4m2</a:t>
                      </a:r>
                    </a:p>
                  </a:txBody>
                  <a:tcPr marL="9525" marR="9525" marT="9525" marB="0" anchor="ctr"/>
                </a:tc>
                <a:tc>
                  <a:txBody>
                    <a:bodyPr/>
                    <a:lstStyle/>
                    <a:p>
                      <a:pPr algn="ctr"/>
                      <a:r>
                        <a:rPr lang="en-ZA" sz="1000" dirty="0">
                          <a:solidFill>
                            <a:srgbClr val="00B050"/>
                          </a:solidFill>
                          <a:latin typeface="Calibri" panose="020F0502020204030204" pitchFamily="34" charset="0"/>
                          <a:cs typeface="Calibri" panose="020F0502020204030204" pitchFamily="34" charset="0"/>
                        </a:rPr>
                        <a:t>859,6m2</a:t>
                      </a:r>
                    </a:p>
                  </a:txBody>
                  <a:tcPr marL="9525" marR="9525" marT="9525" marB="0" anchor="ctr"/>
                </a:tc>
                <a:tc>
                  <a:txBody>
                    <a:bodyPr/>
                    <a:lstStyle/>
                    <a:p>
                      <a:pPr algn="ctr"/>
                      <a:r>
                        <a:rPr lang="en-ZA" sz="1000" dirty="0">
                          <a:solidFill>
                            <a:srgbClr val="FFC000"/>
                          </a:solidFill>
                          <a:latin typeface="Calibri" panose="020F0502020204030204" pitchFamily="34" charset="0"/>
                          <a:cs typeface="Calibri" panose="020F0502020204030204" pitchFamily="34" charset="0"/>
                        </a:rPr>
                        <a:t>440,6m2</a:t>
                      </a:r>
                    </a:p>
                  </a:txBody>
                  <a:tcPr marL="9525" marR="9525" marT="9525" marB="0" anchor="ctr"/>
                </a:tc>
                <a:tc>
                  <a:txBody>
                    <a:bodyPr/>
                    <a:lstStyle/>
                    <a:p>
                      <a:pPr algn="ctr"/>
                      <a:r>
                        <a:rPr lang="en-ZA" sz="1000" dirty="0">
                          <a:solidFill>
                            <a:srgbClr val="00B050"/>
                          </a:solidFill>
                          <a:latin typeface="Calibri" panose="020F0502020204030204" pitchFamily="34" charset="0"/>
                          <a:cs typeface="Calibri" panose="020F0502020204030204" pitchFamily="34" charset="0"/>
                        </a:rPr>
                        <a:t>6793,6m2</a:t>
                      </a:r>
                    </a:p>
                  </a:txBody>
                  <a:tcPr marL="9525" marR="9525" marT="9525" marB="0" anchor="ctr"/>
                </a:tc>
                <a:tc>
                  <a:txBody>
                    <a:bodyPr/>
                    <a:lstStyle/>
                    <a:p>
                      <a:pPr algn="ctr"/>
                      <a:r>
                        <a:rPr lang="en-ZA" sz="1000" dirty="0">
                          <a:solidFill>
                            <a:srgbClr val="00B050"/>
                          </a:solidFill>
                          <a:latin typeface="Calibri" panose="020F0502020204030204" pitchFamily="34" charset="0"/>
                          <a:cs typeface="Calibri" panose="020F0502020204030204" pitchFamily="34" charset="0"/>
                        </a:rPr>
                        <a:t>2756,4m2</a:t>
                      </a:r>
                    </a:p>
                  </a:txBody>
                  <a:tcPr marL="9525" marR="9525" marT="9525" marB="0" anchor="ctr"/>
                </a:tc>
                <a:tc>
                  <a:txBody>
                    <a:bodyPr/>
                    <a:lstStyle/>
                    <a:p>
                      <a:pPr algn="ctr"/>
                      <a:r>
                        <a:rPr lang="en-ZA" sz="1000" dirty="0">
                          <a:solidFill>
                            <a:srgbClr val="00B050"/>
                          </a:solidFill>
                          <a:latin typeface="Calibri" panose="020F0502020204030204" pitchFamily="34" charset="0"/>
                          <a:cs typeface="Calibri" panose="020F0502020204030204" pitchFamily="34" charset="0"/>
                        </a:rPr>
                        <a:t>3708,4m2</a:t>
                      </a:r>
                    </a:p>
                  </a:txBody>
                  <a:tcPr marL="9525" marR="9525" marT="9525" marB="0" anchor="ctr"/>
                </a:tc>
                <a:tc>
                  <a:txBody>
                    <a:bodyPr/>
                    <a:lstStyle/>
                    <a:p>
                      <a:pPr algn="ctr"/>
                      <a:r>
                        <a:rPr lang="en-ZA" sz="1000" dirty="0">
                          <a:solidFill>
                            <a:srgbClr val="00B050"/>
                          </a:solidFill>
                          <a:latin typeface="Calibri" panose="020F0502020204030204" pitchFamily="34" charset="0"/>
                          <a:cs typeface="Calibri" panose="020F0502020204030204" pitchFamily="34" charset="0"/>
                        </a:rPr>
                        <a:t>3503,15m2</a:t>
                      </a:r>
                    </a:p>
                  </a:txBody>
                  <a:tcPr marL="9525" marR="9525" marT="9525" marB="0" anchor="ctr"/>
                </a:tc>
                <a:extLst>
                  <a:ext uri="{0D108BD9-81ED-4DB2-BD59-A6C34878D82A}">
                    <a16:rowId xmlns:a16="http://schemas.microsoft.com/office/drawing/2014/main" val="10008"/>
                  </a:ext>
                </a:extLst>
              </a:tr>
              <a:tr h="421446">
                <a:tc>
                  <a:txBody>
                    <a:bodyPr/>
                    <a:lstStyle/>
                    <a:p>
                      <a:r>
                        <a:rPr lang="en-ZA" sz="1100" dirty="0"/>
                        <a:t>Cal. Space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800" dirty="0">
                          <a:solidFill>
                            <a:srgbClr val="00B050"/>
                          </a:solidFill>
                          <a:latin typeface="Calibri" panose="020F0502020204030204" pitchFamily="34" charset="0"/>
                          <a:cs typeface="Calibri" panose="020F0502020204030204" pitchFamily="34" charset="0"/>
                          <a:sym typeface="Wingdings" panose="05000000000000000000" pitchFamily="2" charset="2"/>
                        </a:rPr>
                        <a:t></a:t>
                      </a:r>
                      <a:endParaRPr lang="en-ZA" sz="1800" dirty="0">
                        <a:latin typeface="Calibri" panose="020F0502020204030204" pitchFamily="34" charset="0"/>
                        <a:cs typeface="Calibri" panose="020F0502020204030204" pitchFamily="34" charset="0"/>
                      </a:endParaRPr>
                    </a:p>
                  </a:txBody>
                  <a:tcPr/>
                </a:tc>
                <a:tc>
                  <a:txBody>
                    <a:bodyPr/>
                    <a:lstStyle/>
                    <a:p>
                      <a:pPr algn="ctr"/>
                      <a:r>
                        <a:rPr lang="en-ZA" sz="1800" dirty="0">
                          <a:solidFill>
                            <a:srgbClr val="FFC000"/>
                          </a:solidFill>
                          <a:latin typeface="Calibri" panose="020F0502020204030204" pitchFamily="34" charset="0"/>
                          <a:cs typeface="Calibri" panose="020F0502020204030204" pitchFamily="34" charset="0"/>
                          <a:sym typeface="Wingdings" panose="05000000000000000000" pitchFamily="2" charset="2"/>
                        </a:rPr>
                        <a:t></a:t>
                      </a:r>
                      <a:endParaRPr lang="en-ZA" sz="1800" dirty="0">
                        <a:solidFill>
                          <a:srgbClr val="FFC000"/>
                        </a:solidFill>
                        <a:latin typeface="Calibri" panose="020F0502020204030204" pitchFamily="34" charset="0"/>
                        <a:cs typeface="Calibri" panose="020F0502020204030204" pitchFamily="34" charset="0"/>
                      </a:endParaRPr>
                    </a:p>
                  </a:txBody>
                  <a:tcPr/>
                </a:tc>
                <a:tc>
                  <a:txBody>
                    <a:bodyPr/>
                    <a:lstStyle/>
                    <a:p>
                      <a:pPr algn="ctr"/>
                      <a:r>
                        <a:rPr lang="en-ZA" sz="1800" dirty="0">
                          <a:solidFill>
                            <a:srgbClr val="00B050"/>
                          </a:solidFill>
                          <a:latin typeface="Calibri" panose="020F0502020204030204" pitchFamily="34" charset="0"/>
                          <a:cs typeface="Calibri" panose="020F0502020204030204" pitchFamily="34" charset="0"/>
                          <a:sym typeface="Wingdings" panose="05000000000000000000" pitchFamily="2" charset="2"/>
                        </a:rPr>
                        <a:t></a:t>
                      </a:r>
                      <a:endParaRPr lang="en-ZA" sz="1800" dirty="0">
                        <a:solidFill>
                          <a:srgbClr val="00B050"/>
                        </a:solidFill>
                        <a:latin typeface="Calibri" panose="020F0502020204030204" pitchFamily="34" charset="0"/>
                        <a:cs typeface="Calibri" panose="020F0502020204030204" pitchFamily="34" charset="0"/>
                      </a:endParaRPr>
                    </a:p>
                  </a:txBody>
                  <a:tcPr/>
                </a:tc>
                <a:tc>
                  <a:txBody>
                    <a:bodyPr/>
                    <a:lstStyle/>
                    <a:p>
                      <a:pPr algn="ctr"/>
                      <a:r>
                        <a:rPr lang="en-ZA" sz="1800" dirty="0">
                          <a:solidFill>
                            <a:srgbClr val="FFC000"/>
                          </a:solidFill>
                          <a:latin typeface="Calibri" panose="020F0502020204030204" pitchFamily="34" charset="0"/>
                          <a:cs typeface="Calibri" panose="020F0502020204030204" pitchFamily="34" charset="0"/>
                          <a:sym typeface="Wingdings" panose="05000000000000000000" pitchFamily="2" charset="2"/>
                        </a:rPr>
                        <a:t></a:t>
                      </a:r>
                      <a:endParaRPr lang="en-ZA" sz="1800" dirty="0">
                        <a:solidFill>
                          <a:srgbClr val="FFC000"/>
                        </a:solidFill>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800" dirty="0">
                          <a:solidFill>
                            <a:srgbClr val="00B050"/>
                          </a:solidFill>
                          <a:latin typeface="Calibri" panose="020F0502020204030204" pitchFamily="34" charset="0"/>
                          <a:cs typeface="Calibri" panose="020F0502020204030204" pitchFamily="34" charset="0"/>
                          <a:sym typeface="Wingdings" panose="05000000000000000000" pitchFamily="2" charset="2"/>
                        </a:rPr>
                        <a:t></a:t>
                      </a:r>
                      <a:endParaRPr lang="en-ZA" sz="1800" dirty="0">
                        <a:solidFill>
                          <a:srgbClr val="00B050"/>
                        </a:solidFill>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800" dirty="0">
                          <a:solidFill>
                            <a:srgbClr val="00B050"/>
                          </a:solidFill>
                          <a:latin typeface="Calibri" panose="020F0502020204030204" pitchFamily="34" charset="0"/>
                          <a:cs typeface="Calibri" panose="020F0502020204030204" pitchFamily="34" charset="0"/>
                          <a:sym typeface="Wingdings" panose="05000000000000000000" pitchFamily="2" charset="2"/>
                        </a:rPr>
                        <a:t></a:t>
                      </a:r>
                      <a:endParaRPr lang="en-ZA" sz="1800" dirty="0">
                        <a:solidFill>
                          <a:srgbClr val="00B050"/>
                        </a:solidFill>
                        <a:latin typeface="Calibri" panose="020F0502020204030204" pitchFamily="34" charset="0"/>
                        <a:cs typeface="Calibri" panose="020F0502020204030204" pitchFamily="34" charset="0"/>
                      </a:endParaRPr>
                    </a:p>
                  </a:txBody>
                  <a:tcPr/>
                </a:tc>
                <a:tc>
                  <a:txBody>
                    <a:bodyPr/>
                    <a:lstStyle/>
                    <a:p>
                      <a:pPr algn="ctr"/>
                      <a:r>
                        <a:rPr lang="en-ZA" sz="1800" dirty="0">
                          <a:solidFill>
                            <a:srgbClr val="FF0000"/>
                          </a:solidFill>
                          <a:latin typeface="Calibri" panose="020F0502020204030204" pitchFamily="34" charset="0"/>
                          <a:cs typeface="Calibri" panose="020F0502020204030204" pitchFamily="34" charset="0"/>
                          <a:sym typeface="Wingdings" panose="05000000000000000000" pitchFamily="2" charset="2"/>
                        </a:rPr>
                        <a:t></a:t>
                      </a:r>
                      <a:endParaRPr lang="en-ZA" sz="1800" dirty="0">
                        <a:solidFill>
                          <a:srgbClr val="FF0000"/>
                        </a:solidFill>
                        <a:latin typeface="Calibri" panose="020F0502020204030204" pitchFamily="34" charset="0"/>
                        <a:cs typeface="Calibri" panose="020F0502020204030204" pitchFamily="34" charset="0"/>
                      </a:endParaRPr>
                    </a:p>
                  </a:txBody>
                  <a:tcPr/>
                </a:tc>
                <a:tc>
                  <a:txBody>
                    <a:bodyPr/>
                    <a:lstStyle/>
                    <a:p>
                      <a:pPr algn="ctr"/>
                      <a:r>
                        <a:rPr lang="en-ZA" sz="1800" dirty="0">
                          <a:solidFill>
                            <a:srgbClr val="FFC000"/>
                          </a:solidFill>
                          <a:latin typeface="Calibri" panose="020F0502020204030204" pitchFamily="34" charset="0"/>
                          <a:cs typeface="Calibri" panose="020F0502020204030204" pitchFamily="34" charset="0"/>
                          <a:sym typeface="Wingdings" panose="05000000000000000000" pitchFamily="2" charset="2"/>
                        </a:rPr>
                        <a:t></a:t>
                      </a:r>
                      <a:endParaRPr lang="en-ZA" sz="1800" dirty="0">
                        <a:solidFill>
                          <a:srgbClr val="FFC000"/>
                        </a:solidFill>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800" dirty="0">
                          <a:solidFill>
                            <a:srgbClr val="00B050"/>
                          </a:solidFill>
                          <a:latin typeface="Calibri" panose="020F0502020204030204" pitchFamily="34" charset="0"/>
                          <a:cs typeface="Calibri" panose="020F0502020204030204" pitchFamily="34" charset="0"/>
                          <a:sym typeface="Wingdings" panose="05000000000000000000" pitchFamily="2" charset="2"/>
                        </a:rPr>
                        <a:t></a:t>
                      </a:r>
                      <a:endParaRPr lang="en-ZA" sz="1800" dirty="0">
                        <a:solidFill>
                          <a:srgbClr val="00B050"/>
                        </a:solidFill>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800" dirty="0">
                          <a:solidFill>
                            <a:srgbClr val="00B050"/>
                          </a:solidFill>
                          <a:latin typeface="Calibri" panose="020F0502020204030204" pitchFamily="34" charset="0"/>
                          <a:cs typeface="Calibri" panose="020F0502020204030204" pitchFamily="34" charset="0"/>
                          <a:sym typeface="Wingdings" panose="05000000000000000000" pitchFamily="2" charset="2"/>
                        </a:rPr>
                        <a:t></a:t>
                      </a:r>
                      <a:endParaRPr lang="en-ZA" sz="1800" dirty="0">
                        <a:solidFill>
                          <a:srgbClr val="00B050"/>
                        </a:solidFill>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800" dirty="0">
                          <a:solidFill>
                            <a:srgbClr val="00B050"/>
                          </a:solidFill>
                          <a:latin typeface="Calibri" panose="020F0502020204030204" pitchFamily="34" charset="0"/>
                          <a:cs typeface="Calibri" panose="020F0502020204030204" pitchFamily="34" charset="0"/>
                          <a:sym typeface="Wingdings" panose="05000000000000000000" pitchFamily="2" charset="2"/>
                        </a:rPr>
                        <a:t></a:t>
                      </a:r>
                      <a:endParaRPr lang="en-ZA" sz="1800" dirty="0">
                        <a:solidFill>
                          <a:srgbClr val="00B050"/>
                        </a:solidFill>
                        <a:latin typeface="Calibri" panose="020F0502020204030204" pitchFamily="34" charset="0"/>
                        <a:cs typeface="Calibri" panose="020F0502020204030204" pitchFamily="34" charset="0"/>
                      </a:endParaRPr>
                    </a:p>
                  </a:txBody>
                  <a:tcPr/>
                </a:tc>
                <a:tc>
                  <a:txBody>
                    <a:bodyPr/>
                    <a:lstStyle/>
                    <a:p>
                      <a:pPr algn="ctr"/>
                      <a:r>
                        <a:rPr lang="en-ZA" sz="1800" dirty="0">
                          <a:solidFill>
                            <a:srgbClr val="FFC000"/>
                          </a:solidFill>
                          <a:latin typeface="Calibri" panose="020F0502020204030204" pitchFamily="34" charset="0"/>
                          <a:cs typeface="Calibri" panose="020F0502020204030204" pitchFamily="34" charset="0"/>
                          <a:sym typeface="Wingdings" panose="05000000000000000000" pitchFamily="2" charset="2"/>
                        </a:rPr>
                        <a:t></a:t>
                      </a:r>
                      <a:endParaRPr lang="en-ZA" sz="1800" dirty="0">
                        <a:solidFill>
                          <a:srgbClr val="FFC000"/>
                        </a:solidFill>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800" dirty="0">
                          <a:solidFill>
                            <a:srgbClr val="00B050"/>
                          </a:solidFill>
                          <a:latin typeface="Calibri" panose="020F0502020204030204" pitchFamily="34" charset="0"/>
                          <a:cs typeface="Calibri" panose="020F0502020204030204" pitchFamily="34" charset="0"/>
                          <a:sym typeface="Wingdings" panose="05000000000000000000" pitchFamily="2" charset="2"/>
                        </a:rPr>
                        <a:t></a:t>
                      </a:r>
                      <a:endParaRPr lang="en-ZA" sz="1800" dirty="0">
                        <a:solidFill>
                          <a:srgbClr val="00B050"/>
                        </a:solidFill>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800" dirty="0">
                          <a:solidFill>
                            <a:srgbClr val="00B050"/>
                          </a:solidFill>
                          <a:latin typeface="Calibri" panose="020F0502020204030204" pitchFamily="34" charset="0"/>
                          <a:cs typeface="Calibri" panose="020F0502020204030204" pitchFamily="34" charset="0"/>
                          <a:sym typeface="Wingdings" panose="05000000000000000000" pitchFamily="2" charset="2"/>
                        </a:rPr>
                        <a:t></a:t>
                      </a:r>
                      <a:endParaRPr lang="en-ZA" sz="1800" dirty="0">
                        <a:solidFill>
                          <a:srgbClr val="00B050"/>
                        </a:solidFill>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800" dirty="0">
                          <a:solidFill>
                            <a:srgbClr val="00B050"/>
                          </a:solidFill>
                          <a:latin typeface="Calibri" panose="020F0502020204030204" pitchFamily="34" charset="0"/>
                          <a:cs typeface="Calibri" panose="020F0502020204030204" pitchFamily="34" charset="0"/>
                          <a:sym typeface="Wingdings" panose="05000000000000000000" pitchFamily="2" charset="2"/>
                        </a:rPr>
                        <a:t></a:t>
                      </a:r>
                      <a:endParaRPr lang="en-ZA" sz="1800" dirty="0">
                        <a:solidFill>
                          <a:srgbClr val="00B050"/>
                        </a:solidFill>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800" dirty="0">
                          <a:solidFill>
                            <a:srgbClr val="00B050"/>
                          </a:solidFill>
                          <a:latin typeface="Calibri" panose="020F0502020204030204" pitchFamily="34" charset="0"/>
                          <a:cs typeface="Calibri" panose="020F0502020204030204" pitchFamily="34" charset="0"/>
                          <a:sym typeface="Wingdings" panose="05000000000000000000" pitchFamily="2" charset="2"/>
                        </a:rPr>
                        <a:t></a:t>
                      </a:r>
                      <a:endParaRPr lang="en-ZA" sz="1800" dirty="0">
                        <a:solidFill>
                          <a:srgbClr val="00B050"/>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9"/>
                  </a:ext>
                </a:extLst>
              </a:tr>
              <a:tr h="421446">
                <a:tc>
                  <a:txBody>
                    <a:bodyPr/>
                    <a:lstStyle/>
                    <a:p>
                      <a:r>
                        <a:rPr lang="en-ZA" sz="1100" dirty="0"/>
                        <a:t>Alt.</a:t>
                      </a:r>
                      <a:r>
                        <a:rPr lang="en-ZA" sz="1100" baseline="0" dirty="0"/>
                        <a:t> Solution</a:t>
                      </a:r>
                      <a:endParaRPr lang="en-ZA"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000" dirty="0">
                        <a:latin typeface="Calibri" panose="020F0502020204030204" pitchFamily="34" charset="0"/>
                        <a:cs typeface="Calibri" panose="020F0502020204030204" pitchFamily="34" charset="0"/>
                      </a:endParaRPr>
                    </a:p>
                  </a:txBody>
                  <a:tcPr anchor="ctr"/>
                </a:tc>
                <a:tc>
                  <a:txBody>
                    <a:bodyPr/>
                    <a:lstStyle/>
                    <a:p>
                      <a:pPr algn="ctr"/>
                      <a:r>
                        <a:rPr lang="en-ZA" sz="1000" dirty="0">
                          <a:solidFill>
                            <a:srgbClr val="FFC000"/>
                          </a:solidFill>
                          <a:latin typeface="Calibri" panose="020F0502020204030204" pitchFamily="34" charset="0"/>
                          <a:cs typeface="Calibri" panose="020F0502020204030204" pitchFamily="34" charset="0"/>
                        </a:rPr>
                        <a:t>ES</a:t>
                      </a:r>
                    </a:p>
                  </a:txBody>
                  <a:tcPr anchor="ctr"/>
                </a:tc>
                <a:tc>
                  <a:txBody>
                    <a:bodyPr/>
                    <a:lstStyle/>
                    <a:p>
                      <a:pPr algn="ctr"/>
                      <a:endParaRPr lang="en-ZA" sz="1000" dirty="0">
                        <a:solidFill>
                          <a:srgbClr val="00B050"/>
                        </a:solidFill>
                        <a:latin typeface="Calibri" panose="020F0502020204030204" pitchFamily="34" charset="0"/>
                        <a:cs typeface="Calibri" panose="020F0502020204030204" pitchFamily="34" charset="0"/>
                      </a:endParaRPr>
                    </a:p>
                  </a:txBody>
                  <a:tcPr anchor="ctr"/>
                </a:tc>
                <a:tc>
                  <a:txBody>
                    <a:bodyPr/>
                    <a:lstStyle/>
                    <a:p>
                      <a:pPr algn="ctr"/>
                      <a:r>
                        <a:rPr lang="en-ZA" sz="1000" dirty="0">
                          <a:solidFill>
                            <a:srgbClr val="FFC000"/>
                          </a:solidFill>
                          <a:latin typeface="Calibri" panose="020F0502020204030204" pitchFamily="34" charset="0"/>
                          <a:cs typeface="Calibri" panose="020F0502020204030204" pitchFamily="34" charset="0"/>
                        </a:rPr>
                        <a:t>ES</a:t>
                      </a:r>
                    </a:p>
                  </a:txBody>
                  <a:tcPr anchor="ctr"/>
                </a:tc>
                <a:tc>
                  <a:txBody>
                    <a:bodyPr/>
                    <a:lstStyle/>
                    <a:p>
                      <a:pPr algn="ctr"/>
                      <a:endParaRPr lang="en-ZA" sz="1000" dirty="0">
                        <a:solidFill>
                          <a:srgbClr val="FFC000"/>
                        </a:solidFill>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000" dirty="0">
                        <a:solidFill>
                          <a:srgbClr val="00B050"/>
                        </a:solidFill>
                        <a:latin typeface="Calibri" panose="020F0502020204030204" pitchFamily="34" charset="0"/>
                        <a:cs typeface="Calibri" panose="020F0502020204030204" pitchFamily="34" charset="0"/>
                      </a:endParaRPr>
                    </a:p>
                  </a:txBody>
                  <a:tcPr anchor="ctr"/>
                </a:tc>
                <a:tc>
                  <a:txBody>
                    <a:bodyPr/>
                    <a:lstStyle/>
                    <a:p>
                      <a:pPr algn="ctr"/>
                      <a:r>
                        <a:rPr lang="en-ZA" sz="1000" dirty="0">
                          <a:solidFill>
                            <a:srgbClr val="FF0000"/>
                          </a:solidFill>
                          <a:latin typeface="Calibri" panose="020F0502020204030204" pitchFamily="34" charset="0"/>
                          <a:cs typeface="Calibri" panose="020F0502020204030204" pitchFamily="34" charset="0"/>
                        </a:rPr>
                        <a:t>JS = ?</a:t>
                      </a:r>
                    </a:p>
                  </a:txBody>
                  <a:tcPr anchor="ctr"/>
                </a:tc>
                <a:tc>
                  <a:txBody>
                    <a:bodyPr/>
                    <a:lstStyle/>
                    <a:p>
                      <a:pPr algn="ctr"/>
                      <a:r>
                        <a:rPr lang="en-ZA" sz="1000" dirty="0">
                          <a:solidFill>
                            <a:srgbClr val="FFC000"/>
                          </a:solidFill>
                          <a:latin typeface="Calibri" panose="020F0502020204030204" pitchFamily="34" charset="0"/>
                          <a:cs typeface="Calibri" panose="020F0502020204030204" pitchFamily="34" charset="0"/>
                        </a:rPr>
                        <a:t>HQ</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000" dirty="0">
                        <a:solidFill>
                          <a:srgbClr val="00B050"/>
                        </a:solidFill>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000" dirty="0">
                        <a:solidFill>
                          <a:srgbClr val="00B050"/>
                        </a:solidFill>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000" dirty="0">
                        <a:solidFill>
                          <a:srgbClr val="00B050"/>
                        </a:solidFill>
                        <a:latin typeface="Calibri" panose="020F0502020204030204" pitchFamily="34" charset="0"/>
                        <a:cs typeface="Calibri" panose="020F0502020204030204" pitchFamily="34" charset="0"/>
                      </a:endParaRPr>
                    </a:p>
                  </a:txBody>
                  <a:tcPr anchor="ctr"/>
                </a:tc>
                <a:tc>
                  <a:txBody>
                    <a:bodyPr/>
                    <a:lstStyle/>
                    <a:p>
                      <a:pPr algn="ctr"/>
                      <a:r>
                        <a:rPr lang="en-ZA" sz="1000" dirty="0">
                          <a:solidFill>
                            <a:srgbClr val="FFC000"/>
                          </a:solidFill>
                          <a:latin typeface="Calibri" panose="020F0502020204030204" pitchFamily="34" charset="0"/>
                          <a:cs typeface="Calibri" panose="020F0502020204030204" pitchFamily="34" charset="0"/>
                        </a:rPr>
                        <a:t>SW</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000" dirty="0">
                        <a:solidFill>
                          <a:srgbClr val="FFC000"/>
                        </a:solidFill>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000" dirty="0">
                        <a:solidFill>
                          <a:srgbClr val="00B050"/>
                        </a:solidFill>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000" dirty="0">
                        <a:solidFill>
                          <a:srgbClr val="00B050"/>
                        </a:solidFill>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000" dirty="0">
                        <a:solidFill>
                          <a:srgbClr val="00B050"/>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10"/>
                  </a:ext>
                </a:extLst>
              </a:tr>
              <a:tr h="388881">
                <a:tc>
                  <a:txBody>
                    <a:bodyPr/>
                    <a:lstStyle/>
                    <a:p>
                      <a:r>
                        <a:rPr lang="en-ZA" sz="1100" dirty="0"/>
                        <a:t> Space Plan.</a:t>
                      </a:r>
                    </a:p>
                  </a:txBody>
                  <a:tcPr/>
                </a:tc>
                <a:tc>
                  <a:txBody>
                    <a:bodyPr/>
                    <a:lstStyle/>
                    <a:p>
                      <a:pPr algn="ctr"/>
                      <a:r>
                        <a:rPr lang="en-ZA" sz="1000" dirty="0">
                          <a:latin typeface="Calibri" panose="020F0502020204030204" pitchFamily="34" charset="0"/>
                          <a:cs typeface="Calibri" panose="020F0502020204030204" pitchFamily="34" charset="0"/>
                        </a:rPr>
                        <a:t>TBC</a:t>
                      </a:r>
                    </a:p>
                  </a:txBody>
                  <a:tcPr marL="9525" marR="9525" marT="9525" marB="0" anchor="ctr">
                    <a:solidFill>
                      <a:schemeClr val="accent2">
                        <a:lumMod val="60000"/>
                        <a:lumOff val="40000"/>
                      </a:schemeClr>
                    </a:solidFill>
                  </a:tcPr>
                </a:tc>
                <a:tc>
                  <a:txBody>
                    <a:bodyPr/>
                    <a:lstStyle/>
                    <a:p>
                      <a:pPr algn="ctr"/>
                      <a:r>
                        <a:rPr lang="en-ZA" sz="1000" dirty="0">
                          <a:latin typeface="Calibri" panose="020F0502020204030204" pitchFamily="34" charset="0"/>
                          <a:cs typeface="Calibri" panose="020F0502020204030204" pitchFamily="34" charset="0"/>
                        </a:rPr>
                        <a:t>TBC</a:t>
                      </a:r>
                    </a:p>
                  </a:txBody>
                  <a:tcPr marL="9525" marR="9525" marT="9525" marB="0" anchor="ctr">
                    <a:solidFill>
                      <a:schemeClr val="accent2">
                        <a:lumMod val="60000"/>
                        <a:lumOff val="40000"/>
                      </a:schemeClr>
                    </a:solidFill>
                  </a:tcPr>
                </a:tc>
                <a:tc>
                  <a:txBody>
                    <a:bodyPr/>
                    <a:lstStyle/>
                    <a:p>
                      <a:pPr algn="ctr"/>
                      <a:r>
                        <a:rPr lang="en-ZA" sz="1000" dirty="0">
                          <a:latin typeface="Calibri" panose="020F0502020204030204" pitchFamily="34" charset="0"/>
                          <a:cs typeface="Calibri" panose="020F0502020204030204" pitchFamily="34" charset="0"/>
                        </a:rPr>
                        <a:t>TBC</a:t>
                      </a:r>
                    </a:p>
                  </a:txBody>
                  <a:tcPr marL="9525" marR="9525" marT="9525" marB="0" anchor="ctr">
                    <a:solidFill>
                      <a:schemeClr val="accent2">
                        <a:lumMod val="60000"/>
                        <a:lumOff val="40000"/>
                      </a:schemeClr>
                    </a:solidFill>
                  </a:tcPr>
                </a:tc>
                <a:tc>
                  <a:txBody>
                    <a:bodyPr/>
                    <a:lstStyle/>
                    <a:p>
                      <a:pPr algn="ctr"/>
                      <a:r>
                        <a:rPr lang="en-ZA" sz="1000" dirty="0">
                          <a:latin typeface="Calibri" panose="020F0502020204030204" pitchFamily="34" charset="0"/>
                          <a:cs typeface="Calibri" panose="020F0502020204030204" pitchFamily="34" charset="0"/>
                        </a:rPr>
                        <a:t>TBC</a:t>
                      </a:r>
                    </a:p>
                  </a:txBody>
                  <a:tcPr marL="9525" marR="9525" marT="9525" marB="0" anchor="ctr">
                    <a:solidFill>
                      <a:schemeClr val="accent2">
                        <a:lumMod val="60000"/>
                        <a:lumOff val="40000"/>
                      </a:schemeClr>
                    </a:solidFill>
                  </a:tcPr>
                </a:tc>
                <a:tc>
                  <a:txBody>
                    <a:bodyPr/>
                    <a:lstStyle/>
                    <a:p>
                      <a:pPr algn="ctr"/>
                      <a:r>
                        <a:rPr lang="en-ZA" sz="1000" dirty="0">
                          <a:latin typeface="Calibri" panose="020F0502020204030204" pitchFamily="34" charset="0"/>
                          <a:cs typeface="Calibri" panose="020F0502020204030204" pitchFamily="34" charset="0"/>
                        </a:rPr>
                        <a:t>TBC</a:t>
                      </a:r>
                    </a:p>
                  </a:txBody>
                  <a:tcPr marL="9525" marR="9525" marT="9525" marB="0" anchor="ctr">
                    <a:solidFill>
                      <a:schemeClr val="accent2">
                        <a:lumMod val="60000"/>
                        <a:lumOff val="40000"/>
                      </a:schemeClr>
                    </a:solidFill>
                  </a:tcPr>
                </a:tc>
                <a:tc>
                  <a:txBody>
                    <a:bodyPr/>
                    <a:lstStyle/>
                    <a:p>
                      <a:pPr algn="ctr"/>
                      <a:r>
                        <a:rPr lang="en-ZA" sz="1000" dirty="0">
                          <a:latin typeface="Calibri" panose="020F0502020204030204" pitchFamily="34" charset="0"/>
                          <a:cs typeface="Calibri" panose="020F0502020204030204" pitchFamily="34" charset="0"/>
                        </a:rPr>
                        <a:t>TBC</a:t>
                      </a:r>
                    </a:p>
                  </a:txBody>
                  <a:tcPr marL="9525" marR="9525" marT="9525" marB="0" anchor="ctr">
                    <a:solidFill>
                      <a:schemeClr val="accent2">
                        <a:lumMod val="60000"/>
                        <a:lumOff val="40000"/>
                      </a:schemeClr>
                    </a:solidFill>
                  </a:tcPr>
                </a:tc>
                <a:tc>
                  <a:txBody>
                    <a:bodyPr/>
                    <a:lstStyle/>
                    <a:p>
                      <a:pPr algn="ctr"/>
                      <a:r>
                        <a:rPr lang="en-ZA" sz="1000" dirty="0">
                          <a:latin typeface="Calibri" panose="020F0502020204030204" pitchFamily="34" charset="0"/>
                          <a:cs typeface="Calibri" panose="020F0502020204030204" pitchFamily="34" charset="0"/>
                        </a:rPr>
                        <a:t>TBC</a:t>
                      </a:r>
                    </a:p>
                  </a:txBody>
                  <a:tcPr marL="9525" marR="9525" marT="9525" marB="0" anchor="ctr">
                    <a:solidFill>
                      <a:schemeClr val="accent2">
                        <a:lumMod val="60000"/>
                        <a:lumOff val="40000"/>
                      </a:schemeClr>
                    </a:solidFill>
                  </a:tcPr>
                </a:tc>
                <a:tc>
                  <a:txBody>
                    <a:bodyPr/>
                    <a:lstStyle/>
                    <a:p>
                      <a:pPr algn="ctr"/>
                      <a:r>
                        <a:rPr lang="en-ZA" sz="1000" dirty="0">
                          <a:latin typeface="Calibri" panose="020F0502020204030204" pitchFamily="34" charset="0"/>
                          <a:cs typeface="Calibri" panose="020F0502020204030204" pitchFamily="34" charset="0"/>
                        </a:rPr>
                        <a:t>TBC</a:t>
                      </a:r>
                    </a:p>
                  </a:txBody>
                  <a:tcPr marL="9525" marR="9525" marT="9525" marB="0" anchor="ctr">
                    <a:solidFill>
                      <a:schemeClr val="accent2">
                        <a:lumMod val="60000"/>
                        <a:lumOff val="40000"/>
                      </a:schemeClr>
                    </a:solidFill>
                  </a:tcPr>
                </a:tc>
                <a:tc>
                  <a:txBody>
                    <a:bodyPr/>
                    <a:lstStyle/>
                    <a:p>
                      <a:pPr algn="ctr"/>
                      <a:r>
                        <a:rPr lang="en-ZA" sz="1000" dirty="0">
                          <a:latin typeface="Calibri" panose="020F0502020204030204" pitchFamily="34" charset="0"/>
                          <a:cs typeface="Calibri" panose="020F0502020204030204" pitchFamily="34" charset="0"/>
                        </a:rPr>
                        <a:t>TBC</a:t>
                      </a:r>
                    </a:p>
                  </a:txBody>
                  <a:tcPr marL="9525" marR="9525" marT="9525" marB="0" anchor="ctr">
                    <a:solidFill>
                      <a:schemeClr val="accent2">
                        <a:lumMod val="60000"/>
                        <a:lumOff val="40000"/>
                      </a:schemeClr>
                    </a:solidFill>
                  </a:tcPr>
                </a:tc>
                <a:tc>
                  <a:txBody>
                    <a:bodyPr/>
                    <a:lstStyle/>
                    <a:p>
                      <a:pPr algn="ctr"/>
                      <a:r>
                        <a:rPr lang="en-ZA" sz="1000" dirty="0">
                          <a:latin typeface="Calibri" panose="020F0502020204030204" pitchFamily="34" charset="0"/>
                          <a:cs typeface="Calibri" panose="020F0502020204030204" pitchFamily="34" charset="0"/>
                        </a:rPr>
                        <a:t>TBC</a:t>
                      </a:r>
                    </a:p>
                  </a:txBody>
                  <a:tcPr marL="9525" marR="9525" marT="9525" marB="0" anchor="ctr">
                    <a:solidFill>
                      <a:schemeClr val="accent2">
                        <a:lumMod val="60000"/>
                        <a:lumOff val="40000"/>
                      </a:schemeClr>
                    </a:solidFill>
                  </a:tcPr>
                </a:tc>
                <a:tc>
                  <a:txBody>
                    <a:bodyPr/>
                    <a:lstStyle/>
                    <a:p>
                      <a:pPr algn="ctr"/>
                      <a:r>
                        <a:rPr lang="en-ZA" sz="1000">
                          <a:latin typeface="Calibri" panose="020F0502020204030204" pitchFamily="34" charset="0"/>
                          <a:cs typeface="Calibri" panose="020F0502020204030204" pitchFamily="34" charset="0"/>
                        </a:rPr>
                        <a:t>TBC</a:t>
                      </a:r>
                      <a:endParaRPr lang="en-ZA" sz="1000" dirty="0">
                        <a:latin typeface="Calibri" panose="020F0502020204030204" pitchFamily="34" charset="0"/>
                        <a:cs typeface="Calibri" panose="020F0502020204030204" pitchFamily="34" charset="0"/>
                      </a:endParaRPr>
                    </a:p>
                  </a:txBody>
                  <a:tcPr marL="9525" marR="9525" marT="9525" marB="0" anchor="ctr">
                    <a:solidFill>
                      <a:schemeClr val="accent2">
                        <a:lumMod val="60000"/>
                        <a:lumOff val="40000"/>
                      </a:schemeClr>
                    </a:solidFill>
                  </a:tcPr>
                </a:tc>
                <a:tc>
                  <a:txBody>
                    <a:bodyPr/>
                    <a:lstStyle/>
                    <a:p>
                      <a:pPr algn="ctr"/>
                      <a:r>
                        <a:rPr lang="en-ZA" sz="1000" dirty="0">
                          <a:latin typeface="Calibri" panose="020F0502020204030204" pitchFamily="34" charset="0"/>
                          <a:cs typeface="Calibri" panose="020F0502020204030204" pitchFamily="34" charset="0"/>
                        </a:rPr>
                        <a:t>TBC</a:t>
                      </a:r>
                    </a:p>
                  </a:txBody>
                  <a:tcPr marL="9525" marR="9525" marT="9525" marB="0" anchor="ctr">
                    <a:solidFill>
                      <a:schemeClr val="accent2">
                        <a:lumMod val="60000"/>
                        <a:lumOff val="40000"/>
                      </a:schemeClr>
                    </a:solidFill>
                  </a:tcPr>
                </a:tc>
                <a:tc>
                  <a:txBody>
                    <a:bodyPr/>
                    <a:lstStyle/>
                    <a:p>
                      <a:pPr algn="ctr"/>
                      <a:r>
                        <a:rPr lang="en-ZA" sz="1000" dirty="0">
                          <a:latin typeface="Calibri" panose="020F0502020204030204" pitchFamily="34" charset="0"/>
                          <a:cs typeface="Calibri" panose="020F0502020204030204" pitchFamily="34" charset="0"/>
                        </a:rPr>
                        <a:t>TBC</a:t>
                      </a:r>
                    </a:p>
                  </a:txBody>
                  <a:tcPr marL="9525" marR="9525" marT="9525" marB="0" anchor="ctr">
                    <a:solidFill>
                      <a:schemeClr val="accent2">
                        <a:lumMod val="60000"/>
                        <a:lumOff val="40000"/>
                      </a:schemeClr>
                    </a:solidFill>
                  </a:tcPr>
                </a:tc>
                <a:tc>
                  <a:txBody>
                    <a:bodyPr/>
                    <a:lstStyle/>
                    <a:p>
                      <a:pPr algn="ctr"/>
                      <a:r>
                        <a:rPr lang="en-ZA" sz="1000" dirty="0">
                          <a:latin typeface="Calibri" panose="020F0502020204030204" pitchFamily="34" charset="0"/>
                          <a:cs typeface="Calibri" panose="020F0502020204030204" pitchFamily="34" charset="0"/>
                        </a:rPr>
                        <a:t>TBC</a:t>
                      </a:r>
                    </a:p>
                  </a:txBody>
                  <a:tcPr marL="9525" marR="9525" marT="9525" marB="0" anchor="ctr">
                    <a:solidFill>
                      <a:schemeClr val="accent2">
                        <a:lumMod val="60000"/>
                        <a:lumOff val="40000"/>
                      </a:schemeClr>
                    </a:solidFill>
                  </a:tcPr>
                </a:tc>
                <a:tc>
                  <a:txBody>
                    <a:bodyPr/>
                    <a:lstStyle/>
                    <a:p>
                      <a:pPr algn="ctr"/>
                      <a:r>
                        <a:rPr lang="en-ZA" sz="1000" dirty="0">
                          <a:latin typeface="Calibri" panose="020F0502020204030204" pitchFamily="34" charset="0"/>
                          <a:cs typeface="Calibri" panose="020F0502020204030204" pitchFamily="34" charset="0"/>
                        </a:rPr>
                        <a:t>TBC</a:t>
                      </a:r>
                    </a:p>
                  </a:txBody>
                  <a:tcPr marL="9525" marR="9525" marT="9525" marB="0" anchor="ctr">
                    <a:solidFill>
                      <a:schemeClr val="accent2">
                        <a:lumMod val="60000"/>
                        <a:lumOff val="40000"/>
                      </a:schemeClr>
                    </a:solidFill>
                  </a:tcPr>
                </a:tc>
                <a:tc>
                  <a:txBody>
                    <a:bodyPr/>
                    <a:lstStyle/>
                    <a:p>
                      <a:pPr algn="ctr"/>
                      <a:r>
                        <a:rPr lang="en-ZA" sz="1000" dirty="0">
                          <a:latin typeface="Calibri" panose="020F0502020204030204" pitchFamily="34" charset="0"/>
                          <a:cs typeface="Calibri" panose="020F0502020204030204" pitchFamily="34" charset="0"/>
                        </a:rPr>
                        <a:t>TBC</a:t>
                      </a:r>
                    </a:p>
                  </a:txBody>
                  <a:tcPr marL="9525" marR="9525" marT="9525" marB="0" anchor="ctr">
                    <a:solidFill>
                      <a:schemeClr val="accent2">
                        <a:lumMod val="60000"/>
                        <a:lumOff val="40000"/>
                      </a:schemeClr>
                    </a:solidFill>
                  </a:tcPr>
                </a:tc>
                <a:extLst>
                  <a:ext uri="{0D108BD9-81ED-4DB2-BD59-A6C34878D82A}">
                    <a16:rowId xmlns:a16="http://schemas.microsoft.com/office/drawing/2014/main" val="10011"/>
                  </a:ext>
                </a:extLst>
              </a:tr>
            </a:tbl>
          </a:graphicData>
        </a:graphic>
      </p:graphicFrame>
      <p:sp>
        <p:nvSpPr>
          <p:cNvPr id="5" name="Rectangle 4">
            <a:extLst>
              <a:ext uri="{FF2B5EF4-FFF2-40B4-BE49-F238E27FC236}">
                <a16:creationId xmlns:a16="http://schemas.microsoft.com/office/drawing/2014/main" id="{B80FA8FE-5B7F-4398-956E-3D5892AC62F0}"/>
              </a:ext>
            </a:extLst>
          </p:cNvPr>
          <p:cNvSpPr/>
          <p:nvPr/>
        </p:nvSpPr>
        <p:spPr>
          <a:xfrm>
            <a:off x="479685" y="519547"/>
            <a:ext cx="10223292" cy="523220"/>
          </a:xfrm>
          <a:prstGeom prst="rect">
            <a:avLst/>
          </a:prstGeom>
        </p:spPr>
        <p:txBody>
          <a:bodyPr wrap="square">
            <a:spAutoFit/>
          </a:bodyPr>
          <a:lstStyle/>
          <a:p>
            <a:r>
              <a:rPr lang="en-US" sz="2800" b="1" dirty="0">
                <a:solidFill>
                  <a:schemeClr val="accent6"/>
                </a:solidFill>
              </a:rPr>
              <a:t>GDE District: Space Calculations (desktop exercise)</a:t>
            </a:r>
            <a:endParaRPr lang="en-ZA" sz="2800" dirty="0"/>
          </a:p>
        </p:txBody>
      </p:sp>
    </p:spTree>
    <p:extLst>
      <p:ext uri="{BB962C8B-B14F-4D97-AF65-F5344CB8AC3E}">
        <p14:creationId xmlns:p14="http://schemas.microsoft.com/office/powerpoint/2010/main" val="32449870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7D37AE-AB33-4D8D-A07B-7A717ED87287}"/>
              </a:ext>
            </a:extLst>
          </p:cNvPr>
          <p:cNvSpPr>
            <a:spLocks noGrp="1"/>
          </p:cNvSpPr>
          <p:nvPr>
            <p:ph idx="1"/>
          </p:nvPr>
        </p:nvSpPr>
        <p:spPr/>
        <p:txBody>
          <a:bodyPr/>
          <a:lstStyle/>
          <a:p>
            <a:pPr marL="0" indent="0">
              <a:buNone/>
            </a:pPr>
            <a:endParaRPr lang="en-ZA" dirty="0"/>
          </a:p>
          <a:p>
            <a:pPr marL="0" indent="0">
              <a:buNone/>
            </a:pPr>
            <a:endParaRPr lang="en-ZA" dirty="0"/>
          </a:p>
        </p:txBody>
      </p:sp>
      <p:graphicFrame>
        <p:nvGraphicFramePr>
          <p:cNvPr id="4" name="Table 3">
            <a:extLst>
              <a:ext uri="{FF2B5EF4-FFF2-40B4-BE49-F238E27FC236}">
                <a16:creationId xmlns:a16="http://schemas.microsoft.com/office/drawing/2014/main" id="{F16B2D3B-4A55-4902-A236-3701D707BC72}"/>
              </a:ext>
            </a:extLst>
          </p:cNvPr>
          <p:cNvGraphicFramePr>
            <a:graphicFrameLocks noGrp="1"/>
          </p:cNvGraphicFramePr>
          <p:nvPr>
            <p:extLst>
              <p:ext uri="{D42A27DB-BD31-4B8C-83A1-F6EECF244321}">
                <p14:modId xmlns:p14="http://schemas.microsoft.com/office/powerpoint/2010/main" val="1681012716"/>
              </p:ext>
            </p:extLst>
          </p:nvPr>
        </p:nvGraphicFramePr>
        <p:xfrm>
          <a:off x="1084446" y="1165743"/>
          <a:ext cx="10847723" cy="4986655"/>
        </p:xfrm>
        <a:graphic>
          <a:graphicData uri="http://schemas.openxmlformats.org/drawingml/2006/table">
            <a:tbl>
              <a:tblPr firstRow="1" bandRow="1">
                <a:tableStyleId>{93296810-A885-4BE3-A3E7-6D5BEEA58F35}</a:tableStyleId>
              </a:tblPr>
              <a:tblGrid>
                <a:gridCol w="10847723">
                  <a:extLst>
                    <a:ext uri="{9D8B030D-6E8A-4147-A177-3AD203B41FA5}">
                      <a16:colId xmlns:a16="http://schemas.microsoft.com/office/drawing/2014/main" val="1283244067"/>
                    </a:ext>
                  </a:extLst>
                </a:gridCol>
              </a:tblGrid>
              <a:tr h="3240616">
                <a:tc>
                  <a:txBody>
                    <a:bodyPr/>
                    <a:lstStyle/>
                    <a:p>
                      <a:pPr marL="342900" indent="-342900">
                        <a:lnSpc>
                          <a:spcPct val="150000"/>
                        </a:lnSpc>
                        <a:buAutoNum type="arabicPeriod"/>
                      </a:pPr>
                      <a:r>
                        <a:rPr lang="en-GB" sz="1800" dirty="0">
                          <a:solidFill>
                            <a:schemeClr val="tx1"/>
                          </a:solidFill>
                        </a:rPr>
                        <a:t>Confirmation</a:t>
                      </a:r>
                      <a:r>
                        <a:rPr lang="en-GB" sz="1800" baseline="0" dirty="0">
                          <a:solidFill>
                            <a:schemeClr val="tx1"/>
                          </a:solidFill>
                        </a:rPr>
                        <a:t> of filled and vacant posts at each District as per the new organogram list, as well as any other occupants using workspaces within the District Offices (HR &amp; OD to assist, with sign-off from the District Directors).</a:t>
                      </a:r>
                    </a:p>
                    <a:p>
                      <a:pPr marL="342900" indent="-342900">
                        <a:lnSpc>
                          <a:spcPct val="150000"/>
                        </a:lnSpc>
                        <a:buAutoNum type="arabicPeriod" startAt="2"/>
                      </a:pPr>
                      <a:r>
                        <a:rPr lang="en-GB" sz="1800" baseline="0" dirty="0">
                          <a:solidFill>
                            <a:schemeClr val="tx1"/>
                          </a:solidFill>
                        </a:rPr>
                        <a:t>Appointment of Space Planner for drafting of existing layouts and proposed redistributed space to accommodate officials transferred from GDSD (Under-utilised space / Vacant desks due to vacant posts) (Infrastructure to assist). </a:t>
                      </a:r>
                    </a:p>
                    <a:p>
                      <a:pPr marL="342900" indent="-342900">
                        <a:lnSpc>
                          <a:spcPct val="150000"/>
                        </a:lnSpc>
                        <a:buAutoNum type="arabicPeriod" startAt="2"/>
                      </a:pPr>
                      <a:r>
                        <a:rPr lang="en-GB" sz="1800" baseline="0" dirty="0">
                          <a:solidFill>
                            <a:schemeClr val="tx1"/>
                          </a:solidFill>
                        </a:rPr>
                        <a:t>Furniture: type and size of desks etc.: GDSD – immovable assets</a:t>
                      </a:r>
                    </a:p>
                    <a:p>
                      <a:pPr marL="0" indent="0">
                        <a:lnSpc>
                          <a:spcPct val="150000"/>
                        </a:lnSpc>
                        <a:buNone/>
                      </a:pPr>
                      <a:r>
                        <a:rPr lang="en-GB" sz="1800" baseline="0" dirty="0">
                          <a:solidFill>
                            <a:schemeClr val="tx1"/>
                          </a:solidFill>
                        </a:rPr>
                        <a:t>4.  IT: data points &amp; telecoms: data points etc. - ITSM</a:t>
                      </a:r>
                    </a:p>
                    <a:p>
                      <a:pPr marL="342900" marR="0" lvl="0" indent="-342900" algn="l" defTabSz="914400" rtl="0" eaLnBrk="1" fontAlgn="auto" latinLnBrk="0" hangingPunct="1">
                        <a:lnSpc>
                          <a:spcPct val="150000"/>
                        </a:lnSpc>
                        <a:spcBef>
                          <a:spcPts val="0"/>
                        </a:spcBef>
                        <a:spcAft>
                          <a:spcPts val="0"/>
                        </a:spcAft>
                        <a:buClrTx/>
                        <a:buSzTx/>
                        <a:buFontTx/>
                        <a:buAutoNum type="arabicPeriod" startAt="5"/>
                        <a:tabLst/>
                        <a:defRPr/>
                      </a:pPr>
                      <a:r>
                        <a:rPr lang="en-GB" sz="1800" baseline="0" dirty="0">
                          <a:solidFill>
                            <a:schemeClr val="tx1"/>
                          </a:solidFill>
                        </a:rPr>
                        <a:t>Parking: – District Directors</a:t>
                      </a:r>
                    </a:p>
                    <a:p>
                      <a:pPr marL="342900" marR="0" lvl="0" indent="-342900" algn="l" defTabSz="914400" rtl="0" eaLnBrk="1" fontAlgn="auto" latinLnBrk="0" hangingPunct="1">
                        <a:lnSpc>
                          <a:spcPct val="150000"/>
                        </a:lnSpc>
                        <a:spcBef>
                          <a:spcPts val="0"/>
                        </a:spcBef>
                        <a:spcAft>
                          <a:spcPts val="0"/>
                        </a:spcAft>
                        <a:buClrTx/>
                        <a:buSzTx/>
                        <a:buFontTx/>
                        <a:buAutoNum type="arabicPeriod" startAt="5"/>
                        <a:tabLst/>
                        <a:defRPr/>
                      </a:pPr>
                      <a:r>
                        <a:rPr lang="en-GB" sz="1800" baseline="0" dirty="0">
                          <a:solidFill>
                            <a:schemeClr val="tx1"/>
                          </a:solidFill>
                        </a:rPr>
                        <a:t>Confirmation of how many staff members will be transferring from GDSD to GDE on 31 March 2022.</a:t>
                      </a:r>
                    </a:p>
                    <a:p>
                      <a:pPr marL="0" indent="0">
                        <a:lnSpc>
                          <a:spcPct val="150000"/>
                        </a:lnSpc>
                        <a:buNone/>
                      </a:pPr>
                      <a:endParaRPr lang="en-GB" sz="1800" baseline="0" dirty="0">
                        <a:solidFill>
                          <a:schemeClr val="tx1"/>
                        </a:solidFill>
                      </a:endParaRPr>
                    </a:p>
                    <a:p>
                      <a:pPr marL="342900" indent="-342900">
                        <a:lnSpc>
                          <a:spcPct val="150000"/>
                        </a:lnSpc>
                        <a:buAutoNum type="arabicPeriod"/>
                      </a:pPr>
                      <a:endParaRPr lang="en-GB" sz="1800" b="0" dirty="0">
                        <a:solidFill>
                          <a:schemeClr val="tx1"/>
                        </a:solidFill>
                      </a:endParaRPr>
                    </a:p>
                  </a:txBody>
                  <a:tcPr>
                    <a:solidFill>
                      <a:schemeClr val="accent6">
                        <a:lumMod val="20000"/>
                        <a:lumOff val="80000"/>
                      </a:schemeClr>
                    </a:solidFill>
                  </a:tcPr>
                </a:tc>
                <a:extLst>
                  <a:ext uri="{0D108BD9-81ED-4DB2-BD59-A6C34878D82A}">
                    <a16:rowId xmlns:a16="http://schemas.microsoft.com/office/drawing/2014/main" val="2283583009"/>
                  </a:ext>
                </a:extLst>
              </a:tr>
            </a:tbl>
          </a:graphicData>
        </a:graphic>
      </p:graphicFrame>
      <p:sp>
        <p:nvSpPr>
          <p:cNvPr id="2" name="Rectangle 1">
            <a:extLst>
              <a:ext uri="{FF2B5EF4-FFF2-40B4-BE49-F238E27FC236}">
                <a16:creationId xmlns:a16="http://schemas.microsoft.com/office/drawing/2014/main" id="{8F9970BE-DCDA-44A9-976E-E480EA9A376F}"/>
              </a:ext>
            </a:extLst>
          </p:cNvPr>
          <p:cNvSpPr/>
          <p:nvPr/>
        </p:nvSpPr>
        <p:spPr>
          <a:xfrm>
            <a:off x="1251028" y="481046"/>
            <a:ext cx="9835078" cy="523220"/>
          </a:xfrm>
          <a:prstGeom prst="rect">
            <a:avLst/>
          </a:prstGeom>
        </p:spPr>
        <p:txBody>
          <a:bodyPr wrap="square">
            <a:spAutoFit/>
          </a:bodyPr>
          <a:lstStyle/>
          <a:p>
            <a:r>
              <a:rPr lang="en-US" sz="2800" b="1" dirty="0">
                <a:solidFill>
                  <a:schemeClr val="accent6"/>
                </a:solidFill>
              </a:rPr>
              <a:t>GDE District SD ECD Function: Way Forward</a:t>
            </a:r>
            <a:endParaRPr lang="en-US" dirty="0"/>
          </a:p>
        </p:txBody>
      </p:sp>
    </p:spTree>
    <p:extLst>
      <p:ext uri="{BB962C8B-B14F-4D97-AF65-F5344CB8AC3E}">
        <p14:creationId xmlns:p14="http://schemas.microsoft.com/office/powerpoint/2010/main" val="32623002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cap="small" dirty="0">
                <a:solidFill>
                  <a:schemeClr val="accent2">
                    <a:lumMod val="75000"/>
                  </a:schemeClr>
                </a:solidFill>
                <a:cs typeface="Arial" panose="020B0604020202020204" pitchFamily="34" charset="0"/>
              </a:rPr>
              <a:t>Data, Information, Monitoring &amp; Evaluation</a:t>
            </a:r>
            <a:endParaRPr lang="en-US" dirty="0">
              <a:solidFill>
                <a:schemeClr val="accent2">
                  <a:lumMod val="75000"/>
                </a:schemeClr>
              </a:solidFill>
            </a:endParaRPr>
          </a:p>
        </p:txBody>
      </p:sp>
    </p:spTree>
    <p:extLst>
      <p:ext uri="{BB962C8B-B14F-4D97-AF65-F5344CB8AC3E}">
        <p14:creationId xmlns:p14="http://schemas.microsoft.com/office/powerpoint/2010/main" val="3946106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38AED-66A6-3648-901E-20FD638927E1}"/>
              </a:ext>
            </a:extLst>
          </p:cNvPr>
          <p:cNvSpPr>
            <a:spLocks noGrp="1"/>
          </p:cNvSpPr>
          <p:nvPr>
            <p:ph type="title"/>
          </p:nvPr>
        </p:nvSpPr>
        <p:spPr/>
        <p:txBody>
          <a:bodyPr/>
          <a:lstStyle/>
          <a:p>
            <a:pPr algn="ctr"/>
            <a:r>
              <a:rPr lang="en-US" dirty="0"/>
              <a:t>SLA Update – 22 Oct 2021 </a:t>
            </a:r>
          </a:p>
        </p:txBody>
      </p:sp>
      <p:sp>
        <p:nvSpPr>
          <p:cNvPr id="4" name="Slide Number Placeholder 3"/>
          <p:cNvSpPr>
            <a:spLocks noGrp="1"/>
          </p:cNvSpPr>
          <p:nvPr>
            <p:ph type="sldNum" sz="quarter" idx="12"/>
          </p:nvPr>
        </p:nvSpPr>
        <p:spPr>
          <a:xfrm>
            <a:off x="8646459" y="6546663"/>
            <a:ext cx="455062" cy="365125"/>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93862CD-2CE4-D846-9F15-15300DCE1BBC}" type="slidenum">
              <a:rPr lang="en-US" smtClean="0"/>
              <a:pPr/>
              <a:t>4</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184325521"/>
              </p:ext>
            </p:extLst>
          </p:nvPr>
        </p:nvGraphicFramePr>
        <p:xfrm>
          <a:off x="1232899" y="1234355"/>
          <a:ext cx="10027577" cy="2098904"/>
        </p:xfrm>
        <a:graphic>
          <a:graphicData uri="http://schemas.openxmlformats.org/drawingml/2006/table">
            <a:tbl>
              <a:tblPr/>
              <a:tblGrid>
                <a:gridCol w="2115432">
                  <a:extLst>
                    <a:ext uri="{9D8B030D-6E8A-4147-A177-3AD203B41FA5}">
                      <a16:colId xmlns:a16="http://schemas.microsoft.com/office/drawing/2014/main" val="20000"/>
                    </a:ext>
                  </a:extLst>
                </a:gridCol>
                <a:gridCol w="1925393">
                  <a:extLst>
                    <a:ext uri="{9D8B030D-6E8A-4147-A177-3AD203B41FA5}">
                      <a16:colId xmlns:a16="http://schemas.microsoft.com/office/drawing/2014/main" val="20001"/>
                    </a:ext>
                  </a:extLst>
                </a:gridCol>
                <a:gridCol w="785111">
                  <a:extLst>
                    <a:ext uri="{9D8B030D-6E8A-4147-A177-3AD203B41FA5}">
                      <a16:colId xmlns:a16="http://schemas.microsoft.com/office/drawing/2014/main" val="20002"/>
                    </a:ext>
                  </a:extLst>
                </a:gridCol>
                <a:gridCol w="1252440">
                  <a:extLst>
                    <a:ext uri="{9D8B030D-6E8A-4147-A177-3AD203B41FA5}">
                      <a16:colId xmlns:a16="http://schemas.microsoft.com/office/drawing/2014/main" val="20003"/>
                    </a:ext>
                  </a:extLst>
                </a:gridCol>
                <a:gridCol w="785112">
                  <a:extLst>
                    <a:ext uri="{9D8B030D-6E8A-4147-A177-3AD203B41FA5}">
                      <a16:colId xmlns:a16="http://schemas.microsoft.com/office/drawing/2014/main" val="20004"/>
                    </a:ext>
                  </a:extLst>
                </a:gridCol>
                <a:gridCol w="766418">
                  <a:extLst>
                    <a:ext uri="{9D8B030D-6E8A-4147-A177-3AD203B41FA5}">
                      <a16:colId xmlns:a16="http://schemas.microsoft.com/office/drawing/2014/main" val="20005"/>
                    </a:ext>
                  </a:extLst>
                </a:gridCol>
                <a:gridCol w="766418">
                  <a:extLst>
                    <a:ext uri="{9D8B030D-6E8A-4147-A177-3AD203B41FA5}">
                      <a16:colId xmlns:a16="http://schemas.microsoft.com/office/drawing/2014/main" val="20006"/>
                    </a:ext>
                  </a:extLst>
                </a:gridCol>
                <a:gridCol w="1631253">
                  <a:extLst>
                    <a:ext uri="{9D8B030D-6E8A-4147-A177-3AD203B41FA5}">
                      <a16:colId xmlns:a16="http://schemas.microsoft.com/office/drawing/2014/main" val="20007"/>
                    </a:ext>
                  </a:extLst>
                </a:gridCol>
              </a:tblGrid>
              <a:tr h="280866">
                <a:tc gridSpan="8">
                  <a:txBody>
                    <a:bodyPr/>
                    <a:lstStyle/>
                    <a:p>
                      <a:pPr algn="ctr" fontAlgn="b"/>
                      <a:r>
                        <a:rPr lang="en-ZA" sz="1400" b="1" i="0" u="none" strike="noStrike" dirty="0">
                          <a:solidFill>
                            <a:srgbClr val="000000"/>
                          </a:solidFill>
                          <a:effectLst/>
                          <a:latin typeface="Calibri" panose="020F0502020204030204" pitchFamily="34" charset="0"/>
                        </a:rPr>
                        <a:t>ECD SLA Status as at 22 Oct 2021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tc hMerge="1">
                  <a:txBody>
                    <a:bodyPr/>
                    <a:lstStyle/>
                    <a:p>
                      <a:pPr algn="ctr" fontAlgn="b"/>
                      <a:endParaRPr lang="en-ZA" sz="14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tc hMerge="1">
                  <a:txBody>
                    <a:bodyPr/>
                    <a:lstStyle/>
                    <a:p>
                      <a:pPr algn="ctr" fontAlgn="b"/>
                      <a:endParaRPr lang="en-ZA" sz="14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tc hMerge="1">
                  <a:txBody>
                    <a:bodyPr/>
                    <a:lstStyle/>
                    <a:p>
                      <a:pPr algn="r" fontAlgn="b"/>
                      <a:endParaRPr lang="en-ZA" sz="14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tc hMerge="1">
                  <a:txBody>
                    <a:bodyPr/>
                    <a:lstStyle/>
                    <a:p>
                      <a:pPr algn="r" fontAlgn="b"/>
                      <a:endParaRPr lang="en-ZA" sz="14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tc hMerge="1">
                  <a:txBody>
                    <a:bodyPr/>
                    <a:lstStyle/>
                    <a:p>
                      <a:pPr algn="r" fontAlgn="b"/>
                      <a:endParaRPr lang="en-ZA" sz="14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tc hMerge="1">
                  <a:txBody>
                    <a:bodyPr/>
                    <a:lstStyle/>
                    <a:p>
                      <a:pPr algn="r" fontAlgn="b"/>
                      <a:endParaRPr lang="en-ZA" sz="14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tc hMerge="1">
                  <a:txBody>
                    <a:bodyPr/>
                    <a:lstStyle/>
                    <a:p>
                      <a:pPr algn="r" fontAlgn="b"/>
                      <a:endParaRPr lang="en-ZA" sz="14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extLst>
                  <a:ext uri="{0D108BD9-81ED-4DB2-BD59-A6C34878D82A}">
                    <a16:rowId xmlns:a16="http://schemas.microsoft.com/office/drawing/2014/main" val="10000"/>
                  </a:ext>
                </a:extLst>
              </a:tr>
              <a:tr h="686873">
                <a:tc>
                  <a:txBody>
                    <a:bodyPr/>
                    <a:lstStyle/>
                    <a:p>
                      <a:pPr algn="ctr" fontAlgn="ctr"/>
                      <a:r>
                        <a:rPr lang="en-ZA" sz="1400" b="1" i="0" u="none" strike="noStrike" dirty="0">
                          <a:solidFill>
                            <a:srgbClr val="000000"/>
                          </a:solidFill>
                          <a:effectLst/>
                          <a:latin typeface="Calibri" panose="020F0502020204030204" pitchFamily="34" charset="0"/>
                        </a:rPr>
                        <a:t>Provision Type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ZA" sz="1400" b="1" i="0" u="none" strike="noStrike" dirty="0">
                          <a:solidFill>
                            <a:srgbClr val="000000"/>
                          </a:solidFill>
                          <a:effectLst/>
                          <a:latin typeface="Calibri" panose="020F0502020204030204" pitchFamily="34" charset="0"/>
                        </a:rPr>
                        <a:t>Provide Type (Sub-Programme)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ZA" sz="1400" b="1" i="0" u="none" strike="noStrike">
                          <a:solidFill>
                            <a:srgbClr val="000000"/>
                          </a:solidFill>
                          <a:effectLst/>
                          <a:latin typeface="Calibri" panose="020F0502020204030204" pitchFamily="34" charset="0"/>
                        </a:rPr>
                        <a:t>Total Business Partners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ZA" sz="1400" b="1" i="0" u="none" strike="noStrike" dirty="0">
                          <a:solidFill>
                            <a:srgbClr val="000000"/>
                          </a:solidFill>
                          <a:effectLst/>
                          <a:latin typeface="Calibri" panose="020F0502020204030204" pitchFamily="34" charset="0"/>
                        </a:rPr>
                        <a:t>Quarterly Budgets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ZA" sz="1400" b="1" i="0" u="none" strike="noStrike" dirty="0">
                          <a:solidFill>
                            <a:srgbClr val="000000"/>
                          </a:solidFill>
                          <a:effectLst/>
                          <a:latin typeface="Calibri" panose="020F0502020204030204" pitchFamily="34" charset="0"/>
                        </a:rPr>
                        <a:t>Number of SLAs Signed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ZA" sz="1400" b="1" i="0" u="none" strike="noStrike">
                          <a:solidFill>
                            <a:srgbClr val="000000"/>
                          </a:solidFill>
                          <a:effectLst/>
                          <a:latin typeface="Calibri" panose="020F0502020204030204" pitchFamily="34" charset="0"/>
                        </a:rPr>
                        <a:t>% of SLA Signed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ZA" sz="1400" b="1" i="0" u="none" strike="noStrike">
                          <a:solidFill>
                            <a:srgbClr val="000000"/>
                          </a:solidFill>
                          <a:effectLst/>
                          <a:latin typeface="Calibri" panose="020F0502020204030204" pitchFamily="34" charset="0"/>
                        </a:rPr>
                        <a:t>No of Unsigned SLAs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ZA" sz="1400" b="1" i="0" u="none" strike="noStrike">
                          <a:solidFill>
                            <a:srgbClr val="000000"/>
                          </a:solidFill>
                          <a:effectLst/>
                          <a:latin typeface="Calibri" panose="020F0502020204030204" pitchFamily="34" charset="0"/>
                        </a:rPr>
                        <a:t>% of Unsigned SLAs.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10001"/>
                  </a:ext>
                </a:extLst>
              </a:tr>
              <a:tr h="274320">
                <a:tc rowSpan="3">
                  <a:txBody>
                    <a:bodyPr/>
                    <a:lstStyle/>
                    <a:p>
                      <a:pPr algn="l" fontAlgn="b"/>
                      <a:r>
                        <a:rPr lang="en-ZA" sz="1400" b="1" i="0" u="none" strike="noStrike" dirty="0">
                          <a:solidFill>
                            <a:srgbClr val="000000"/>
                          </a:solidFill>
                          <a:effectLst/>
                          <a:latin typeface="Calibri" panose="020F0502020204030204" pitchFamily="34" charset="0"/>
                        </a:rPr>
                        <a:t>104 - Place of Care</a:t>
                      </a:r>
                    </a:p>
                    <a:p>
                      <a:pPr algn="l" fontAlgn="b"/>
                      <a:r>
                        <a:rPr lang="en-ZA" sz="1400" b="1" i="0" u="none" strike="noStrike" dirty="0">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Calibri" panose="020F0502020204030204" pitchFamily="34" charset="0"/>
                        </a:rPr>
                        <a:t>104 - ECD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en-ZA" sz="1400" b="0" i="0" u="none" strike="noStrike" kern="1200" dirty="0">
                          <a:solidFill>
                            <a:srgbClr val="000000"/>
                          </a:solidFill>
                          <a:effectLst/>
                          <a:latin typeface="Calibri" panose="020F0502020204030204" pitchFamily="34" charset="0"/>
                          <a:ea typeface="+mn-ea"/>
                          <a:cs typeface="+mn-cs"/>
                        </a:rPr>
                        <a:t>1122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Calibri" panose="020F0502020204030204" pitchFamily="34" charset="0"/>
                        </a:rPr>
                        <a:t>R86,607,727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en-ZA" sz="1400" b="0" i="0" u="none" strike="noStrike" kern="1200" dirty="0">
                          <a:solidFill>
                            <a:srgbClr val="000000"/>
                          </a:solidFill>
                          <a:effectLst/>
                          <a:latin typeface="Calibri" panose="020F0502020204030204" pitchFamily="34" charset="0"/>
                          <a:ea typeface="+mn-ea"/>
                          <a:cs typeface="+mn-cs"/>
                        </a:rPr>
                        <a:t>1075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Calibri" panose="020F0502020204030204" pitchFamily="34" charset="0"/>
                        </a:rPr>
                        <a:t>96%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46</a:t>
                      </a:r>
                      <a:endParaRPr lang="en-ZA" sz="1400" b="0" i="0" u="none" strike="noStrike" kern="1200" dirty="0">
                        <a:solidFill>
                          <a:srgbClr val="000000"/>
                        </a:solidFill>
                        <a:effectLst/>
                        <a:latin typeface="Calibri" panose="020F0502020204030204" pitchFamily="34" charset="0"/>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en-ZA" sz="1400" b="0" i="0" u="none" strike="noStrike" kern="1200" dirty="0">
                          <a:solidFill>
                            <a:srgbClr val="000000"/>
                          </a:solidFill>
                          <a:effectLst/>
                          <a:latin typeface="Calibri" panose="020F0502020204030204" pitchFamily="34" charset="0"/>
                          <a:ea typeface="+mn-ea"/>
                          <a:cs typeface="+mn-cs"/>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4320">
                <a:tc vMerge="1">
                  <a:txBody>
                    <a:bodyPr/>
                    <a:lstStyle/>
                    <a:p>
                      <a:pPr algn="l" fontAlgn="b"/>
                      <a:endParaRPr lang="en-ZA" sz="14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ZA" sz="1400" b="0" i="0" u="none" strike="noStrike" dirty="0">
                          <a:solidFill>
                            <a:srgbClr val="000000"/>
                          </a:solidFill>
                          <a:effectLst/>
                          <a:latin typeface="Calibri" panose="020F0502020204030204" pitchFamily="34" charset="0"/>
                        </a:rPr>
                        <a:t>104 - ECD (Con Grant)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en-ZA" sz="1400" b="0" i="0" u="none" strike="noStrike" kern="1200" dirty="0">
                          <a:solidFill>
                            <a:srgbClr val="000000"/>
                          </a:solidFill>
                          <a:effectLst/>
                          <a:latin typeface="Calibri" panose="020F0502020204030204" pitchFamily="34" charset="0"/>
                          <a:ea typeface="+mn-ea"/>
                          <a:cs typeface="+mn-cs"/>
                        </a:rPr>
                        <a:t>469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Calibri" panose="020F0502020204030204" pitchFamily="34" charset="0"/>
                        </a:rPr>
                        <a:t>R37,203,903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en-ZA" sz="1400" b="0" i="0" u="none" strike="noStrike" kern="1200" dirty="0">
                          <a:solidFill>
                            <a:srgbClr val="000000"/>
                          </a:solidFill>
                          <a:effectLst/>
                          <a:latin typeface="Calibri" panose="020F0502020204030204" pitchFamily="34" charset="0"/>
                          <a:ea typeface="+mn-ea"/>
                          <a:cs typeface="+mn-cs"/>
                        </a:rPr>
                        <a:t>442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Calibri" panose="020F0502020204030204" pitchFamily="34" charset="0"/>
                        </a:rPr>
                        <a:t>95%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en-ZA" sz="1400" b="0" i="0" u="none" strike="noStrike" kern="1200" dirty="0">
                          <a:solidFill>
                            <a:srgbClr val="000000"/>
                          </a:solidFill>
                          <a:effectLst/>
                          <a:latin typeface="Calibri" panose="020F0502020204030204" pitchFamily="34" charset="0"/>
                          <a:ea typeface="+mn-ea"/>
                          <a:cs typeface="+mn-cs"/>
                        </a:rPr>
                        <a:t>27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en-ZA" sz="1400" b="0" i="0" u="none" strike="noStrike" kern="1200" dirty="0">
                          <a:solidFill>
                            <a:srgbClr val="000000"/>
                          </a:solidFill>
                          <a:effectLst/>
                          <a:latin typeface="Calibri" panose="020F0502020204030204" pitchFamily="34" charset="0"/>
                          <a:ea typeface="+mn-ea"/>
                          <a:cs typeface="+mn-cs"/>
                        </a:rPr>
                        <a:t>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74320">
                <a:tc vMerge="1">
                  <a:txBody>
                    <a:bodyPr/>
                    <a:lstStyle/>
                    <a:p>
                      <a:pPr algn="l" fontAlgn="b"/>
                      <a:endParaRPr lang="en-ZA" sz="14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Calibri" panose="020F0502020204030204" pitchFamily="34" charset="0"/>
                        </a:rPr>
                        <a:t>104 - ECD Mobile Services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en-ZA" sz="1400" b="0" i="0" u="none" strike="noStrike" kern="1200" dirty="0">
                          <a:solidFill>
                            <a:srgbClr val="000000"/>
                          </a:solidFill>
                          <a:effectLst/>
                          <a:latin typeface="Calibri" panose="020F0502020204030204" pitchFamily="34" charset="0"/>
                          <a:ea typeface="+mn-ea"/>
                          <a:cs typeface="+mn-cs"/>
                        </a:rPr>
                        <a:t>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en-ZA" sz="1400" b="0" i="0" u="none" strike="noStrike" kern="1200">
                          <a:solidFill>
                            <a:srgbClr val="000000"/>
                          </a:solidFill>
                          <a:effectLst/>
                          <a:latin typeface="Calibri" panose="020F0502020204030204" pitchFamily="34" charset="0"/>
                          <a:ea typeface="+mn-ea"/>
                          <a:cs typeface="+mn-cs"/>
                        </a:rPr>
                        <a:t>R2,302,225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en-ZA" sz="1400" b="0" i="0" u="none" strike="noStrike" kern="1200">
                          <a:solidFill>
                            <a:srgbClr val="000000"/>
                          </a:solidFill>
                          <a:effectLst/>
                          <a:latin typeface="Calibri" panose="020F0502020204030204" pitchFamily="34" charset="0"/>
                          <a:ea typeface="+mn-ea"/>
                          <a:cs typeface="+mn-cs"/>
                        </a:rPr>
                        <a:t>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Calibri" panose="020F0502020204030204" pitchFamily="34" charset="0"/>
                        </a:rPr>
                        <a:t>100%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en-ZA" sz="1400" b="0" i="0" u="none" strike="noStrike" kern="1200" dirty="0">
                          <a:solidFill>
                            <a:srgbClr val="000000"/>
                          </a:solidFill>
                          <a:effectLst/>
                          <a:latin typeface="Calibri" panose="020F0502020204030204" pitchFamily="34" charset="0"/>
                          <a:ea typeface="+mn-ea"/>
                          <a:cs typeface="+mn-cs"/>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en-ZA" sz="1400" b="0" i="0" u="none" strike="noStrike" kern="1200" dirty="0">
                          <a:solidFill>
                            <a:srgbClr val="000000"/>
                          </a:solidFill>
                          <a:effectLst/>
                          <a:latin typeface="Calibri" panose="020F0502020204030204" pitchFamily="34" charset="0"/>
                          <a:ea typeface="+mn-ea"/>
                          <a:cs typeface="+mn-cs"/>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08205">
                <a:tc gridSpan="2">
                  <a:txBody>
                    <a:bodyPr/>
                    <a:lstStyle/>
                    <a:p>
                      <a:pPr algn="l" fontAlgn="b"/>
                      <a:r>
                        <a:rPr lang="en-ZA" sz="1400" b="1" i="0" u="none" strike="noStrike" dirty="0">
                          <a:solidFill>
                            <a:srgbClr val="000000"/>
                          </a:solidFill>
                          <a:effectLst/>
                          <a:latin typeface="Calibri" panose="020F0502020204030204" pitchFamily="34" charset="0"/>
                        </a:rPr>
                        <a:t>104 – Place</a:t>
                      </a:r>
                      <a:r>
                        <a:rPr lang="en-ZA" sz="1400" b="1" i="0" u="none" strike="noStrike" baseline="0" dirty="0">
                          <a:solidFill>
                            <a:srgbClr val="000000"/>
                          </a:solidFill>
                          <a:effectLst/>
                          <a:latin typeface="Calibri" panose="020F0502020204030204" pitchFamily="34" charset="0"/>
                        </a:rPr>
                        <a:t> </a:t>
                      </a:r>
                      <a:r>
                        <a:rPr lang="en-ZA" sz="1400" b="1" i="0" u="none" strike="noStrike" dirty="0">
                          <a:solidFill>
                            <a:srgbClr val="000000"/>
                          </a:solidFill>
                          <a:effectLst/>
                          <a:latin typeface="Calibri" panose="020F0502020204030204" pitchFamily="34" charset="0"/>
                        </a:rPr>
                        <a:t>of Care Total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hMerge="1">
                  <a:txBody>
                    <a:bodyPr/>
                    <a:lstStyle/>
                    <a:p>
                      <a:pPr algn="l" fontAlgn="b"/>
                      <a:endParaRPr lang="en-ZA" sz="14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ZA" sz="1400" b="1" i="0" u="none" strike="noStrike" dirty="0">
                          <a:solidFill>
                            <a:srgbClr val="000000"/>
                          </a:solidFill>
                          <a:effectLst/>
                          <a:latin typeface="Calibri" panose="020F0502020204030204" pitchFamily="34" charset="0"/>
                        </a:rPr>
                        <a:t>1595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fontAlgn="b"/>
                      <a:r>
                        <a:rPr lang="en-ZA" sz="1400" b="1" i="0" u="none" strike="noStrike" dirty="0">
                          <a:solidFill>
                            <a:srgbClr val="000000"/>
                          </a:solidFill>
                          <a:effectLst/>
                          <a:latin typeface="Calibri" panose="020F0502020204030204" pitchFamily="34" charset="0"/>
                        </a:rPr>
                        <a:t>R 127,286,345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fontAlgn="b"/>
                      <a:r>
                        <a:rPr lang="en-ZA" sz="1400" b="1" i="0" u="none" strike="noStrike" dirty="0">
                          <a:solidFill>
                            <a:srgbClr val="000000"/>
                          </a:solidFill>
                          <a:effectLst/>
                          <a:latin typeface="Calibri" panose="020F0502020204030204" pitchFamily="34" charset="0"/>
                        </a:rPr>
                        <a:t>1522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fontAlgn="b"/>
                      <a:r>
                        <a:rPr lang="en-ZA" sz="1400" b="1" i="0" u="none" strike="noStrike" dirty="0">
                          <a:solidFill>
                            <a:srgbClr val="000000"/>
                          </a:solidFill>
                          <a:effectLst/>
                          <a:latin typeface="Calibri" panose="020F0502020204030204" pitchFamily="34" charset="0"/>
                        </a:rPr>
                        <a:t>96%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fontAlgn="b"/>
                      <a:r>
                        <a:rPr lang="en-US" sz="1400" b="1" i="0" u="none" strike="noStrike" dirty="0">
                          <a:solidFill>
                            <a:srgbClr val="000000"/>
                          </a:solidFill>
                          <a:effectLst/>
                          <a:latin typeface="Calibri" panose="020F0502020204030204" pitchFamily="34" charset="0"/>
                        </a:rPr>
                        <a:t>73</a:t>
                      </a:r>
                      <a:endParaRPr lang="en-ZA" sz="14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fontAlgn="b"/>
                      <a:r>
                        <a:rPr lang="en-ZA" sz="1400" b="1" i="0" u="none" strike="noStrike" dirty="0">
                          <a:solidFill>
                            <a:srgbClr val="000000"/>
                          </a:solidFill>
                          <a:effectLst/>
                          <a:latin typeface="Calibri" panose="020F050202020403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extLst>
                  <a:ext uri="{0D108BD9-81ED-4DB2-BD59-A6C34878D82A}">
                    <a16:rowId xmlns:a16="http://schemas.microsoft.com/office/drawing/2014/main" val="10005"/>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245085727"/>
              </p:ext>
            </p:extLst>
          </p:nvPr>
        </p:nvGraphicFramePr>
        <p:xfrm>
          <a:off x="1243173" y="3333259"/>
          <a:ext cx="9996755" cy="2744008"/>
        </p:xfrm>
        <a:graphic>
          <a:graphicData uri="http://schemas.openxmlformats.org/drawingml/2006/table">
            <a:tbl>
              <a:tblPr/>
              <a:tblGrid>
                <a:gridCol w="2135862">
                  <a:extLst>
                    <a:ext uri="{9D8B030D-6E8A-4147-A177-3AD203B41FA5}">
                      <a16:colId xmlns:a16="http://schemas.microsoft.com/office/drawing/2014/main" val="20000"/>
                    </a:ext>
                  </a:extLst>
                </a:gridCol>
                <a:gridCol w="1267630">
                  <a:extLst>
                    <a:ext uri="{9D8B030D-6E8A-4147-A177-3AD203B41FA5}">
                      <a16:colId xmlns:a16="http://schemas.microsoft.com/office/drawing/2014/main" val="20001"/>
                    </a:ext>
                  </a:extLst>
                </a:gridCol>
                <a:gridCol w="1456184">
                  <a:extLst>
                    <a:ext uri="{9D8B030D-6E8A-4147-A177-3AD203B41FA5}">
                      <a16:colId xmlns:a16="http://schemas.microsoft.com/office/drawing/2014/main" val="20002"/>
                    </a:ext>
                  </a:extLst>
                </a:gridCol>
                <a:gridCol w="1405549">
                  <a:extLst>
                    <a:ext uri="{9D8B030D-6E8A-4147-A177-3AD203B41FA5}">
                      <a16:colId xmlns:a16="http://schemas.microsoft.com/office/drawing/2014/main" val="20003"/>
                    </a:ext>
                  </a:extLst>
                </a:gridCol>
                <a:gridCol w="1060249">
                  <a:extLst>
                    <a:ext uri="{9D8B030D-6E8A-4147-A177-3AD203B41FA5}">
                      <a16:colId xmlns:a16="http://schemas.microsoft.com/office/drawing/2014/main" val="20004"/>
                    </a:ext>
                  </a:extLst>
                </a:gridCol>
                <a:gridCol w="1078787">
                  <a:extLst>
                    <a:ext uri="{9D8B030D-6E8A-4147-A177-3AD203B41FA5}">
                      <a16:colId xmlns:a16="http://schemas.microsoft.com/office/drawing/2014/main" val="20005"/>
                    </a:ext>
                  </a:extLst>
                </a:gridCol>
                <a:gridCol w="1592494">
                  <a:extLst>
                    <a:ext uri="{9D8B030D-6E8A-4147-A177-3AD203B41FA5}">
                      <a16:colId xmlns:a16="http://schemas.microsoft.com/office/drawing/2014/main" val="20006"/>
                    </a:ext>
                  </a:extLst>
                </a:gridCol>
              </a:tblGrid>
              <a:tr h="111648">
                <a:tc rowSpan="2">
                  <a:txBody>
                    <a:bodyPr/>
                    <a:lstStyle/>
                    <a:p>
                      <a:pPr algn="l" fontAlgn="ctr"/>
                      <a:r>
                        <a:rPr lang="en-ZA" sz="1400" b="1" i="0" u="none" strike="noStrike" dirty="0">
                          <a:solidFill>
                            <a:srgbClr val="000000"/>
                          </a:solidFill>
                          <a:effectLst/>
                          <a:latin typeface="Calibri" panose="020F0502020204030204" pitchFamily="34" charset="0"/>
                        </a:rPr>
                        <a:t>Region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rowSpan="2">
                  <a:txBody>
                    <a:bodyPr/>
                    <a:lstStyle/>
                    <a:p>
                      <a:pPr algn="ctr" fontAlgn="ctr"/>
                      <a:r>
                        <a:rPr lang="en-ZA" sz="1400" b="1" i="0" u="none" strike="noStrike" dirty="0">
                          <a:solidFill>
                            <a:srgbClr val="000000"/>
                          </a:solidFill>
                          <a:effectLst/>
                          <a:latin typeface="Calibri" panose="020F0502020204030204" pitchFamily="34" charset="0"/>
                        </a:rPr>
                        <a:t>Total Business Partners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rowSpan="2">
                  <a:txBody>
                    <a:bodyPr/>
                    <a:lstStyle/>
                    <a:p>
                      <a:pPr algn="ctr" fontAlgn="ctr"/>
                      <a:r>
                        <a:rPr lang="en-ZA" sz="1400" b="1" i="0" u="none" strike="noStrike" dirty="0">
                          <a:solidFill>
                            <a:srgbClr val="000000"/>
                          </a:solidFill>
                          <a:effectLst/>
                          <a:latin typeface="Calibri" panose="020F0502020204030204" pitchFamily="34" charset="0"/>
                        </a:rPr>
                        <a:t>Number of SLAs Signed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rowSpan="2">
                  <a:txBody>
                    <a:bodyPr/>
                    <a:lstStyle/>
                    <a:p>
                      <a:pPr algn="ctr" fontAlgn="ctr"/>
                      <a:r>
                        <a:rPr lang="en-ZA" sz="1400" b="1" i="0" u="none" strike="noStrike" dirty="0">
                          <a:solidFill>
                            <a:srgbClr val="000000"/>
                          </a:solidFill>
                          <a:effectLst/>
                          <a:latin typeface="Calibri" panose="020F0502020204030204" pitchFamily="34" charset="0"/>
                        </a:rPr>
                        <a:t>% of SLA Signed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ZA" sz="1400" b="1" i="0" u="none" strike="noStrike" dirty="0">
                          <a:solidFill>
                            <a:srgbClr val="000000"/>
                          </a:solidFill>
                          <a:effectLst/>
                          <a:latin typeface="Calibri" panose="020F0502020204030204" pitchFamily="34" charset="0"/>
                        </a:rPr>
                        <a:t>01 Oct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ZA" sz="1400" b="1" i="0" u="none" strike="noStrike" dirty="0">
                          <a:solidFill>
                            <a:srgbClr val="000000"/>
                          </a:solidFill>
                          <a:effectLst/>
                          <a:latin typeface="Calibri" panose="020F0502020204030204" pitchFamily="34" charset="0"/>
                        </a:rPr>
                        <a:t>22 Oct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rowSpan="2">
                  <a:txBody>
                    <a:bodyPr/>
                    <a:lstStyle/>
                    <a:p>
                      <a:pPr algn="ctr" fontAlgn="ctr"/>
                      <a:r>
                        <a:rPr lang="en-US" sz="1400" b="1" i="0" u="none" strike="noStrike" dirty="0">
                          <a:solidFill>
                            <a:srgbClr val="000000"/>
                          </a:solidFill>
                          <a:effectLst/>
                          <a:latin typeface="Calibri" panose="020F0502020204030204" pitchFamily="34" charset="0"/>
                        </a:rPr>
                        <a:t>Newly </a:t>
                      </a:r>
                    </a:p>
                    <a:p>
                      <a:pPr algn="ctr" fontAlgn="ctr"/>
                      <a:r>
                        <a:rPr lang="en-US" sz="1400" b="1" i="0" u="none" strike="noStrike" dirty="0">
                          <a:solidFill>
                            <a:srgbClr val="000000"/>
                          </a:solidFill>
                          <a:effectLst/>
                          <a:latin typeface="Calibri" panose="020F0502020204030204" pitchFamily="34" charset="0"/>
                        </a:rPr>
                        <a:t>Signed SLAs</a:t>
                      </a:r>
                      <a:endParaRPr lang="en-ZA" sz="14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extLst>
                  <a:ext uri="{0D108BD9-81ED-4DB2-BD59-A6C34878D82A}">
                    <a16:rowId xmlns:a16="http://schemas.microsoft.com/office/drawing/2014/main" val="10000"/>
                  </a:ext>
                </a:extLst>
              </a:tr>
              <a:tr h="654800">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ZA" sz="1400" b="1" i="0" u="none" strike="noStrike" dirty="0">
                          <a:solidFill>
                            <a:srgbClr val="000000"/>
                          </a:solidFill>
                          <a:effectLst/>
                          <a:latin typeface="Calibri" panose="020F0502020204030204" pitchFamily="34" charset="0"/>
                        </a:rPr>
                        <a:t>No. of Unsigned SLAs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ZA" sz="1400" b="1" i="0" u="none" strike="noStrike" dirty="0">
                          <a:solidFill>
                            <a:srgbClr val="000000"/>
                          </a:solidFill>
                          <a:effectLst/>
                          <a:latin typeface="Calibri" panose="020F0502020204030204" pitchFamily="34" charset="0"/>
                        </a:rPr>
                        <a:t>No. of Unsigned SLAs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vMerge="1">
                  <a:txBody>
                    <a:bodyPr/>
                    <a:lstStyle/>
                    <a:p>
                      <a:endParaRPr lang="en-ZA"/>
                    </a:p>
                  </a:txBody>
                  <a:tcPr/>
                </a:tc>
                <a:extLst>
                  <a:ext uri="{0D108BD9-81ED-4DB2-BD59-A6C34878D82A}">
                    <a16:rowId xmlns:a16="http://schemas.microsoft.com/office/drawing/2014/main" val="10001"/>
                  </a:ext>
                </a:extLst>
              </a:tr>
              <a:tr h="253817">
                <a:tc>
                  <a:txBody>
                    <a:bodyPr/>
                    <a:lstStyle/>
                    <a:p>
                      <a:pPr algn="l" fontAlgn="b"/>
                      <a:r>
                        <a:rPr lang="en-ZA" sz="1400" b="0" i="0" u="none" strike="noStrike" dirty="0">
                          <a:solidFill>
                            <a:srgbClr val="000000"/>
                          </a:solidFill>
                          <a:effectLst/>
                          <a:latin typeface="Calibri" panose="020F0502020204030204" pitchFamily="34" charset="0"/>
                        </a:rPr>
                        <a:t>Ekurhuleni</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Calibri" panose="020F0502020204030204" pitchFamily="34" charset="0"/>
                        </a:rPr>
                        <a:t>305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Calibri" panose="020F0502020204030204" pitchFamily="34" charset="0"/>
                        </a:rPr>
                        <a:t>300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Calibri" panose="020F0502020204030204" pitchFamily="34" charset="0"/>
                        </a:rPr>
                        <a:t>99%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Calibri" panose="020F0502020204030204" pitchFamily="34" charset="0"/>
                        </a:rPr>
                        <a:t>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400" b="0" i="0" u="none" strike="noStrike" dirty="0">
                          <a:solidFill>
                            <a:srgbClr val="000000"/>
                          </a:solidFill>
                          <a:effectLst/>
                          <a:latin typeface="Calibri" panose="020F0502020204030204" pitchFamily="34" charset="0"/>
                        </a:rPr>
                        <a:t>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0</a:t>
                      </a:r>
                      <a:endParaRPr lang="en-ZA"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extLst>
                  <a:ext uri="{0D108BD9-81ED-4DB2-BD59-A6C34878D82A}">
                    <a16:rowId xmlns:a16="http://schemas.microsoft.com/office/drawing/2014/main" val="10002"/>
                  </a:ext>
                </a:extLst>
              </a:tr>
              <a:tr h="274320">
                <a:tc>
                  <a:txBody>
                    <a:bodyPr/>
                    <a:lstStyle/>
                    <a:p>
                      <a:pPr algn="l" fontAlgn="b"/>
                      <a:r>
                        <a:rPr lang="en-ZA" sz="1400" b="0" i="0" u="none" strike="noStrike">
                          <a:solidFill>
                            <a:srgbClr val="000000"/>
                          </a:solidFill>
                          <a:effectLst/>
                          <a:latin typeface="Calibri" panose="020F0502020204030204" pitchFamily="34" charset="0"/>
                        </a:rPr>
                        <a:t>Jhb</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Calibri" panose="020F0502020204030204" pitchFamily="34" charset="0"/>
                        </a:rPr>
                        <a:t>534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Calibri" panose="020F0502020204030204" pitchFamily="34" charset="0"/>
                        </a:rPr>
                        <a:t>517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Calibri" panose="020F0502020204030204" pitchFamily="34" charset="0"/>
                        </a:rPr>
                        <a:t>97%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Calibri" panose="020F0502020204030204" pitchFamily="34" charset="0"/>
                        </a:rPr>
                        <a:t>19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0" i="0" u="none" strike="noStrike" dirty="0">
                          <a:solidFill>
                            <a:srgbClr val="000000"/>
                          </a:solidFill>
                          <a:effectLst/>
                          <a:latin typeface="Calibri" panose="020F0502020204030204" pitchFamily="34" charset="0"/>
                        </a:rPr>
                        <a:t>17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0</a:t>
                      </a:r>
                      <a:endParaRPr lang="en-ZA"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extLst>
                  <a:ext uri="{0D108BD9-81ED-4DB2-BD59-A6C34878D82A}">
                    <a16:rowId xmlns:a16="http://schemas.microsoft.com/office/drawing/2014/main" val="10003"/>
                  </a:ext>
                </a:extLst>
              </a:tr>
              <a:tr h="274320">
                <a:tc>
                  <a:txBody>
                    <a:bodyPr/>
                    <a:lstStyle/>
                    <a:p>
                      <a:pPr algn="l" fontAlgn="b"/>
                      <a:r>
                        <a:rPr lang="en-ZA" sz="1400" b="0" i="0" u="none" strike="noStrike">
                          <a:solidFill>
                            <a:srgbClr val="000000"/>
                          </a:solidFill>
                          <a:effectLst/>
                          <a:latin typeface="Calibri" panose="020F0502020204030204" pitchFamily="34" charset="0"/>
                        </a:rPr>
                        <a:t>Provincial</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Calibri" panose="020F0502020204030204" pitchFamily="34" charset="0"/>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Calibri" panose="020F0502020204030204" pitchFamily="34" charset="0"/>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Calibri" panose="020F0502020204030204" pitchFamily="34" charset="0"/>
                        </a:rPr>
                        <a:t>100%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0"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0</a:t>
                      </a:r>
                      <a:endParaRPr lang="en-ZA"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extLst>
                  <a:ext uri="{0D108BD9-81ED-4DB2-BD59-A6C34878D82A}">
                    <a16:rowId xmlns:a16="http://schemas.microsoft.com/office/drawing/2014/main" val="10004"/>
                  </a:ext>
                </a:extLst>
              </a:tr>
              <a:tr h="274320">
                <a:tc>
                  <a:txBody>
                    <a:bodyPr/>
                    <a:lstStyle/>
                    <a:p>
                      <a:pPr algn="l" fontAlgn="b"/>
                      <a:r>
                        <a:rPr lang="en-ZA" sz="1400" b="0" i="0" u="none" strike="noStrike">
                          <a:solidFill>
                            <a:srgbClr val="000000"/>
                          </a:solidFill>
                          <a:effectLst/>
                          <a:latin typeface="Calibri" panose="020F0502020204030204" pitchFamily="34" charset="0"/>
                        </a:rPr>
                        <a:t>Sedibeng</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Calibri" panose="020F0502020204030204" pitchFamily="34" charset="0"/>
                        </a:rPr>
                        <a:t>228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Calibri" panose="020F0502020204030204" pitchFamily="34" charset="0"/>
                        </a:rPr>
                        <a:t>217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Calibri" panose="020F0502020204030204" pitchFamily="34" charset="0"/>
                        </a:rPr>
                        <a:t>96%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Calibri" panose="020F0502020204030204" pitchFamily="34" charset="0"/>
                        </a:rPr>
                        <a:t>15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0" i="0" u="none" strike="noStrike" dirty="0">
                          <a:solidFill>
                            <a:srgbClr val="000000"/>
                          </a:solidFill>
                          <a:effectLst/>
                          <a:latin typeface="Calibri" panose="020F0502020204030204" pitchFamily="34" charset="0"/>
                        </a:rPr>
                        <a:t>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0</a:t>
                      </a:r>
                      <a:endParaRPr lang="en-ZA"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extLst>
                  <a:ext uri="{0D108BD9-81ED-4DB2-BD59-A6C34878D82A}">
                    <a16:rowId xmlns:a16="http://schemas.microsoft.com/office/drawing/2014/main" val="10005"/>
                  </a:ext>
                </a:extLst>
              </a:tr>
              <a:tr h="274320">
                <a:tc>
                  <a:txBody>
                    <a:bodyPr/>
                    <a:lstStyle/>
                    <a:p>
                      <a:pPr algn="l" fontAlgn="b"/>
                      <a:r>
                        <a:rPr lang="en-ZA" sz="1400" b="0" i="0" u="none" strike="noStrike" dirty="0">
                          <a:solidFill>
                            <a:srgbClr val="000000"/>
                          </a:solidFill>
                          <a:effectLst/>
                          <a:latin typeface="Calibri" panose="020F0502020204030204" pitchFamily="34" charset="0"/>
                        </a:rPr>
                        <a:t>Tshwane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Calibri" panose="020F0502020204030204" pitchFamily="34" charset="0"/>
                        </a:rPr>
                        <a:t>363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Calibri" panose="020F0502020204030204" pitchFamily="34" charset="0"/>
                        </a:rPr>
                        <a:t>345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Calibri" panose="020F0502020204030204" pitchFamily="34" charset="0"/>
                        </a:rPr>
                        <a:t>95%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Calibri" panose="020F0502020204030204" pitchFamily="34" charset="0"/>
                        </a:rPr>
                        <a:t>18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18</a:t>
                      </a:r>
                      <a:endParaRPr lang="en-ZA"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0</a:t>
                      </a:r>
                      <a:endParaRPr lang="en-ZA"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extLst>
                  <a:ext uri="{0D108BD9-81ED-4DB2-BD59-A6C34878D82A}">
                    <a16:rowId xmlns:a16="http://schemas.microsoft.com/office/drawing/2014/main" val="10006"/>
                  </a:ext>
                </a:extLst>
              </a:tr>
              <a:tr h="274320">
                <a:tc>
                  <a:txBody>
                    <a:bodyPr/>
                    <a:lstStyle/>
                    <a:p>
                      <a:pPr algn="l" fontAlgn="b"/>
                      <a:r>
                        <a:rPr lang="en-ZA" sz="1400" b="0" i="0" u="none" strike="noStrike">
                          <a:solidFill>
                            <a:srgbClr val="000000"/>
                          </a:solidFill>
                          <a:effectLst/>
                          <a:latin typeface="Calibri" panose="020F0502020204030204" pitchFamily="34" charset="0"/>
                        </a:rPr>
                        <a:t>West Rand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Calibri" panose="020F0502020204030204" pitchFamily="34" charset="0"/>
                        </a:rPr>
                        <a:t>162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Calibri" panose="020F0502020204030204" pitchFamily="34" charset="0"/>
                        </a:rPr>
                        <a:t>140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Calibri" panose="020F0502020204030204" pitchFamily="34" charset="0"/>
                        </a:rPr>
                        <a:t>87%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Calibri" panose="020F0502020204030204" pitchFamily="34" charset="0"/>
                        </a:rPr>
                        <a:t>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b="0" i="0" u="none" strike="noStrike" dirty="0">
                          <a:solidFill>
                            <a:srgbClr val="000000"/>
                          </a:solidFill>
                          <a:effectLst/>
                          <a:latin typeface="Calibri" panose="020F0502020204030204" pitchFamily="34" charset="0"/>
                        </a:rPr>
                        <a:t>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0</a:t>
                      </a:r>
                      <a:endParaRPr lang="en-ZA"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extLst>
                  <a:ext uri="{0D108BD9-81ED-4DB2-BD59-A6C34878D82A}">
                    <a16:rowId xmlns:a16="http://schemas.microsoft.com/office/drawing/2014/main" val="10007"/>
                  </a:ext>
                </a:extLst>
              </a:tr>
              <a:tr h="250431">
                <a:tc>
                  <a:txBody>
                    <a:bodyPr/>
                    <a:lstStyle/>
                    <a:p>
                      <a:pPr algn="l" fontAlgn="b"/>
                      <a:r>
                        <a:rPr lang="en-ZA" sz="1400" b="1" i="0" u="none" strike="noStrike" dirty="0">
                          <a:solidFill>
                            <a:srgbClr val="000000"/>
                          </a:solidFill>
                          <a:effectLst/>
                          <a:latin typeface="Calibri" panose="020F0502020204030204" pitchFamily="34" charset="0"/>
                        </a:rPr>
                        <a:t>Grand Total</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b"/>
                      <a:r>
                        <a:rPr lang="en-ZA" sz="1400" b="1" i="0" u="none" strike="noStrike" dirty="0">
                          <a:solidFill>
                            <a:srgbClr val="000000"/>
                          </a:solidFill>
                          <a:effectLst/>
                          <a:latin typeface="Calibri" panose="020F0502020204030204" pitchFamily="34" charset="0"/>
                        </a:rPr>
                        <a:t>1595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b"/>
                      <a:r>
                        <a:rPr lang="en-ZA" sz="1400" b="1" i="0" u="none" strike="noStrike" dirty="0">
                          <a:solidFill>
                            <a:srgbClr val="000000"/>
                          </a:solidFill>
                          <a:effectLst/>
                          <a:latin typeface="Calibri" panose="020F0502020204030204" pitchFamily="34" charset="0"/>
                        </a:rPr>
                        <a:t>1522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b"/>
                      <a:r>
                        <a:rPr lang="en-ZA" sz="1400" b="1" i="0" u="none" strike="noStrike" dirty="0">
                          <a:solidFill>
                            <a:srgbClr val="000000"/>
                          </a:solidFill>
                          <a:effectLst/>
                          <a:latin typeface="Calibri" panose="020F0502020204030204" pitchFamily="34" charset="0"/>
                        </a:rPr>
                        <a:t>96%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b"/>
                      <a:r>
                        <a:rPr lang="en-US" sz="1400" b="1" i="0" u="none" strike="noStrike" dirty="0">
                          <a:solidFill>
                            <a:srgbClr val="000000"/>
                          </a:solidFill>
                          <a:effectLst/>
                          <a:latin typeface="Calibri" panose="020F0502020204030204" pitchFamily="34" charset="0"/>
                        </a:rPr>
                        <a:t>85</a:t>
                      </a:r>
                      <a:endParaRPr lang="en-ZA" sz="14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Calibri" panose="020F0502020204030204" pitchFamily="34" charset="0"/>
                        </a:rPr>
                        <a:t>73*</a:t>
                      </a:r>
                      <a:endParaRPr lang="en-ZA"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400" b="1" i="0" u="none" strike="noStrike" kern="1200" dirty="0">
                          <a:solidFill>
                            <a:srgbClr val="000000"/>
                          </a:solidFill>
                          <a:effectLst/>
                          <a:latin typeface="Calibri" panose="020F0502020204030204" pitchFamily="34" charset="0"/>
                          <a:ea typeface="+mn-ea"/>
                          <a:cs typeface="+mn-cs"/>
                        </a:rPr>
                        <a:t>0</a:t>
                      </a:r>
                      <a:endParaRPr lang="en-ZA"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8"/>
                  </a:ext>
                </a:extLst>
              </a:tr>
            </a:tbl>
          </a:graphicData>
        </a:graphic>
      </p:graphicFrame>
      <p:sp>
        <p:nvSpPr>
          <p:cNvPr id="5" name="TextBox 4"/>
          <p:cNvSpPr txBox="1"/>
          <p:nvPr/>
        </p:nvSpPr>
        <p:spPr>
          <a:xfrm>
            <a:off x="2357059" y="6077267"/>
            <a:ext cx="7912038" cy="338554"/>
          </a:xfrm>
          <a:prstGeom prst="rect">
            <a:avLst/>
          </a:prstGeom>
          <a:noFill/>
        </p:spPr>
        <p:txBody>
          <a:bodyPr wrap="none" rtlCol="0">
            <a:spAutoFit/>
          </a:bodyPr>
          <a:lstStyle/>
          <a:p>
            <a:r>
              <a:rPr lang="en-US" sz="1600" dirty="0"/>
              <a:t>* Difference is caused by  a </a:t>
            </a:r>
            <a:r>
              <a:rPr lang="en-US" sz="1600" b="1" dirty="0"/>
              <a:t>decreased in Total Business Partners </a:t>
            </a:r>
            <a:r>
              <a:rPr lang="en-US" sz="1600" dirty="0"/>
              <a:t>resulting from closed NPOs.</a:t>
            </a:r>
            <a:endParaRPr lang="en-ZA" sz="1600" dirty="0"/>
          </a:p>
        </p:txBody>
      </p:sp>
    </p:spTree>
    <p:extLst>
      <p:ext uri="{BB962C8B-B14F-4D97-AF65-F5344CB8AC3E}">
        <p14:creationId xmlns:p14="http://schemas.microsoft.com/office/powerpoint/2010/main" val="30515665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0436773" y="6143220"/>
            <a:ext cx="1755228" cy="714780"/>
          </a:xfrm>
          <a:prstGeom prst="rect">
            <a:avLst/>
          </a:prstGeom>
          <a:noFill/>
          <a:ln w="9525">
            <a:noFill/>
            <a:miter lim="800000"/>
            <a:headEnd/>
            <a:tailEnd/>
          </a:ln>
        </p:spPr>
      </p:pic>
      <p:sp>
        <p:nvSpPr>
          <p:cNvPr id="7" name="Title 4">
            <a:extLst>
              <a:ext uri="{FF2B5EF4-FFF2-40B4-BE49-F238E27FC236}">
                <a16:creationId xmlns:a16="http://schemas.microsoft.com/office/drawing/2014/main" id="{C6F1201A-E2ED-4801-8CF9-69FE2FBBF74F}"/>
              </a:ext>
            </a:extLst>
          </p:cNvPr>
          <p:cNvSpPr txBox="1">
            <a:spLocks/>
          </p:cNvSpPr>
          <p:nvPr/>
        </p:nvSpPr>
        <p:spPr>
          <a:xfrm>
            <a:off x="1524000" y="116632"/>
            <a:ext cx="8892480" cy="8940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small" spc="0" normalizeH="0" baseline="0" noProof="0" dirty="0">
                <a:ln>
                  <a:noFill/>
                </a:ln>
                <a:solidFill>
                  <a:srgbClr val="C0504D">
                    <a:lumMod val="75000"/>
                  </a:srgbClr>
                </a:solidFill>
                <a:effectLst/>
                <a:uLnTx/>
                <a:uFillTx/>
                <a:latin typeface="Calibri"/>
                <a:ea typeface="+mj-ea"/>
                <a:cs typeface="Arial" panose="020B0604020202020204" pitchFamily="34" charset="0"/>
              </a:rPr>
              <a:t>NATIONAL MILESTONES: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small" spc="0" normalizeH="0" baseline="0" noProof="0" dirty="0">
                <a:ln>
                  <a:noFill/>
                </a:ln>
                <a:solidFill>
                  <a:srgbClr val="C0504D">
                    <a:lumMod val="75000"/>
                  </a:srgbClr>
                </a:solidFill>
                <a:effectLst/>
                <a:uLnTx/>
                <a:uFillTx/>
                <a:latin typeface="Calibri"/>
                <a:ea typeface="+mj-ea"/>
                <a:cs typeface="Arial" panose="020B0604020202020204" pitchFamily="34" charset="0"/>
              </a:rPr>
              <a:t>Data, Information, Monitoring &amp; Evaluation</a:t>
            </a:r>
            <a:endParaRPr kumimoji="0" lang="en-US" sz="2000" b="0" i="0" u="none" strike="noStrike" kern="1200" cap="none" spc="0" normalizeH="0" baseline="0" noProof="0" dirty="0">
              <a:ln>
                <a:noFill/>
              </a:ln>
              <a:solidFill>
                <a:srgbClr val="C0504D">
                  <a:lumMod val="75000"/>
                </a:srgbClr>
              </a:solidFill>
              <a:effectLst/>
              <a:uLnTx/>
              <a:uFillTx/>
              <a:latin typeface="Calibri"/>
              <a:ea typeface="+mj-ea"/>
              <a:cs typeface="+mj-cs"/>
            </a:endParaRPr>
          </a:p>
        </p:txBody>
      </p:sp>
      <p:graphicFrame>
        <p:nvGraphicFramePr>
          <p:cNvPr id="3" name="Table 2"/>
          <p:cNvGraphicFramePr>
            <a:graphicFrameLocks noGrp="1"/>
          </p:cNvGraphicFramePr>
          <p:nvPr>
            <p:extLst>
              <p:ext uri="{D42A27DB-BD31-4B8C-83A1-F6EECF244321}">
                <p14:modId xmlns:p14="http://schemas.microsoft.com/office/powerpoint/2010/main" val="3449966124"/>
              </p:ext>
            </p:extLst>
          </p:nvPr>
        </p:nvGraphicFramePr>
        <p:xfrm>
          <a:off x="430921" y="1010668"/>
          <a:ext cx="11582401" cy="5209902"/>
        </p:xfrm>
        <a:graphic>
          <a:graphicData uri="http://schemas.openxmlformats.org/drawingml/2006/table">
            <a:tbl>
              <a:tblPr>
                <a:tableStyleId>{616DA210-FB5B-4158-B5E0-FEB733F419BA}</a:tableStyleId>
              </a:tblPr>
              <a:tblGrid>
                <a:gridCol w="5430705">
                  <a:extLst>
                    <a:ext uri="{9D8B030D-6E8A-4147-A177-3AD203B41FA5}">
                      <a16:colId xmlns:a16="http://schemas.microsoft.com/office/drawing/2014/main" val="1651783111"/>
                    </a:ext>
                  </a:extLst>
                </a:gridCol>
                <a:gridCol w="1453615">
                  <a:extLst>
                    <a:ext uri="{9D8B030D-6E8A-4147-A177-3AD203B41FA5}">
                      <a16:colId xmlns:a16="http://schemas.microsoft.com/office/drawing/2014/main" val="1994460552"/>
                    </a:ext>
                  </a:extLst>
                </a:gridCol>
                <a:gridCol w="1709451">
                  <a:extLst>
                    <a:ext uri="{9D8B030D-6E8A-4147-A177-3AD203B41FA5}">
                      <a16:colId xmlns:a16="http://schemas.microsoft.com/office/drawing/2014/main" val="2424257675"/>
                    </a:ext>
                  </a:extLst>
                </a:gridCol>
                <a:gridCol w="2988630">
                  <a:extLst>
                    <a:ext uri="{9D8B030D-6E8A-4147-A177-3AD203B41FA5}">
                      <a16:colId xmlns:a16="http://schemas.microsoft.com/office/drawing/2014/main" val="306033536"/>
                    </a:ext>
                  </a:extLst>
                </a:gridCol>
              </a:tblGrid>
              <a:tr h="405127">
                <a:tc>
                  <a:txBody>
                    <a:bodyPr/>
                    <a:lstStyle/>
                    <a:p>
                      <a:pPr algn="ctr" fontAlgn="b"/>
                      <a:r>
                        <a:rPr lang="en-ZA" sz="2000" b="1" u="none" strike="noStrike" dirty="0">
                          <a:effectLst/>
                        </a:rPr>
                        <a:t>Activity</a:t>
                      </a:r>
                      <a:endParaRPr lang="en-ZA" sz="2000" b="1" i="0" u="none" strike="noStrike" dirty="0">
                        <a:solidFill>
                          <a:srgbClr val="FFFFFF"/>
                        </a:solidFill>
                        <a:effectLst/>
                        <a:latin typeface="Calibri" panose="020F0502020204030204" pitchFamily="34" charset="0"/>
                      </a:endParaRPr>
                    </a:p>
                  </a:txBody>
                  <a:tcPr marL="5131" marR="5131" marT="5131" marB="0" anchor="ctr">
                    <a:solidFill>
                      <a:schemeClr val="bg1">
                        <a:lumMod val="75000"/>
                      </a:schemeClr>
                    </a:solidFill>
                  </a:tcPr>
                </a:tc>
                <a:tc>
                  <a:txBody>
                    <a:bodyPr/>
                    <a:lstStyle/>
                    <a:p>
                      <a:pPr algn="ctr" fontAlgn="b"/>
                      <a:r>
                        <a:rPr lang="en-ZA" sz="2000" b="1" u="none" strike="noStrike" dirty="0">
                          <a:effectLst/>
                        </a:rPr>
                        <a:t>Timeframe</a:t>
                      </a:r>
                      <a:endParaRPr lang="en-ZA" sz="2000" b="1" i="0" u="none" strike="noStrike" dirty="0">
                        <a:solidFill>
                          <a:srgbClr val="FFFFFF"/>
                        </a:solidFill>
                        <a:effectLst/>
                        <a:latin typeface="Calibri" panose="020F0502020204030204" pitchFamily="34" charset="0"/>
                      </a:endParaRPr>
                    </a:p>
                  </a:txBody>
                  <a:tcPr marL="5131" marR="5131" marT="5131" marB="0" anchor="ctr">
                    <a:solidFill>
                      <a:schemeClr val="bg1">
                        <a:lumMod val="75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2000" b="1" u="none" strike="noStrike" dirty="0">
                          <a:effectLst/>
                        </a:rPr>
                        <a:t>Responsibility</a:t>
                      </a:r>
                      <a:endParaRPr lang="en-ZA" sz="2000" b="1" i="0" u="none" strike="noStrike" dirty="0">
                        <a:solidFill>
                          <a:srgbClr val="FFFFFF"/>
                        </a:solidFill>
                        <a:effectLst/>
                        <a:latin typeface="Calibri" panose="020F0502020204030204" pitchFamily="34" charset="0"/>
                      </a:endParaRPr>
                    </a:p>
                  </a:txBody>
                  <a:tcPr marL="5131" marR="5131" marT="5131" marB="0" anchor="ctr">
                    <a:solidFill>
                      <a:schemeClr val="bg1">
                        <a:lumMod val="75000"/>
                      </a:schemeClr>
                    </a:solidFill>
                  </a:tcPr>
                </a:tc>
                <a:tc>
                  <a:txBody>
                    <a:bodyPr/>
                    <a:lstStyle/>
                    <a:p>
                      <a:pPr algn="ctr" fontAlgn="b"/>
                      <a:r>
                        <a:rPr lang="en-ZA" sz="2000" b="1" u="none" strike="noStrike" dirty="0">
                          <a:effectLst/>
                        </a:rPr>
                        <a:t>Progress</a:t>
                      </a:r>
                      <a:endParaRPr lang="en-ZA" sz="2000" b="1" i="0" u="none" strike="noStrike" dirty="0">
                        <a:solidFill>
                          <a:srgbClr val="FFFFFF"/>
                        </a:solidFill>
                        <a:effectLst/>
                        <a:latin typeface="Calibri" panose="020F0502020204030204" pitchFamily="34" charset="0"/>
                      </a:endParaRPr>
                    </a:p>
                  </a:txBody>
                  <a:tcPr marL="5131" marR="5131" marT="5131" marB="0" anchor="ctr">
                    <a:solidFill>
                      <a:schemeClr val="bg1">
                        <a:lumMod val="75000"/>
                      </a:schemeClr>
                    </a:solidFill>
                  </a:tcPr>
                </a:tc>
                <a:extLst>
                  <a:ext uri="{0D108BD9-81ED-4DB2-BD59-A6C34878D82A}">
                    <a16:rowId xmlns:a16="http://schemas.microsoft.com/office/drawing/2014/main" val="3305988629"/>
                  </a:ext>
                </a:extLst>
              </a:tr>
              <a:tr h="405127">
                <a:tc gridSpan="4">
                  <a:txBody>
                    <a:bodyPr/>
                    <a:lstStyle/>
                    <a:p>
                      <a:pPr algn="l" fontAlgn="b"/>
                      <a:r>
                        <a:rPr lang="en-GB" sz="2000" b="1" u="none" strike="noStrike" dirty="0">
                          <a:effectLst/>
                        </a:rPr>
                        <a:t>1. Integrating new indicators in DBE's strategic plans</a:t>
                      </a:r>
                      <a:endParaRPr lang="en-GB" sz="2000" b="1" i="0" u="none" strike="noStrike" dirty="0">
                        <a:solidFill>
                          <a:srgbClr val="000000"/>
                        </a:solidFill>
                        <a:effectLst/>
                        <a:latin typeface="Calibri" panose="020F0502020204030204" pitchFamily="34" charset="0"/>
                      </a:endParaRPr>
                    </a:p>
                  </a:txBody>
                  <a:tcPr marL="5131" marR="5131" marT="5131" marB="0" anchor="ctr">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503595716"/>
                  </a:ext>
                </a:extLst>
              </a:tr>
              <a:tr h="388399">
                <a:tc>
                  <a:txBody>
                    <a:bodyPr/>
                    <a:lstStyle/>
                    <a:p>
                      <a:pPr algn="l" fontAlgn="b"/>
                      <a:r>
                        <a:rPr lang="en-GB" sz="2000" u="none" strike="noStrike">
                          <a:effectLst/>
                        </a:rPr>
                        <a:t>Identify new standardised indicators for ECD</a:t>
                      </a:r>
                      <a:endParaRPr lang="en-GB" sz="2000" b="0" i="0" u="none" strike="noStrike">
                        <a:solidFill>
                          <a:srgbClr val="000000"/>
                        </a:solidFill>
                        <a:effectLst/>
                        <a:latin typeface="Calibri" panose="020F0502020204030204" pitchFamily="34" charset="0"/>
                      </a:endParaRPr>
                    </a:p>
                  </a:txBody>
                  <a:tcPr marL="5131" marR="5131" marT="5131" marB="0" anchor="ctr">
                    <a:solidFill>
                      <a:schemeClr val="bg1"/>
                    </a:solidFill>
                  </a:tcPr>
                </a:tc>
                <a:tc>
                  <a:txBody>
                    <a:bodyPr/>
                    <a:lstStyle/>
                    <a:p>
                      <a:pPr algn="ctr" fontAlgn="b"/>
                      <a:r>
                        <a:rPr lang="en-ZA" sz="2000" u="none" strike="noStrike" dirty="0">
                          <a:effectLst/>
                        </a:rPr>
                        <a:t>September</a:t>
                      </a:r>
                      <a:endParaRPr lang="en-ZA" sz="2000" b="0" i="0" u="none" strike="noStrike" dirty="0">
                        <a:solidFill>
                          <a:srgbClr val="000000"/>
                        </a:solidFill>
                        <a:effectLst/>
                        <a:latin typeface="Calibri" panose="020F0502020204030204" pitchFamily="34" charset="0"/>
                      </a:endParaRPr>
                    </a:p>
                  </a:txBody>
                  <a:tcPr marL="5131" marR="5131" marT="5131" marB="0" anchor="ctr">
                    <a:solidFill>
                      <a:schemeClr val="bg1"/>
                    </a:solidFill>
                  </a:tcPr>
                </a:tc>
                <a:tc>
                  <a:txBody>
                    <a:bodyPr/>
                    <a:lstStyle/>
                    <a:p>
                      <a:pPr algn="ctr" fontAlgn="b"/>
                      <a:r>
                        <a:rPr lang="en-ZA" sz="2000" u="none" strike="noStrike" dirty="0">
                          <a:effectLst/>
                        </a:rPr>
                        <a:t>DBE</a:t>
                      </a:r>
                      <a:endParaRPr lang="en-ZA" sz="2000" b="0" i="0" u="none" strike="noStrike" dirty="0">
                        <a:solidFill>
                          <a:srgbClr val="000000"/>
                        </a:solidFill>
                        <a:effectLst/>
                        <a:latin typeface="Calibri" panose="020F0502020204030204" pitchFamily="34" charset="0"/>
                      </a:endParaRPr>
                    </a:p>
                  </a:txBody>
                  <a:tcPr marL="5131" marR="5131" marT="5131" marB="0" anchor="ctr">
                    <a:solidFill>
                      <a:schemeClr val="bg1"/>
                    </a:solid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en-ZA" sz="2000" b="0" i="0" u="none" strike="noStrike" dirty="0">
                          <a:solidFill>
                            <a:srgbClr val="FF0000"/>
                          </a:solidFill>
                          <a:effectLst/>
                          <a:latin typeface="Calibri" panose="020F0502020204030204" pitchFamily="34" charset="0"/>
                        </a:rPr>
                        <a:t>Standardised indicators identified. </a:t>
                      </a:r>
                    </a:p>
                  </a:txBody>
                  <a:tcPr marL="5131" marR="5131" marT="5131" marB="0" anchor="ctr">
                    <a:solidFill>
                      <a:srgbClr val="92D050"/>
                    </a:solidFill>
                  </a:tcPr>
                </a:tc>
                <a:extLst>
                  <a:ext uri="{0D108BD9-81ED-4DB2-BD59-A6C34878D82A}">
                    <a16:rowId xmlns:a16="http://schemas.microsoft.com/office/drawing/2014/main" val="1040632684"/>
                  </a:ext>
                </a:extLst>
              </a:tr>
              <a:tr h="405127">
                <a:tc>
                  <a:txBody>
                    <a:bodyPr/>
                    <a:lstStyle/>
                    <a:p>
                      <a:pPr algn="l" fontAlgn="b"/>
                      <a:r>
                        <a:rPr lang="en-GB" sz="2000" u="none" strike="noStrike" dirty="0">
                          <a:effectLst/>
                        </a:rPr>
                        <a:t>Include new standardised indicators in APPs</a:t>
                      </a:r>
                      <a:endParaRPr lang="en-GB" sz="2000" b="0" i="0" u="none" strike="noStrike" dirty="0">
                        <a:solidFill>
                          <a:srgbClr val="000000"/>
                        </a:solidFill>
                        <a:effectLst/>
                        <a:latin typeface="Calibri" panose="020F0502020204030204" pitchFamily="34" charset="0"/>
                      </a:endParaRPr>
                    </a:p>
                  </a:txBody>
                  <a:tcPr marL="5131" marR="5131" marT="5131" marB="0" anchor="ctr">
                    <a:solidFill>
                      <a:schemeClr val="bg1"/>
                    </a:solidFill>
                  </a:tcPr>
                </a:tc>
                <a:tc>
                  <a:txBody>
                    <a:bodyPr/>
                    <a:lstStyle/>
                    <a:p>
                      <a:pPr algn="ctr" fontAlgn="b"/>
                      <a:r>
                        <a:rPr lang="en-ZA" sz="2000" u="none" strike="noStrike" dirty="0">
                          <a:effectLst/>
                        </a:rPr>
                        <a:t>October</a:t>
                      </a:r>
                      <a:endParaRPr lang="en-ZA" sz="2000" b="0" i="0" u="none" strike="noStrike" dirty="0">
                        <a:solidFill>
                          <a:srgbClr val="000000"/>
                        </a:solidFill>
                        <a:effectLst/>
                        <a:latin typeface="Calibri" panose="020F0502020204030204" pitchFamily="34" charset="0"/>
                      </a:endParaRPr>
                    </a:p>
                  </a:txBody>
                  <a:tcPr marL="5131" marR="5131" marT="5131" marB="0" anchor="ctr">
                    <a:solidFill>
                      <a:schemeClr val="bg1"/>
                    </a:solidFill>
                  </a:tcPr>
                </a:tc>
                <a:tc>
                  <a:txBody>
                    <a:bodyPr/>
                    <a:lstStyle/>
                    <a:p>
                      <a:pPr algn="ctr" fontAlgn="b"/>
                      <a:r>
                        <a:rPr lang="en-ZA" sz="2000" u="none" strike="noStrike" dirty="0">
                          <a:effectLst/>
                        </a:rPr>
                        <a:t>DBE</a:t>
                      </a:r>
                      <a:endParaRPr lang="en-ZA" sz="2000" b="0" i="0" u="none" strike="noStrike" dirty="0">
                        <a:solidFill>
                          <a:srgbClr val="000000"/>
                        </a:solidFill>
                        <a:effectLst/>
                        <a:latin typeface="Calibri" panose="020F0502020204030204" pitchFamily="34" charset="0"/>
                      </a:endParaRPr>
                    </a:p>
                  </a:txBody>
                  <a:tcPr marL="5131" marR="5131" marT="5131" marB="0" anchor="ctr">
                    <a:solidFill>
                      <a:schemeClr val="bg1"/>
                    </a:solid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en-ZA" sz="2000" b="0" i="0" u="none" strike="noStrike" dirty="0">
                          <a:solidFill>
                            <a:schemeClr val="tx1"/>
                          </a:solidFill>
                          <a:effectLst/>
                          <a:latin typeface="Calibri" panose="020F0502020204030204" pitchFamily="34" charset="0"/>
                        </a:rPr>
                        <a:t>Two standardised indicators identified and are currently being refined</a:t>
                      </a:r>
                    </a:p>
                  </a:txBody>
                  <a:tcPr marL="5131" marR="5131" marT="5131" marB="0" anchor="ctr">
                    <a:solidFill>
                      <a:srgbClr val="FFC000"/>
                    </a:solidFill>
                  </a:tcPr>
                </a:tc>
                <a:extLst>
                  <a:ext uri="{0D108BD9-81ED-4DB2-BD59-A6C34878D82A}">
                    <a16:rowId xmlns:a16="http://schemas.microsoft.com/office/drawing/2014/main" val="1697234668"/>
                  </a:ext>
                </a:extLst>
              </a:tr>
              <a:tr h="770364">
                <a:tc>
                  <a:txBody>
                    <a:bodyPr/>
                    <a:lstStyle/>
                    <a:p>
                      <a:pPr algn="l" fontAlgn="b"/>
                      <a:r>
                        <a:rPr lang="en-GB" sz="2000" u="none" strike="noStrike">
                          <a:effectLst/>
                        </a:rPr>
                        <a:t>Align MTSF to reflect function shift and new responsibilities</a:t>
                      </a:r>
                      <a:endParaRPr lang="en-GB" sz="2000" b="0" i="0" u="none" strike="noStrike">
                        <a:solidFill>
                          <a:srgbClr val="000000"/>
                        </a:solidFill>
                        <a:effectLst/>
                        <a:latin typeface="Calibri" panose="020F0502020204030204" pitchFamily="34" charset="0"/>
                      </a:endParaRPr>
                    </a:p>
                  </a:txBody>
                  <a:tcPr marL="5131" marR="5131" marT="5131" marB="0" anchor="ctr">
                    <a:solidFill>
                      <a:schemeClr val="bg1"/>
                    </a:solidFill>
                  </a:tcPr>
                </a:tc>
                <a:tc>
                  <a:txBody>
                    <a:bodyPr/>
                    <a:lstStyle/>
                    <a:p>
                      <a:pPr algn="ctr" fontAlgn="b"/>
                      <a:r>
                        <a:rPr lang="en-ZA" sz="2000" u="none" strike="noStrike" dirty="0">
                          <a:effectLst/>
                        </a:rPr>
                        <a:t>October</a:t>
                      </a:r>
                      <a:endParaRPr lang="en-ZA" sz="2000" b="0" i="0" u="none" strike="noStrike" dirty="0">
                        <a:solidFill>
                          <a:srgbClr val="000000"/>
                        </a:solidFill>
                        <a:effectLst/>
                        <a:latin typeface="Calibri" panose="020F0502020204030204" pitchFamily="34" charset="0"/>
                      </a:endParaRPr>
                    </a:p>
                  </a:txBody>
                  <a:tcPr marL="5131" marR="5131" marT="5131" marB="0" anchor="ctr">
                    <a:solidFill>
                      <a:schemeClr val="bg1"/>
                    </a:solidFill>
                  </a:tcPr>
                </a:tc>
                <a:tc>
                  <a:txBody>
                    <a:bodyPr/>
                    <a:lstStyle/>
                    <a:p>
                      <a:pPr algn="ctr" fontAlgn="b"/>
                      <a:r>
                        <a:rPr lang="en-ZA" sz="2000" u="none" strike="noStrike" dirty="0">
                          <a:effectLst/>
                        </a:rPr>
                        <a:t>DBE</a:t>
                      </a:r>
                      <a:endParaRPr lang="en-ZA" sz="2000" b="0" i="0" u="none" strike="noStrike" dirty="0">
                        <a:solidFill>
                          <a:srgbClr val="000000"/>
                        </a:solidFill>
                        <a:effectLst/>
                        <a:latin typeface="Calibri" panose="020F0502020204030204" pitchFamily="34" charset="0"/>
                      </a:endParaRPr>
                    </a:p>
                  </a:txBody>
                  <a:tcPr marL="5131" marR="5131" marT="5131" marB="0" anchor="ctr">
                    <a:solidFill>
                      <a:schemeClr val="bg1"/>
                    </a:solid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en-ZA" sz="2000" b="0" i="0" u="none" strike="noStrike" dirty="0">
                          <a:solidFill>
                            <a:schemeClr val="tx1"/>
                          </a:solidFill>
                          <a:effectLst/>
                          <a:latin typeface="Calibri" panose="020F0502020204030204" pitchFamily="34" charset="0"/>
                        </a:rPr>
                        <a:t>Alignment currently being pursued</a:t>
                      </a:r>
                    </a:p>
                  </a:txBody>
                  <a:tcPr marL="5131" marR="5131" marT="5131" marB="0" anchor="ctr">
                    <a:solidFill>
                      <a:srgbClr val="FFC000"/>
                    </a:solidFill>
                  </a:tcPr>
                </a:tc>
                <a:extLst>
                  <a:ext uri="{0D108BD9-81ED-4DB2-BD59-A6C34878D82A}">
                    <a16:rowId xmlns:a16="http://schemas.microsoft.com/office/drawing/2014/main" val="1211879992"/>
                  </a:ext>
                </a:extLst>
              </a:tr>
              <a:tr h="405127">
                <a:tc gridSpan="4">
                  <a:txBody>
                    <a:bodyPr/>
                    <a:lstStyle/>
                    <a:p>
                      <a:pPr algn="l" fontAlgn="b"/>
                      <a:r>
                        <a:rPr lang="en-GB" sz="2000" b="1" u="none" strike="noStrike" dirty="0">
                          <a:effectLst/>
                        </a:rPr>
                        <a:t>2. Integrating ECD data and information into DBE data systems</a:t>
                      </a:r>
                      <a:endParaRPr lang="en-GB" sz="2000" b="1" i="0" u="none" strike="noStrike" dirty="0">
                        <a:solidFill>
                          <a:srgbClr val="000000"/>
                        </a:solidFill>
                        <a:effectLst/>
                        <a:latin typeface="Calibri" panose="020F0502020204030204" pitchFamily="34" charset="0"/>
                      </a:endParaRPr>
                    </a:p>
                  </a:txBody>
                  <a:tcPr marL="5131" marR="5131" marT="5131" marB="0" anchor="ctr">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368269697"/>
                  </a:ext>
                </a:extLst>
              </a:tr>
              <a:tr h="770364">
                <a:tc>
                  <a:txBody>
                    <a:bodyPr/>
                    <a:lstStyle/>
                    <a:p>
                      <a:pPr algn="l" fontAlgn="b"/>
                      <a:r>
                        <a:rPr lang="en-GB" sz="2000" u="none" strike="noStrike">
                          <a:effectLst/>
                        </a:rPr>
                        <a:t>Preparation of transfer of datasets and systems to DBE and PEDs</a:t>
                      </a:r>
                      <a:endParaRPr lang="en-GB" sz="2000" b="0" i="0" u="none" strike="noStrike">
                        <a:solidFill>
                          <a:srgbClr val="000000"/>
                        </a:solidFill>
                        <a:effectLst/>
                        <a:latin typeface="Calibri" panose="020F0502020204030204" pitchFamily="34" charset="0"/>
                      </a:endParaRPr>
                    </a:p>
                  </a:txBody>
                  <a:tcPr marL="5131" marR="5131" marT="5131" marB="0" anchor="ctr">
                    <a:solidFill>
                      <a:schemeClr val="bg1"/>
                    </a:solidFill>
                  </a:tcPr>
                </a:tc>
                <a:tc>
                  <a:txBody>
                    <a:bodyPr/>
                    <a:lstStyle/>
                    <a:p>
                      <a:pPr algn="ctr" fontAlgn="b"/>
                      <a:r>
                        <a:rPr lang="en-ZA" sz="2000" u="none" strike="noStrike" dirty="0">
                          <a:effectLst/>
                        </a:rPr>
                        <a:t>Oct - Feb 2022</a:t>
                      </a:r>
                      <a:endParaRPr lang="en-ZA" sz="2000" b="0" i="0" u="none" strike="noStrike" dirty="0">
                        <a:solidFill>
                          <a:srgbClr val="000000"/>
                        </a:solidFill>
                        <a:effectLst/>
                        <a:latin typeface="Calibri" panose="020F0502020204030204" pitchFamily="34" charset="0"/>
                      </a:endParaRPr>
                    </a:p>
                  </a:txBody>
                  <a:tcPr marL="5131" marR="5131" marT="5131" marB="0" anchor="ctr">
                    <a:solidFill>
                      <a:schemeClr val="bg1"/>
                    </a:solidFill>
                  </a:tcPr>
                </a:tc>
                <a:tc>
                  <a:txBody>
                    <a:bodyPr/>
                    <a:lstStyle/>
                    <a:p>
                      <a:pPr algn="ctr" fontAlgn="b"/>
                      <a:r>
                        <a:rPr lang="en-ZA" sz="2000" u="none" strike="noStrike" dirty="0">
                          <a:effectLst/>
                        </a:rPr>
                        <a:t>DSD &amp; DBE</a:t>
                      </a:r>
                      <a:endParaRPr lang="en-ZA" sz="2000" b="0" i="0" u="none" strike="noStrike" dirty="0">
                        <a:solidFill>
                          <a:srgbClr val="000000"/>
                        </a:solidFill>
                        <a:effectLst/>
                        <a:latin typeface="Calibri" panose="020F0502020204030204" pitchFamily="34" charset="0"/>
                      </a:endParaRPr>
                    </a:p>
                  </a:txBody>
                  <a:tcPr marL="5131" marR="5131" marT="5131" marB="0" anchor="ctr">
                    <a:solidFill>
                      <a:schemeClr val="bg1"/>
                    </a:solid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en-ZA" sz="2000" b="0" i="0" u="none" strike="noStrike" dirty="0">
                          <a:solidFill>
                            <a:schemeClr val="tx1"/>
                          </a:solidFill>
                          <a:effectLst/>
                          <a:latin typeface="Calibri" panose="020F0502020204030204" pitchFamily="34" charset="0"/>
                        </a:rPr>
                        <a:t>Being undertaken at provincial level</a:t>
                      </a:r>
                    </a:p>
                  </a:txBody>
                  <a:tcPr marL="5131" marR="5131" marT="5131" marB="0" anchor="ctr">
                    <a:solidFill>
                      <a:srgbClr val="FFC000"/>
                    </a:solidFill>
                  </a:tcPr>
                </a:tc>
                <a:extLst>
                  <a:ext uri="{0D108BD9-81ED-4DB2-BD59-A6C34878D82A}">
                    <a16:rowId xmlns:a16="http://schemas.microsoft.com/office/drawing/2014/main" val="3499884054"/>
                  </a:ext>
                </a:extLst>
              </a:tr>
              <a:tr h="770364">
                <a:tc>
                  <a:txBody>
                    <a:bodyPr/>
                    <a:lstStyle/>
                    <a:p>
                      <a:pPr algn="l" fontAlgn="b"/>
                      <a:r>
                        <a:rPr lang="en-GB" sz="2000" u="none" strike="noStrike" dirty="0">
                          <a:effectLst/>
                        </a:rPr>
                        <a:t>Transfer datasets, information  and systems to DBE and PEDs</a:t>
                      </a:r>
                      <a:endParaRPr lang="en-GB" sz="2000" b="0" i="0" u="none" strike="noStrike" dirty="0">
                        <a:solidFill>
                          <a:srgbClr val="000000"/>
                        </a:solidFill>
                        <a:effectLst/>
                        <a:latin typeface="Calibri" panose="020F0502020204030204" pitchFamily="34" charset="0"/>
                      </a:endParaRPr>
                    </a:p>
                  </a:txBody>
                  <a:tcPr marL="5131" marR="5131" marT="5131" marB="0" anchor="ctr">
                    <a:solidFill>
                      <a:schemeClr val="bg1"/>
                    </a:solidFill>
                  </a:tcPr>
                </a:tc>
                <a:tc>
                  <a:txBody>
                    <a:bodyPr/>
                    <a:lstStyle/>
                    <a:p>
                      <a:pPr algn="ctr" fontAlgn="b"/>
                      <a:r>
                        <a:rPr lang="en-ZA" sz="2000" u="none" strike="noStrike" dirty="0">
                          <a:effectLst/>
                        </a:rPr>
                        <a:t>Oct - Feb 2022</a:t>
                      </a:r>
                      <a:endParaRPr lang="en-ZA" sz="2000" b="0" i="0" u="none" strike="noStrike" dirty="0">
                        <a:solidFill>
                          <a:srgbClr val="000000"/>
                        </a:solidFill>
                        <a:effectLst/>
                        <a:latin typeface="Calibri" panose="020F0502020204030204" pitchFamily="34" charset="0"/>
                      </a:endParaRPr>
                    </a:p>
                  </a:txBody>
                  <a:tcPr marL="5131" marR="5131" marT="5131" marB="0" anchor="ctr">
                    <a:solidFill>
                      <a:schemeClr val="bg1"/>
                    </a:solidFill>
                  </a:tcPr>
                </a:tc>
                <a:tc>
                  <a:txBody>
                    <a:bodyPr/>
                    <a:lstStyle/>
                    <a:p>
                      <a:pPr algn="ctr" fontAlgn="b"/>
                      <a:r>
                        <a:rPr lang="en-ZA" sz="2000" u="none" strike="noStrike" dirty="0">
                          <a:effectLst/>
                        </a:rPr>
                        <a:t>DSD &amp; DBE</a:t>
                      </a:r>
                      <a:endParaRPr lang="en-ZA" sz="2000" b="0" i="0" u="none" strike="noStrike" dirty="0">
                        <a:solidFill>
                          <a:srgbClr val="000000"/>
                        </a:solidFill>
                        <a:effectLst/>
                        <a:latin typeface="Calibri" panose="020F0502020204030204" pitchFamily="34" charset="0"/>
                      </a:endParaRPr>
                    </a:p>
                  </a:txBody>
                  <a:tcPr marL="5131" marR="5131" marT="5131" marB="0" anchor="ctr">
                    <a:solidFill>
                      <a:schemeClr val="bg1"/>
                    </a:solid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en-ZA" sz="2000" b="0" i="0" u="none" strike="noStrike" dirty="0">
                          <a:solidFill>
                            <a:schemeClr val="tx1"/>
                          </a:solidFill>
                          <a:effectLst/>
                          <a:latin typeface="Calibri" panose="020F0502020204030204" pitchFamily="34" charset="0"/>
                        </a:rPr>
                        <a:t>Datasets shared, database set up and data being verified</a:t>
                      </a:r>
                    </a:p>
                  </a:txBody>
                  <a:tcPr marL="5131" marR="5131" marT="5131" marB="0" anchor="ctr">
                    <a:solidFill>
                      <a:srgbClr val="FFC000"/>
                    </a:solidFill>
                  </a:tcPr>
                </a:tc>
                <a:extLst>
                  <a:ext uri="{0D108BD9-81ED-4DB2-BD59-A6C34878D82A}">
                    <a16:rowId xmlns:a16="http://schemas.microsoft.com/office/drawing/2014/main" val="1929512323"/>
                  </a:ext>
                </a:extLst>
              </a:tr>
            </a:tbl>
          </a:graphicData>
        </a:graphic>
      </p:graphicFrame>
    </p:spTree>
    <p:extLst>
      <p:ext uri="{BB962C8B-B14F-4D97-AF65-F5344CB8AC3E}">
        <p14:creationId xmlns:p14="http://schemas.microsoft.com/office/powerpoint/2010/main" val="890122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0436773" y="6143220"/>
            <a:ext cx="1755228" cy="714780"/>
          </a:xfrm>
          <a:prstGeom prst="rect">
            <a:avLst/>
          </a:prstGeom>
          <a:noFill/>
          <a:ln w="9525">
            <a:noFill/>
            <a:miter lim="800000"/>
            <a:headEnd/>
            <a:tailEnd/>
          </a:ln>
        </p:spPr>
      </p:pic>
      <p:sp>
        <p:nvSpPr>
          <p:cNvPr id="7" name="Title 4">
            <a:extLst>
              <a:ext uri="{FF2B5EF4-FFF2-40B4-BE49-F238E27FC236}">
                <a16:creationId xmlns:a16="http://schemas.microsoft.com/office/drawing/2014/main" id="{C6F1201A-E2ED-4801-8CF9-69FE2FBBF74F}"/>
              </a:ext>
            </a:extLst>
          </p:cNvPr>
          <p:cNvSpPr txBox="1">
            <a:spLocks/>
          </p:cNvSpPr>
          <p:nvPr/>
        </p:nvSpPr>
        <p:spPr>
          <a:xfrm>
            <a:off x="1524000" y="116632"/>
            <a:ext cx="8892480" cy="8940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cap="small" dirty="0">
                <a:solidFill>
                  <a:schemeClr val="accent2">
                    <a:lumMod val="75000"/>
                  </a:schemeClr>
                </a:solidFill>
                <a:cs typeface="Arial" panose="020B0604020202020204" pitchFamily="34" charset="0"/>
              </a:rPr>
              <a:t>Preparing for the function:</a:t>
            </a:r>
          </a:p>
          <a:p>
            <a:r>
              <a:rPr lang="en-GB" sz="2800" b="1" cap="small" dirty="0">
                <a:solidFill>
                  <a:schemeClr val="accent2">
                    <a:lumMod val="75000"/>
                  </a:schemeClr>
                </a:solidFill>
                <a:cs typeface="Arial" panose="020B0604020202020204" pitchFamily="34" charset="0"/>
              </a:rPr>
              <a:t>Data, Information, Monitoring &amp; Evaluation</a:t>
            </a:r>
            <a:endParaRPr lang="en-US" sz="2800" dirty="0">
              <a:solidFill>
                <a:schemeClr val="accent2">
                  <a:lumMod val="75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052349512"/>
              </p:ext>
            </p:extLst>
          </p:nvPr>
        </p:nvGraphicFramePr>
        <p:xfrm>
          <a:off x="304799" y="1085193"/>
          <a:ext cx="11582401" cy="5501730"/>
        </p:xfrm>
        <a:graphic>
          <a:graphicData uri="http://schemas.openxmlformats.org/drawingml/2006/table">
            <a:tbl>
              <a:tblPr>
                <a:tableStyleId>{616DA210-FB5B-4158-B5E0-FEB733F419BA}</a:tableStyleId>
              </a:tblPr>
              <a:tblGrid>
                <a:gridCol w="4718782">
                  <a:extLst>
                    <a:ext uri="{9D8B030D-6E8A-4147-A177-3AD203B41FA5}">
                      <a16:colId xmlns:a16="http://schemas.microsoft.com/office/drawing/2014/main" val="1651783111"/>
                    </a:ext>
                  </a:extLst>
                </a:gridCol>
                <a:gridCol w="1208689">
                  <a:extLst>
                    <a:ext uri="{9D8B030D-6E8A-4147-A177-3AD203B41FA5}">
                      <a16:colId xmlns:a16="http://schemas.microsoft.com/office/drawing/2014/main" val="2415315843"/>
                    </a:ext>
                  </a:extLst>
                </a:gridCol>
                <a:gridCol w="1187669">
                  <a:extLst>
                    <a:ext uri="{9D8B030D-6E8A-4147-A177-3AD203B41FA5}">
                      <a16:colId xmlns:a16="http://schemas.microsoft.com/office/drawing/2014/main" val="4010562706"/>
                    </a:ext>
                  </a:extLst>
                </a:gridCol>
                <a:gridCol w="4467261">
                  <a:extLst>
                    <a:ext uri="{9D8B030D-6E8A-4147-A177-3AD203B41FA5}">
                      <a16:colId xmlns:a16="http://schemas.microsoft.com/office/drawing/2014/main" val="3731737972"/>
                    </a:ext>
                  </a:extLst>
                </a:gridCol>
              </a:tblGrid>
              <a:tr h="405127">
                <a:tc>
                  <a:txBody>
                    <a:bodyPr/>
                    <a:lstStyle/>
                    <a:p>
                      <a:pPr algn="ctr" fontAlgn="b"/>
                      <a:r>
                        <a:rPr lang="en-ZA" sz="1400" b="1" u="none" strike="noStrike" dirty="0">
                          <a:effectLst/>
                        </a:rPr>
                        <a:t>Activity</a:t>
                      </a:r>
                      <a:endParaRPr lang="en-ZA" sz="1400" b="1" i="0" u="none" strike="noStrike" dirty="0">
                        <a:solidFill>
                          <a:srgbClr val="FFFFFF"/>
                        </a:solidFill>
                        <a:effectLst/>
                        <a:latin typeface="Calibri" panose="020F0502020204030204" pitchFamily="34" charset="0"/>
                      </a:endParaRPr>
                    </a:p>
                  </a:txBody>
                  <a:tcPr marL="5131" marR="5131" marT="5131" marB="0" anchor="ctr">
                    <a:solidFill>
                      <a:schemeClr val="bg1"/>
                    </a:solidFill>
                  </a:tcPr>
                </a:tc>
                <a:tc>
                  <a:txBody>
                    <a:bodyPr/>
                    <a:lstStyle/>
                    <a:p>
                      <a:pPr algn="ctr" fontAlgn="b"/>
                      <a:r>
                        <a:rPr lang="en-ZA" sz="1400" b="1" u="none" strike="noStrike" dirty="0">
                          <a:effectLst/>
                        </a:rPr>
                        <a:t>Timeframe</a:t>
                      </a:r>
                      <a:endParaRPr lang="en-ZA" sz="1400" b="1" i="0" u="none" strike="noStrike" dirty="0">
                        <a:solidFill>
                          <a:srgbClr val="FFFFFF"/>
                        </a:solidFill>
                        <a:effectLst/>
                        <a:latin typeface="Calibri" panose="020F0502020204030204" pitchFamily="34" charset="0"/>
                      </a:endParaRPr>
                    </a:p>
                  </a:txBody>
                  <a:tcPr marL="5131" marR="5131" marT="5131" marB="0" anchor="ctr">
                    <a:solidFill>
                      <a:schemeClr val="bg1"/>
                    </a:solidFill>
                  </a:tcPr>
                </a:tc>
                <a:tc>
                  <a:txBody>
                    <a:bodyPr/>
                    <a:lstStyle/>
                    <a:p>
                      <a:pPr algn="ctr" fontAlgn="b"/>
                      <a:r>
                        <a:rPr lang="en-ZA" sz="1400" b="1" u="none" strike="noStrike" dirty="0">
                          <a:effectLst/>
                        </a:rPr>
                        <a:t>Responsibility</a:t>
                      </a:r>
                      <a:endParaRPr lang="en-ZA" sz="1400" b="1" i="0" u="none" strike="noStrike" dirty="0">
                        <a:solidFill>
                          <a:srgbClr val="FFFFFF"/>
                        </a:solidFill>
                        <a:effectLst/>
                        <a:latin typeface="Calibri" panose="020F0502020204030204" pitchFamily="34" charset="0"/>
                      </a:endParaRPr>
                    </a:p>
                  </a:txBody>
                  <a:tcPr marL="5131" marR="5131" marT="5131" marB="0" anchor="ctr">
                    <a:solidFill>
                      <a:schemeClr val="bg1"/>
                    </a:solidFill>
                  </a:tcPr>
                </a:tc>
                <a:tc>
                  <a:txBody>
                    <a:bodyPr/>
                    <a:lstStyle/>
                    <a:p>
                      <a:pPr algn="ctr" fontAlgn="b"/>
                      <a:r>
                        <a:rPr lang="en-ZA" sz="1400" b="1" u="none" strike="noStrike" dirty="0">
                          <a:effectLst/>
                        </a:rPr>
                        <a:t>Progress</a:t>
                      </a:r>
                      <a:endParaRPr lang="en-ZA" sz="1400" b="1" i="0" u="none" strike="noStrike" dirty="0">
                        <a:solidFill>
                          <a:srgbClr val="FFFFFF"/>
                        </a:solidFill>
                        <a:effectLst/>
                        <a:latin typeface="Calibri" panose="020F0502020204030204" pitchFamily="34" charset="0"/>
                      </a:endParaRPr>
                    </a:p>
                  </a:txBody>
                  <a:tcPr marL="5131" marR="5131" marT="5131" marB="0" anchor="ctr">
                    <a:solidFill>
                      <a:schemeClr val="bg1"/>
                    </a:solidFill>
                  </a:tcPr>
                </a:tc>
                <a:extLst>
                  <a:ext uri="{0D108BD9-81ED-4DB2-BD59-A6C34878D82A}">
                    <a16:rowId xmlns:a16="http://schemas.microsoft.com/office/drawing/2014/main" val="3305988629"/>
                  </a:ext>
                </a:extLst>
              </a:tr>
              <a:tr h="405127">
                <a:tc gridSpan="4">
                  <a:txBody>
                    <a:bodyPr/>
                    <a:lstStyle/>
                    <a:p>
                      <a:pPr algn="l" fontAlgn="b"/>
                      <a:r>
                        <a:rPr lang="en-GB" sz="1400" b="1" u="none" strike="noStrike" dirty="0">
                          <a:effectLst/>
                        </a:rPr>
                        <a:t>1. Integrating new indicators in DBE's strategic plans</a:t>
                      </a:r>
                      <a:endParaRPr lang="en-GB" sz="1400" b="1" i="0" u="none" strike="noStrike" dirty="0">
                        <a:solidFill>
                          <a:srgbClr val="000000"/>
                        </a:solidFill>
                        <a:effectLst/>
                        <a:latin typeface="Calibri" panose="020F0502020204030204" pitchFamily="34" charset="0"/>
                      </a:endParaRPr>
                    </a:p>
                  </a:txBody>
                  <a:tcPr marL="5131" marR="5131" marT="5131" marB="0"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03595716"/>
                  </a:ext>
                </a:extLst>
              </a:tr>
              <a:tr h="388399">
                <a:tc>
                  <a:txBody>
                    <a:bodyPr/>
                    <a:lstStyle/>
                    <a:p>
                      <a:pPr algn="l" fontAlgn="b"/>
                      <a:r>
                        <a:rPr lang="en-GB" sz="1400" b="1" u="none" strike="noStrike" dirty="0">
                          <a:effectLst/>
                        </a:rPr>
                        <a:t>Identify new standardised indicators for ECD</a:t>
                      </a:r>
                      <a:endParaRPr lang="en-GB" sz="1400" b="1" i="0" u="none" strike="noStrike" dirty="0">
                        <a:solidFill>
                          <a:srgbClr val="000000"/>
                        </a:solidFill>
                        <a:effectLst/>
                        <a:latin typeface="Calibri" panose="020F0502020204030204" pitchFamily="34" charset="0"/>
                      </a:endParaRPr>
                    </a:p>
                  </a:txBody>
                  <a:tcPr marL="5131" marR="5131" marT="5131" marB="0" anchor="ctr">
                    <a:solidFill>
                      <a:schemeClr val="bg1"/>
                    </a:solidFill>
                  </a:tcPr>
                </a:tc>
                <a:tc>
                  <a:txBody>
                    <a:bodyPr/>
                    <a:lstStyle/>
                    <a:p>
                      <a:pPr algn="ctr" fontAlgn="b"/>
                      <a:r>
                        <a:rPr lang="en-ZA" sz="1400" b="1" u="none" strike="noStrike" dirty="0">
                          <a:effectLst/>
                        </a:rPr>
                        <a:t>September</a:t>
                      </a:r>
                      <a:endParaRPr lang="en-GB" sz="1400" b="1" i="0" u="none" strike="noStrike" dirty="0">
                        <a:solidFill>
                          <a:srgbClr val="000000"/>
                        </a:solidFill>
                        <a:effectLst/>
                        <a:latin typeface="Calibri" panose="020F0502020204030204" pitchFamily="34" charset="0"/>
                      </a:endParaRPr>
                    </a:p>
                  </a:txBody>
                  <a:tcPr marL="5131" marR="5131" marT="5131" marB="0" anchor="ctr">
                    <a:solidFill>
                      <a:schemeClr val="bg1"/>
                    </a:solidFill>
                  </a:tcPr>
                </a:tc>
                <a:tc>
                  <a:txBody>
                    <a:bodyPr/>
                    <a:lstStyle/>
                    <a:p>
                      <a:pPr algn="ctr" fontAlgn="b"/>
                      <a:r>
                        <a:rPr lang="en-ZA" sz="1400" b="1" u="none" strike="noStrike" dirty="0">
                          <a:effectLst/>
                        </a:rPr>
                        <a:t>DBE</a:t>
                      </a:r>
                      <a:endParaRPr lang="en-GB" sz="1400" b="1" i="0" u="none" strike="noStrike" dirty="0">
                        <a:solidFill>
                          <a:srgbClr val="000000"/>
                        </a:solidFill>
                        <a:effectLst/>
                        <a:latin typeface="Calibri" panose="020F0502020204030204" pitchFamily="34" charset="0"/>
                      </a:endParaRPr>
                    </a:p>
                  </a:txBody>
                  <a:tcPr marL="5131" marR="5131" marT="5131" marB="0" anchor="ctr">
                    <a:solidFill>
                      <a:schemeClr val="bg1"/>
                    </a:solidFill>
                  </a:tcPr>
                </a:tc>
                <a:tc>
                  <a:txBody>
                    <a:bodyPr/>
                    <a:lstStyle/>
                    <a:p>
                      <a:pPr algn="l" fontAlgn="b"/>
                      <a:r>
                        <a:rPr lang="en-ZA" sz="1400" b="1" i="0" u="none" strike="noStrike" dirty="0">
                          <a:solidFill>
                            <a:schemeClr val="tx1"/>
                          </a:solidFill>
                          <a:effectLst/>
                          <a:latin typeface="Calibri" panose="020F0502020204030204" pitchFamily="34" charset="0"/>
                        </a:rPr>
                        <a:t>The GDE has identified 2 standardised indicators for ECD</a:t>
                      </a:r>
                      <a:endParaRPr lang="en-GB" sz="1400" b="1" i="0" u="none" strike="noStrike" dirty="0">
                        <a:solidFill>
                          <a:schemeClr val="tx1"/>
                        </a:solidFill>
                        <a:effectLst/>
                        <a:latin typeface="Calibri" panose="020F0502020204030204" pitchFamily="34" charset="0"/>
                      </a:endParaRPr>
                    </a:p>
                  </a:txBody>
                  <a:tcPr marL="5131" marR="5131" marT="5131" marB="0" anchor="ctr">
                    <a:solidFill>
                      <a:srgbClr val="92D050"/>
                    </a:solidFill>
                  </a:tcPr>
                </a:tc>
                <a:extLst>
                  <a:ext uri="{0D108BD9-81ED-4DB2-BD59-A6C34878D82A}">
                    <a16:rowId xmlns:a16="http://schemas.microsoft.com/office/drawing/2014/main" val="1040632684"/>
                  </a:ext>
                </a:extLst>
              </a:tr>
              <a:tr h="405127">
                <a:tc>
                  <a:txBody>
                    <a:bodyPr/>
                    <a:lstStyle/>
                    <a:p>
                      <a:pPr algn="l" fontAlgn="b"/>
                      <a:r>
                        <a:rPr lang="en-GB" sz="1400" b="1" u="none" strike="noStrike">
                          <a:effectLst/>
                        </a:rPr>
                        <a:t>Include new standardised indicators in APPs</a:t>
                      </a:r>
                      <a:endParaRPr lang="en-GB" sz="1400" b="1" i="0" u="none" strike="noStrike">
                        <a:solidFill>
                          <a:srgbClr val="000000"/>
                        </a:solidFill>
                        <a:effectLst/>
                        <a:latin typeface="Calibri" panose="020F0502020204030204" pitchFamily="34" charset="0"/>
                      </a:endParaRPr>
                    </a:p>
                  </a:txBody>
                  <a:tcPr marL="5131" marR="5131" marT="5131" marB="0" anchor="ctr">
                    <a:solidFill>
                      <a:schemeClr val="bg1"/>
                    </a:solidFill>
                  </a:tcPr>
                </a:tc>
                <a:tc>
                  <a:txBody>
                    <a:bodyPr/>
                    <a:lstStyle/>
                    <a:p>
                      <a:pPr algn="ctr" fontAlgn="b"/>
                      <a:r>
                        <a:rPr lang="en-ZA" sz="1400" b="1" u="none" strike="noStrike" dirty="0">
                          <a:effectLst/>
                        </a:rPr>
                        <a:t>October</a:t>
                      </a:r>
                      <a:endParaRPr lang="en-GB" sz="1400" b="1" i="0" u="none" strike="noStrike" dirty="0">
                        <a:solidFill>
                          <a:srgbClr val="000000"/>
                        </a:solidFill>
                        <a:effectLst/>
                        <a:latin typeface="Calibri" panose="020F0502020204030204" pitchFamily="34" charset="0"/>
                      </a:endParaRPr>
                    </a:p>
                  </a:txBody>
                  <a:tcPr marL="5131" marR="5131" marT="5131" marB="0" anchor="ctr">
                    <a:solidFill>
                      <a:schemeClr val="bg1"/>
                    </a:solidFill>
                  </a:tcPr>
                </a:tc>
                <a:tc>
                  <a:txBody>
                    <a:bodyPr/>
                    <a:lstStyle/>
                    <a:p>
                      <a:pPr algn="ctr" fontAlgn="b"/>
                      <a:r>
                        <a:rPr lang="en-ZA" sz="1400" b="1" u="none" strike="noStrike">
                          <a:effectLst/>
                        </a:rPr>
                        <a:t>DBE</a:t>
                      </a:r>
                      <a:endParaRPr lang="en-GB" sz="1400" b="1" i="0" u="none" strike="noStrike" dirty="0">
                        <a:solidFill>
                          <a:srgbClr val="000000"/>
                        </a:solidFill>
                        <a:effectLst/>
                        <a:latin typeface="Calibri" panose="020F0502020204030204" pitchFamily="34" charset="0"/>
                      </a:endParaRPr>
                    </a:p>
                  </a:txBody>
                  <a:tcPr marL="5131" marR="5131" marT="5131" marB="0" anchor="ctr">
                    <a:solidFill>
                      <a:schemeClr val="bg1"/>
                    </a:solidFill>
                  </a:tcPr>
                </a:tc>
                <a:tc>
                  <a:txBody>
                    <a:bodyPr/>
                    <a:lstStyle/>
                    <a:p>
                      <a:pPr algn="l" fontAlgn="b"/>
                      <a:r>
                        <a:rPr lang="en-ZA" sz="1400" b="1" i="0" u="none" strike="noStrike" dirty="0">
                          <a:solidFill>
                            <a:schemeClr val="tx1"/>
                          </a:solidFill>
                          <a:effectLst/>
                          <a:latin typeface="Calibri" panose="020F0502020204030204" pitchFamily="34" charset="0"/>
                        </a:rPr>
                        <a:t>The 2 proposed standardised indicators have been included in the draft 2022/23 APP</a:t>
                      </a:r>
                      <a:endParaRPr lang="en-GB" sz="1400" b="1" i="0" u="none" strike="noStrike" dirty="0">
                        <a:solidFill>
                          <a:schemeClr val="tx1"/>
                        </a:solidFill>
                        <a:effectLst/>
                        <a:latin typeface="Calibri" panose="020F0502020204030204" pitchFamily="34" charset="0"/>
                      </a:endParaRPr>
                    </a:p>
                  </a:txBody>
                  <a:tcPr marL="5131" marR="5131" marT="5131" marB="0" anchor="ctr">
                    <a:solidFill>
                      <a:srgbClr val="92D050"/>
                    </a:solidFill>
                  </a:tcPr>
                </a:tc>
                <a:extLst>
                  <a:ext uri="{0D108BD9-81ED-4DB2-BD59-A6C34878D82A}">
                    <a16:rowId xmlns:a16="http://schemas.microsoft.com/office/drawing/2014/main" val="1697234668"/>
                  </a:ext>
                </a:extLst>
              </a:tr>
              <a:tr h="770364">
                <a:tc>
                  <a:txBody>
                    <a:bodyPr/>
                    <a:lstStyle/>
                    <a:p>
                      <a:pPr algn="l" fontAlgn="b"/>
                      <a:r>
                        <a:rPr lang="en-GB" sz="1400" b="1" u="none" strike="noStrike">
                          <a:effectLst/>
                        </a:rPr>
                        <a:t>Align MTSF to reflect function shift and new responsibilities</a:t>
                      </a:r>
                      <a:endParaRPr lang="en-GB" sz="1400" b="1" i="0" u="none" strike="noStrike">
                        <a:solidFill>
                          <a:srgbClr val="000000"/>
                        </a:solidFill>
                        <a:effectLst/>
                        <a:latin typeface="Calibri" panose="020F0502020204030204" pitchFamily="34" charset="0"/>
                      </a:endParaRPr>
                    </a:p>
                  </a:txBody>
                  <a:tcPr marL="5131" marR="5131" marT="5131" marB="0" anchor="ctr">
                    <a:solidFill>
                      <a:schemeClr val="bg1"/>
                    </a:solidFill>
                  </a:tcPr>
                </a:tc>
                <a:tc>
                  <a:txBody>
                    <a:bodyPr/>
                    <a:lstStyle/>
                    <a:p>
                      <a:pPr algn="ctr" fontAlgn="b"/>
                      <a:r>
                        <a:rPr lang="en-ZA" sz="1400" b="1" u="none" strike="noStrike" dirty="0">
                          <a:effectLst/>
                        </a:rPr>
                        <a:t>October</a:t>
                      </a:r>
                      <a:endParaRPr lang="en-GB" sz="1400" b="1" i="0" u="none" strike="noStrike" dirty="0">
                        <a:solidFill>
                          <a:srgbClr val="000000"/>
                        </a:solidFill>
                        <a:effectLst/>
                        <a:latin typeface="Calibri" panose="020F0502020204030204" pitchFamily="34" charset="0"/>
                      </a:endParaRPr>
                    </a:p>
                  </a:txBody>
                  <a:tcPr marL="5131" marR="5131" marT="5131" marB="0" anchor="ctr">
                    <a:solidFill>
                      <a:schemeClr val="bg1"/>
                    </a:solidFill>
                  </a:tcPr>
                </a:tc>
                <a:tc>
                  <a:txBody>
                    <a:bodyPr/>
                    <a:lstStyle/>
                    <a:p>
                      <a:pPr algn="ctr" fontAlgn="b"/>
                      <a:r>
                        <a:rPr lang="en-ZA" sz="1400" b="1" u="none" strike="noStrike" dirty="0">
                          <a:effectLst/>
                        </a:rPr>
                        <a:t>DBE</a:t>
                      </a:r>
                      <a:endParaRPr lang="en-GB" sz="1400" b="1" i="0" u="none" strike="noStrike" dirty="0">
                        <a:solidFill>
                          <a:srgbClr val="000000"/>
                        </a:solidFill>
                        <a:effectLst/>
                        <a:latin typeface="Calibri" panose="020F0502020204030204" pitchFamily="34" charset="0"/>
                      </a:endParaRPr>
                    </a:p>
                  </a:txBody>
                  <a:tcPr marL="5131" marR="5131" marT="5131" marB="0" anchor="ctr">
                    <a:solidFill>
                      <a:schemeClr val="bg1"/>
                    </a:solidFill>
                  </a:tcPr>
                </a:tc>
                <a:tc>
                  <a:txBody>
                    <a:bodyPr/>
                    <a:lstStyle/>
                    <a:p>
                      <a:pPr algn="l" fontAlgn="b"/>
                      <a:r>
                        <a:rPr lang="en-GB" sz="1400" b="1" i="0" u="none" strike="noStrike" dirty="0">
                          <a:solidFill>
                            <a:srgbClr val="000000"/>
                          </a:solidFill>
                          <a:effectLst/>
                          <a:latin typeface="Calibri" panose="020F0502020204030204" pitchFamily="34" charset="0"/>
                        </a:rPr>
                        <a:t>The GDE in collaboration with the DBE is working towards aligning the MTSF to reflect the function shift and new responsibilities</a:t>
                      </a:r>
                    </a:p>
                  </a:txBody>
                  <a:tcPr marL="5131" marR="5131" marT="5131" marB="0" anchor="ctr">
                    <a:solidFill>
                      <a:srgbClr val="FFC000"/>
                    </a:solidFill>
                  </a:tcPr>
                </a:tc>
                <a:extLst>
                  <a:ext uri="{0D108BD9-81ED-4DB2-BD59-A6C34878D82A}">
                    <a16:rowId xmlns:a16="http://schemas.microsoft.com/office/drawing/2014/main" val="1211879992"/>
                  </a:ext>
                </a:extLst>
              </a:tr>
              <a:tr h="405127">
                <a:tc gridSpan="4">
                  <a:txBody>
                    <a:bodyPr/>
                    <a:lstStyle/>
                    <a:p>
                      <a:pPr algn="l" fontAlgn="b"/>
                      <a:r>
                        <a:rPr lang="en-GB" sz="1400" b="1" u="none" strike="noStrike" dirty="0">
                          <a:effectLst/>
                        </a:rPr>
                        <a:t>2. Integrating ECD data and information into DBE data systems</a:t>
                      </a:r>
                      <a:endParaRPr lang="en-GB" sz="1400" b="1" i="0" u="none" strike="noStrike" dirty="0">
                        <a:solidFill>
                          <a:srgbClr val="000000"/>
                        </a:solidFill>
                        <a:effectLst/>
                        <a:latin typeface="Calibri" panose="020F0502020204030204" pitchFamily="34" charset="0"/>
                      </a:endParaRPr>
                    </a:p>
                  </a:txBody>
                  <a:tcPr marL="5131" marR="5131" marT="5131" marB="0"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68269697"/>
                  </a:ext>
                </a:extLst>
              </a:tr>
              <a:tr h="770364">
                <a:tc>
                  <a:txBody>
                    <a:bodyPr/>
                    <a:lstStyle/>
                    <a:p>
                      <a:pPr algn="l" fontAlgn="b"/>
                      <a:r>
                        <a:rPr lang="en-GB" sz="1400" b="1" u="none" strike="noStrike">
                          <a:effectLst/>
                        </a:rPr>
                        <a:t>Preparation of transfer of datasets and systems to DBE and PEDs</a:t>
                      </a:r>
                      <a:endParaRPr lang="en-GB" sz="1400" b="1" i="0" u="none" strike="noStrike">
                        <a:solidFill>
                          <a:srgbClr val="000000"/>
                        </a:solidFill>
                        <a:effectLst/>
                        <a:latin typeface="Calibri" panose="020F0502020204030204" pitchFamily="34" charset="0"/>
                      </a:endParaRPr>
                    </a:p>
                  </a:txBody>
                  <a:tcPr marL="5131" marR="5131" marT="5131" marB="0" anchor="ctr">
                    <a:solidFill>
                      <a:schemeClr val="bg1"/>
                    </a:solidFill>
                  </a:tcPr>
                </a:tc>
                <a:tc>
                  <a:txBody>
                    <a:bodyPr/>
                    <a:lstStyle/>
                    <a:p>
                      <a:pPr algn="ctr" fontAlgn="b"/>
                      <a:r>
                        <a:rPr lang="en-ZA" sz="1400" b="1" u="none" strike="noStrike" dirty="0">
                          <a:effectLst/>
                        </a:rPr>
                        <a:t>Oct - Feb 2022</a:t>
                      </a:r>
                      <a:endParaRPr lang="en-GB" sz="1400" b="1" i="0" u="none" strike="noStrike" dirty="0">
                        <a:solidFill>
                          <a:srgbClr val="000000"/>
                        </a:solidFill>
                        <a:effectLst/>
                        <a:latin typeface="Calibri" panose="020F0502020204030204" pitchFamily="34" charset="0"/>
                      </a:endParaRPr>
                    </a:p>
                  </a:txBody>
                  <a:tcPr marL="5131" marR="5131" marT="5131" marB="0" anchor="ctr">
                    <a:solidFill>
                      <a:schemeClr val="bg1"/>
                    </a:solidFill>
                  </a:tcPr>
                </a:tc>
                <a:tc>
                  <a:txBody>
                    <a:bodyPr/>
                    <a:lstStyle/>
                    <a:p>
                      <a:pPr algn="ctr" fontAlgn="b"/>
                      <a:r>
                        <a:rPr lang="en-ZA" sz="1400" b="1" u="none" strike="noStrike" dirty="0">
                          <a:effectLst/>
                        </a:rPr>
                        <a:t>DSD &amp; DBE</a:t>
                      </a:r>
                      <a:endParaRPr lang="en-GB" sz="1400" b="1" i="0" u="none" strike="noStrike" dirty="0">
                        <a:solidFill>
                          <a:srgbClr val="000000"/>
                        </a:solidFill>
                        <a:effectLst/>
                        <a:latin typeface="Calibri" panose="020F0502020204030204" pitchFamily="34" charset="0"/>
                      </a:endParaRPr>
                    </a:p>
                  </a:txBody>
                  <a:tcPr marL="5131" marR="5131" marT="5131" marB="0" anchor="ctr">
                    <a:solidFill>
                      <a:schemeClr val="bg1"/>
                    </a:solidFill>
                  </a:tcPr>
                </a:tc>
                <a:tc>
                  <a:txBody>
                    <a:bodyPr/>
                    <a:lstStyle/>
                    <a:p>
                      <a:pPr algn="l" fontAlgn="b"/>
                      <a:r>
                        <a:rPr lang="en-GB" sz="1400" b="1" i="0" u="none" strike="noStrike" dirty="0">
                          <a:solidFill>
                            <a:schemeClr val="tx1"/>
                          </a:solidFill>
                          <a:effectLst/>
                          <a:latin typeface="Calibri" panose="020F0502020204030204" pitchFamily="34" charset="0"/>
                        </a:rPr>
                        <a:t>GDE EMIS has developed an ECD 0-4 </a:t>
                      </a:r>
                      <a:r>
                        <a:rPr lang="en-GB" sz="1400" b="1" i="0" u="none" strike="noStrike" dirty="0" err="1">
                          <a:solidFill>
                            <a:schemeClr val="tx1"/>
                          </a:solidFill>
                          <a:effectLst/>
                          <a:latin typeface="Calibri" panose="020F0502020204030204" pitchFamily="34" charset="0"/>
                        </a:rPr>
                        <a:t>Masterlist</a:t>
                      </a:r>
                      <a:r>
                        <a:rPr lang="en-GB" sz="1400" b="1" i="0" u="none" strike="noStrike" dirty="0">
                          <a:solidFill>
                            <a:schemeClr val="tx1"/>
                          </a:solidFill>
                          <a:effectLst/>
                          <a:latin typeface="Calibri" panose="020F0502020204030204" pitchFamily="34" charset="0"/>
                        </a:rPr>
                        <a:t> utilising the data provided by GDSD. The dataset is currently being verified against GDSD documentary sources</a:t>
                      </a:r>
                    </a:p>
                  </a:txBody>
                  <a:tcPr marL="5131" marR="5131" marT="5131" marB="0" anchor="ctr">
                    <a:solidFill>
                      <a:srgbClr val="FFC000"/>
                    </a:solidFill>
                  </a:tcPr>
                </a:tc>
                <a:extLst>
                  <a:ext uri="{0D108BD9-81ED-4DB2-BD59-A6C34878D82A}">
                    <a16:rowId xmlns:a16="http://schemas.microsoft.com/office/drawing/2014/main" val="3499884054"/>
                  </a:ext>
                </a:extLst>
              </a:tr>
              <a:tr h="770364">
                <a:tc>
                  <a:txBody>
                    <a:bodyPr/>
                    <a:lstStyle/>
                    <a:p>
                      <a:pPr algn="l" fontAlgn="b"/>
                      <a:r>
                        <a:rPr lang="en-GB" sz="1400" b="1" u="none" strike="noStrike" dirty="0">
                          <a:effectLst/>
                        </a:rPr>
                        <a:t>Transfer datasets, information  and systems to DBE and PEDs</a:t>
                      </a:r>
                      <a:endParaRPr lang="en-GB" sz="1400" b="1" i="0" u="none" strike="noStrike" dirty="0">
                        <a:solidFill>
                          <a:srgbClr val="000000"/>
                        </a:solidFill>
                        <a:effectLst/>
                        <a:latin typeface="Calibri" panose="020F0502020204030204" pitchFamily="34" charset="0"/>
                      </a:endParaRPr>
                    </a:p>
                  </a:txBody>
                  <a:tcPr marL="5131" marR="5131" marT="5131" marB="0" anchor="ctr">
                    <a:solidFill>
                      <a:schemeClr val="bg1"/>
                    </a:solidFill>
                  </a:tcPr>
                </a:tc>
                <a:tc>
                  <a:txBody>
                    <a:bodyPr/>
                    <a:lstStyle/>
                    <a:p>
                      <a:pPr algn="ctr" fontAlgn="b"/>
                      <a:r>
                        <a:rPr lang="en-ZA" sz="1400" b="1" u="none" strike="noStrike" dirty="0">
                          <a:effectLst/>
                        </a:rPr>
                        <a:t>Oct - Feb 2022</a:t>
                      </a:r>
                      <a:endParaRPr lang="en-GB" sz="1400" b="1" i="0" u="none" strike="noStrike" dirty="0">
                        <a:solidFill>
                          <a:srgbClr val="000000"/>
                        </a:solidFill>
                        <a:effectLst/>
                        <a:latin typeface="Calibri" panose="020F0502020204030204" pitchFamily="34" charset="0"/>
                      </a:endParaRPr>
                    </a:p>
                  </a:txBody>
                  <a:tcPr marL="5131" marR="5131" marT="5131" marB="0" anchor="ctr">
                    <a:solidFill>
                      <a:schemeClr val="bg1"/>
                    </a:solidFill>
                  </a:tcPr>
                </a:tc>
                <a:tc>
                  <a:txBody>
                    <a:bodyPr/>
                    <a:lstStyle/>
                    <a:p>
                      <a:pPr algn="ctr" fontAlgn="b"/>
                      <a:r>
                        <a:rPr lang="en-ZA" sz="1400" b="1" u="none" strike="noStrike" dirty="0">
                          <a:effectLst/>
                        </a:rPr>
                        <a:t>DSD &amp; DBE</a:t>
                      </a:r>
                      <a:endParaRPr lang="en-GB" sz="1400" b="1" i="0" u="none" strike="noStrike" dirty="0">
                        <a:solidFill>
                          <a:srgbClr val="000000"/>
                        </a:solidFill>
                        <a:effectLst/>
                        <a:latin typeface="Calibri" panose="020F0502020204030204" pitchFamily="34" charset="0"/>
                      </a:endParaRPr>
                    </a:p>
                  </a:txBody>
                  <a:tcPr marL="5131" marR="5131" marT="5131" marB="0" anchor="ctr">
                    <a:solidFill>
                      <a:schemeClr val="bg1"/>
                    </a:solidFill>
                  </a:tcPr>
                </a:tc>
                <a:tc>
                  <a:txBody>
                    <a:bodyPr/>
                    <a:lstStyle/>
                    <a:p>
                      <a:pPr algn="l" fontAlgn="b"/>
                      <a:r>
                        <a:rPr lang="en-GB" sz="1400" b="1" i="0" u="none" strike="noStrike" dirty="0">
                          <a:solidFill>
                            <a:schemeClr val="tx1"/>
                          </a:solidFill>
                          <a:effectLst/>
                          <a:latin typeface="Calibri" panose="020F0502020204030204" pitchFamily="34" charset="0"/>
                        </a:rPr>
                        <a:t>The ECD 0-4 </a:t>
                      </a:r>
                      <a:r>
                        <a:rPr lang="en-GB" sz="1400" b="1" i="0" u="none" strike="noStrike" dirty="0" err="1">
                          <a:solidFill>
                            <a:schemeClr val="tx1"/>
                          </a:solidFill>
                          <a:effectLst/>
                          <a:latin typeface="Calibri" panose="020F0502020204030204" pitchFamily="34" charset="0"/>
                        </a:rPr>
                        <a:t>Masterlist</a:t>
                      </a:r>
                      <a:r>
                        <a:rPr lang="en-GB" sz="1400" b="1" i="0" u="none" strike="noStrike" dirty="0">
                          <a:solidFill>
                            <a:schemeClr val="tx1"/>
                          </a:solidFill>
                          <a:effectLst/>
                          <a:latin typeface="Calibri" panose="020F0502020204030204" pitchFamily="34" charset="0"/>
                        </a:rPr>
                        <a:t> once fully populated will require sign-off from both the GDSD and the GDE before being adopted. Documentary Information prepared for transfer to the GDE is currently being assembled and storage being sought. </a:t>
                      </a:r>
                    </a:p>
                    <a:p>
                      <a:pPr algn="l" fontAlgn="b"/>
                      <a:r>
                        <a:rPr lang="en-GB" sz="1400" b="1" i="0" u="none" strike="noStrike" dirty="0">
                          <a:solidFill>
                            <a:schemeClr val="tx1"/>
                          </a:solidFill>
                          <a:effectLst/>
                          <a:latin typeface="Calibri" panose="020F0502020204030204" pitchFamily="34" charset="0"/>
                        </a:rPr>
                        <a:t>The SAP ECD Payment Module will be adopted by the GDE. Licencing and preparations for the training of relevant staff is currently being discussed so that the transition will be seamless.</a:t>
                      </a:r>
                    </a:p>
                  </a:txBody>
                  <a:tcPr marL="5131" marR="5131" marT="5131" marB="0" anchor="ctr">
                    <a:solidFill>
                      <a:srgbClr val="FFC000"/>
                    </a:solidFill>
                  </a:tcPr>
                </a:tc>
                <a:extLst>
                  <a:ext uri="{0D108BD9-81ED-4DB2-BD59-A6C34878D82A}">
                    <a16:rowId xmlns:a16="http://schemas.microsoft.com/office/drawing/2014/main" val="1929512323"/>
                  </a:ext>
                </a:extLst>
              </a:tr>
            </a:tbl>
          </a:graphicData>
        </a:graphic>
      </p:graphicFrame>
    </p:spTree>
    <p:extLst>
      <p:ext uri="{BB962C8B-B14F-4D97-AF65-F5344CB8AC3E}">
        <p14:creationId xmlns:p14="http://schemas.microsoft.com/office/powerpoint/2010/main" val="40291924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Workstream Sub-Units </a:t>
            </a:r>
          </a:p>
        </p:txBody>
      </p:sp>
      <p:graphicFrame>
        <p:nvGraphicFramePr>
          <p:cNvPr id="3" name="Table 2">
            <a:extLst>
              <a:ext uri="{FF2B5EF4-FFF2-40B4-BE49-F238E27FC236}">
                <a16:creationId xmlns:a16="http://schemas.microsoft.com/office/drawing/2014/main" id="{04591DD9-8CAF-4917-B705-1AC23F2C5815}"/>
              </a:ext>
            </a:extLst>
          </p:cNvPr>
          <p:cNvGraphicFramePr>
            <a:graphicFrameLocks noGrp="1"/>
          </p:cNvGraphicFramePr>
          <p:nvPr>
            <p:extLst>
              <p:ext uri="{D42A27DB-BD31-4B8C-83A1-F6EECF244321}">
                <p14:modId xmlns:p14="http://schemas.microsoft.com/office/powerpoint/2010/main" val="2380912336"/>
              </p:ext>
            </p:extLst>
          </p:nvPr>
        </p:nvGraphicFramePr>
        <p:xfrm>
          <a:off x="1330045" y="1304932"/>
          <a:ext cx="10585328" cy="5073144"/>
        </p:xfrm>
        <a:graphic>
          <a:graphicData uri="http://schemas.openxmlformats.org/drawingml/2006/table">
            <a:tbl>
              <a:tblPr firstRow="1" firstCol="1" bandRow="1">
                <a:tableStyleId>{93296810-A885-4BE3-A3E7-6D5BEEA58F35}</a:tableStyleId>
              </a:tblPr>
              <a:tblGrid>
                <a:gridCol w="4711159">
                  <a:extLst>
                    <a:ext uri="{9D8B030D-6E8A-4147-A177-3AD203B41FA5}">
                      <a16:colId xmlns:a16="http://schemas.microsoft.com/office/drawing/2014/main" val="1575096304"/>
                    </a:ext>
                  </a:extLst>
                </a:gridCol>
                <a:gridCol w="5874169">
                  <a:extLst>
                    <a:ext uri="{9D8B030D-6E8A-4147-A177-3AD203B41FA5}">
                      <a16:colId xmlns:a16="http://schemas.microsoft.com/office/drawing/2014/main" val="2216076900"/>
                    </a:ext>
                  </a:extLst>
                </a:gridCol>
              </a:tblGrid>
              <a:tr h="670560">
                <a:tc>
                  <a:txBody>
                    <a:bodyPr/>
                    <a:lstStyle/>
                    <a:p>
                      <a:pPr marL="0" marR="0" algn="ctr">
                        <a:lnSpc>
                          <a:spcPct val="107000"/>
                        </a:lnSpc>
                        <a:spcBef>
                          <a:spcPts val="0"/>
                        </a:spcBef>
                        <a:spcAft>
                          <a:spcPts val="0"/>
                        </a:spcAft>
                      </a:pPr>
                      <a:r>
                        <a:rPr lang="en-US" sz="2800">
                          <a:effectLst/>
                        </a:rPr>
                        <a:t>Sub-Unit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42908" marR="42908" marT="0" marB="0" anchor="ctr"/>
                </a:tc>
                <a:tc>
                  <a:txBody>
                    <a:bodyPr/>
                    <a:lstStyle/>
                    <a:p>
                      <a:pPr marL="0" marR="0" algn="ctr">
                        <a:lnSpc>
                          <a:spcPct val="107000"/>
                        </a:lnSpc>
                        <a:spcBef>
                          <a:spcPts val="0"/>
                        </a:spcBef>
                        <a:spcAft>
                          <a:spcPts val="0"/>
                        </a:spcAft>
                      </a:pPr>
                      <a:r>
                        <a:rPr lang="en-US" sz="2800">
                          <a:effectLst/>
                        </a:rPr>
                        <a:t>Update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42908" marR="42908" marT="0" marB="0" anchor="ctr"/>
                </a:tc>
                <a:extLst>
                  <a:ext uri="{0D108BD9-81ED-4DB2-BD59-A6C34878D82A}">
                    <a16:rowId xmlns:a16="http://schemas.microsoft.com/office/drawing/2014/main" val="843045437"/>
                  </a:ext>
                </a:extLst>
              </a:tr>
              <a:tr h="670560">
                <a:tc>
                  <a:txBody>
                    <a:bodyPr/>
                    <a:lstStyle/>
                    <a:p>
                      <a:pPr marL="0" marR="0">
                        <a:lnSpc>
                          <a:spcPct val="107000"/>
                        </a:lnSpc>
                        <a:spcBef>
                          <a:spcPts val="0"/>
                        </a:spcBef>
                        <a:spcAft>
                          <a:spcPts val="0"/>
                        </a:spcAft>
                      </a:pPr>
                      <a:r>
                        <a:rPr lang="en-US" sz="2400" dirty="0">
                          <a:effectLst/>
                        </a:rPr>
                        <a:t>EMIS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2908" marR="42908" marT="0" marB="0" anchor="ct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Data completeness, from Spread Sheets into Access Data Sets, Master List for 0 – 4 </a:t>
                      </a:r>
                    </a:p>
                  </a:txBody>
                  <a:tcPr marL="42908" marR="42908" marT="0" marB="0" anchor="ctr"/>
                </a:tc>
                <a:extLst>
                  <a:ext uri="{0D108BD9-81ED-4DB2-BD59-A6C34878D82A}">
                    <a16:rowId xmlns:a16="http://schemas.microsoft.com/office/drawing/2014/main" val="1390792429"/>
                  </a:ext>
                </a:extLst>
              </a:tr>
              <a:tr h="670560">
                <a:tc>
                  <a:txBody>
                    <a:bodyPr/>
                    <a:lstStyle/>
                    <a:p>
                      <a:pPr marL="0" marR="0">
                        <a:lnSpc>
                          <a:spcPct val="107000"/>
                        </a:lnSpc>
                        <a:spcBef>
                          <a:spcPts val="0"/>
                        </a:spcBef>
                        <a:spcAft>
                          <a:spcPts val="0"/>
                        </a:spcAft>
                      </a:pPr>
                      <a:r>
                        <a:rPr lang="en-US" sz="2400" dirty="0">
                          <a:effectLst/>
                        </a:rPr>
                        <a:t>Oversight, Monitoring &amp; Reporting (OMR)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2908" marR="42908" marT="0" marB="0" anchor="ct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Audit information, HR Information, ECD Indicators</a:t>
                      </a:r>
                    </a:p>
                  </a:txBody>
                  <a:tcPr marL="42908" marR="42908" marT="0" marB="0" anchor="ctr"/>
                </a:tc>
                <a:extLst>
                  <a:ext uri="{0D108BD9-81ED-4DB2-BD59-A6C34878D82A}">
                    <a16:rowId xmlns:a16="http://schemas.microsoft.com/office/drawing/2014/main" val="3272289748"/>
                  </a:ext>
                </a:extLst>
              </a:tr>
              <a:tr h="670560">
                <a:tc>
                  <a:txBody>
                    <a:bodyPr/>
                    <a:lstStyle/>
                    <a:p>
                      <a:pPr marL="0" marR="0">
                        <a:lnSpc>
                          <a:spcPct val="107000"/>
                        </a:lnSpc>
                        <a:spcBef>
                          <a:spcPts val="0"/>
                        </a:spcBef>
                        <a:spcAft>
                          <a:spcPts val="0"/>
                        </a:spcAft>
                      </a:pPr>
                      <a:r>
                        <a:rPr lang="en-US" sz="2400">
                          <a:effectLst/>
                        </a:rPr>
                        <a:t>Records Management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42908" marR="42908" marT="0" marB="0" anchor="ctr"/>
                </a:tc>
                <a:tc>
                  <a:txBody>
                    <a:bodyPr/>
                    <a:lstStyle/>
                    <a:p>
                      <a:pPr marL="0" marR="0">
                        <a:lnSpc>
                          <a:spcPct val="107000"/>
                        </a:lnSpc>
                        <a:spcBef>
                          <a:spcPts val="0"/>
                        </a:spcBef>
                        <a:spcAft>
                          <a:spcPts val="0"/>
                        </a:spcAft>
                      </a:pPr>
                      <a:r>
                        <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Dealing with transfer of Records and space across all Districts </a:t>
                      </a:r>
                    </a:p>
                  </a:txBody>
                  <a:tcPr marL="42908" marR="42908" marT="0" marB="0" anchor="ctr"/>
                </a:tc>
                <a:extLst>
                  <a:ext uri="{0D108BD9-81ED-4DB2-BD59-A6C34878D82A}">
                    <a16:rowId xmlns:a16="http://schemas.microsoft.com/office/drawing/2014/main" val="366148372"/>
                  </a:ext>
                </a:extLst>
              </a:tr>
              <a:tr h="670560">
                <a:tc>
                  <a:txBody>
                    <a:bodyPr/>
                    <a:lstStyle/>
                    <a:p>
                      <a:pPr marL="0" marR="0">
                        <a:lnSpc>
                          <a:spcPct val="107000"/>
                        </a:lnSpc>
                        <a:spcBef>
                          <a:spcPts val="0"/>
                        </a:spcBef>
                        <a:spcAft>
                          <a:spcPts val="0"/>
                        </a:spcAft>
                      </a:pPr>
                      <a:r>
                        <a:rPr lang="en-US" sz="2400" dirty="0">
                          <a:effectLst/>
                        </a:rPr>
                        <a:t>IT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2908" marR="42908" marT="0" marB="0" anchor="ctr"/>
                </a:tc>
                <a:tc>
                  <a:txBody>
                    <a:bodyPr/>
                    <a:lstStyle/>
                    <a:p>
                      <a:pPr marL="0" marR="0">
                        <a:lnSpc>
                          <a:spcPct val="107000"/>
                        </a:lnSpc>
                        <a:spcBef>
                          <a:spcPts val="0"/>
                        </a:spcBef>
                        <a:spcAft>
                          <a:spcPts val="0"/>
                        </a:spcAft>
                      </a:pPr>
                      <a:r>
                        <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Looking at Transfer of Systems, </a:t>
                      </a:r>
                      <a:r>
                        <a:rPr lang="en-US" sz="24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Licencing</a:t>
                      </a:r>
                      <a:r>
                        <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42908" marR="42908" marT="0" marB="0" anchor="ctr"/>
                </a:tc>
                <a:extLst>
                  <a:ext uri="{0D108BD9-81ED-4DB2-BD59-A6C34878D82A}">
                    <a16:rowId xmlns:a16="http://schemas.microsoft.com/office/drawing/2014/main" val="1563927326"/>
                  </a:ext>
                </a:extLst>
              </a:tr>
              <a:tr h="670560">
                <a:tc>
                  <a:txBody>
                    <a:bodyPr/>
                    <a:lstStyle/>
                    <a:p>
                      <a:pPr marL="0" marR="0">
                        <a:lnSpc>
                          <a:spcPct val="107000"/>
                        </a:lnSpc>
                        <a:spcBef>
                          <a:spcPts val="0"/>
                        </a:spcBef>
                        <a:spcAft>
                          <a:spcPts val="0"/>
                        </a:spcAft>
                      </a:pPr>
                      <a:r>
                        <a:rPr lang="en-US" sz="2400" dirty="0">
                          <a:effectLst/>
                        </a:rPr>
                        <a:t>ECD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2908" marR="42908" marT="0" marB="0" anchor="ctr"/>
                </a:tc>
                <a:tc>
                  <a:txBody>
                    <a:bodyPr/>
                    <a:lstStyle/>
                    <a:p>
                      <a:pPr marL="0" marR="0">
                        <a:lnSpc>
                          <a:spcPct val="107000"/>
                        </a:lnSpc>
                        <a:spcBef>
                          <a:spcPts val="0"/>
                        </a:spcBef>
                        <a:spcAft>
                          <a:spcPts val="0"/>
                        </a:spcAft>
                      </a:pPr>
                      <a:r>
                        <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ECD Readiness Assessment and Monitoring systems</a:t>
                      </a:r>
                    </a:p>
                  </a:txBody>
                  <a:tcPr marL="42908" marR="42908" marT="0" marB="0" anchor="ctr"/>
                </a:tc>
                <a:extLst>
                  <a:ext uri="{0D108BD9-81ED-4DB2-BD59-A6C34878D82A}">
                    <a16:rowId xmlns:a16="http://schemas.microsoft.com/office/drawing/2014/main" val="1759903733"/>
                  </a:ext>
                </a:extLst>
              </a:tr>
              <a:tr h="670560">
                <a:tc>
                  <a:txBody>
                    <a:bodyPr/>
                    <a:lstStyle/>
                    <a:p>
                      <a:pPr marL="0" marR="0">
                        <a:lnSpc>
                          <a:spcPct val="107000"/>
                        </a:lnSpc>
                        <a:spcBef>
                          <a:spcPts val="0"/>
                        </a:spcBef>
                        <a:spcAft>
                          <a:spcPts val="0"/>
                        </a:spcAft>
                      </a:pPr>
                      <a:r>
                        <a:rPr lang="en-US" sz="2400" dirty="0">
                          <a:effectLst/>
                        </a:rPr>
                        <a:t>Research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2908" marR="42908" marT="0" marB="0" anchor="ctr"/>
                </a:tc>
                <a:tc>
                  <a:txBody>
                    <a:bodyPr/>
                    <a:lstStyle/>
                    <a:p>
                      <a:pPr marL="0" marR="0">
                        <a:lnSpc>
                          <a:spcPct val="107000"/>
                        </a:lnSpc>
                        <a:spcBef>
                          <a:spcPts val="0"/>
                        </a:spcBef>
                        <a:spcAft>
                          <a:spcPts val="0"/>
                        </a:spcAft>
                      </a:pPr>
                      <a:r>
                        <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ECD Research Coordination </a:t>
                      </a:r>
                    </a:p>
                  </a:txBody>
                  <a:tcPr marL="42908" marR="42908" marT="0" marB="0" anchor="ctr"/>
                </a:tc>
                <a:extLst>
                  <a:ext uri="{0D108BD9-81ED-4DB2-BD59-A6C34878D82A}">
                    <a16:rowId xmlns:a16="http://schemas.microsoft.com/office/drawing/2014/main" val="2403693827"/>
                  </a:ext>
                </a:extLst>
              </a:tr>
            </a:tbl>
          </a:graphicData>
        </a:graphic>
      </p:graphicFrame>
    </p:spTree>
    <p:extLst>
      <p:ext uri="{BB962C8B-B14F-4D97-AF65-F5344CB8AC3E}">
        <p14:creationId xmlns:p14="http://schemas.microsoft.com/office/powerpoint/2010/main" val="24073035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10972800" cy="774673"/>
          </a:xfrm>
        </p:spPr>
        <p:txBody>
          <a:bodyPr/>
          <a:lstStyle/>
          <a:p>
            <a:r>
              <a:rPr lang="en-ZA" sz="2800" b="1" dirty="0">
                <a:solidFill>
                  <a:schemeClr val="accent6"/>
                </a:solidFill>
              </a:rPr>
              <a:t>EMIS Action Plan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3328400"/>
              </p:ext>
            </p:extLst>
          </p:nvPr>
        </p:nvGraphicFramePr>
        <p:xfrm>
          <a:off x="254833" y="899160"/>
          <a:ext cx="11133829" cy="5059680"/>
        </p:xfrm>
        <a:graphic>
          <a:graphicData uri="http://schemas.openxmlformats.org/drawingml/2006/table">
            <a:tbl>
              <a:tblPr firstRow="1" bandRow="1">
                <a:tableStyleId>{93296810-A885-4BE3-A3E7-6D5BEEA58F35}</a:tableStyleId>
              </a:tblPr>
              <a:tblGrid>
                <a:gridCol w="1147038">
                  <a:extLst>
                    <a:ext uri="{9D8B030D-6E8A-4147-A177-3AD203B41FA5}">
                      <a16:colId xmlns:a16="http://schemas.microsoft.com/office/drawing/2014/main" val="20000"/>
                    </a:ext>
                  </a:extLst>
                </a:gridCol>
                <a:gridCol w="4097425">
                  <a:extLst>
                    <a:ext uri="{9D8B030D-6E8A-4147-A177-3AD203B41FA5}">
                      <a16:colId xmlns:a16="http://schemas.microsoft.com/office/drawing/2014/main" val="20001"/>
                    </a:ext>
                  </a:extLst>
                </a:gridCol>
                <a:gridCol w="1475074">
                  <a:extLst>
                    <a:ext uri="{9D8B030D-6E8A-4147-A177-3AD203B41FA5}">
                      <a16:colId xmlns:a16="http://schemas.microsoft.com/office/drawing/2014/main" val="20002"/>
                    </a:ext>
                  </a:extLst>
                </a:gridCol>
                <a:gridCol w="1081720">
                  <a:extLst>
                    <a:ext uri="{9D8B030D-6E8A-4147-A177-3AD203B41FA5}">
                      <a16:colId xmlns:a16="http://schemas.microsoft.com/office/drawing/2014/main" val="20003"/>
                    </a:ext>
                  </a:extLst>
                </a:gridCol>
                <a:gridCol w="3332572">
                  <a:extLst>
                    <a:ext uri="{9D8B030D-6E8A-4147-A177-3AD203B41FA5}">
                      <a16:colId xmlns:a16="http://schemas.microsoft.com/office/drawing/2014/main" val="180849816"/>
                    </a:ext>
                  </a:extLst>
                </a:gridCol>
              </a:tblGrid>
              <a:tr h="370552">
                <a:tc>
                  <a:txBody>
                    <a:bodyPr/>
                    <a:lstStyle/>
                    <a:p>
                      <a:pPr algn="ctr"/>
                      <a:r>
                        <a:rPr lang="en-ZA" sz="1400" dirty="0"/>
                        <a:t>MILESTONE</a:t>
                      </a:r>
                      <a:endParaRPr lang="en-ZA" sz="1400" dirty="0">
                        <a:latin typeface="Calibri" panose="020F0502020204030204" pitchFamily="34" charset="0"/>
                        <a:cs typeface="Calibri" panose="020F0502020204030204" pitchFamily="34" charset="0"/>
                      </a:endParaRPr>
                    </a:p>
                  </a:txBody>
                  <a:tcPr anchor="ctr"/>
                </a:tc>
                <a:tc>
                  <a:txBody>
                    <a:bodyPr/>
                    <a:lstStyle/>
                    <a:p>
                      <a:pPr algn="ctr"/>
                      <a:r>
                        <a:rPr lang="en-ZA" sz="1400" dirty="0"/>
                        <a:t>KEY ACTIVITIES </a:t>
                      </a:r>
                      <a:endParaRPr lang="en-ZA" sz="1400" dirty="0">
                        <a:latin typeface="Calibri" panose="020F0502020204030204" pitchFamily="34" charset="0"/>
                        <a:cs typeface="Calibri" panose="020F0502020204030204" pitchFamily="34" charset="0"/>
                      </a:endParaRPr>
                    </a:p>
                  </a:txBody>
                  <a:tcPr anchor="ctr"/>
                </a:tc>
                <a:tc>
                  <a:txBody>
                    <a:bodyPr/>
                    <a:lstStyle/>
                    <a:p>
                      <a:pPr algn="ctr"/>
                      <a:r>
                        <a:rPr lang="en-ZA" sz="1400" dirty="0"/>
                        <a:t>RESPONSIBILITY </a:t>
                      </a:r>
                      <a:endParaRPr lang="en-ZA" sz="1400" dirty="0">
                        <a:latin typeface="Calibri" panose="020F0502020204030204" pitchFamily="34" charset="0"/>
                        <a:cs typeface="Calibri" panose="020F0502020204030204" pitchFamily="34" charset="0"/>
                      </a:endParaRPr>
                    </a:p>
                  </a:txBody>
                  <a:tcPr anchor="ctr"/>
                </a:tc>
                <a:tc>
                  <a:txBody>
                    <a:bodyPr/>
                    <a:lstStyle/>
                    <a:p>
                      <a:pPr algn="ctr"/>
                      <a:r>
                        <a:rPr lang="en-ZA" sz="1400" dirty="0"/>
                        <a:t>TIME FRAMES </a:t>
                      </a:r>
                      <a:endParaRPr lang="en-ZA" sz="1400" dirty="0">
                        <a:latin typeface="Calibri" panose="020F0502020204030204" pitchFamily="34" charset="0"/>
                        <a:cs typeface="Calibri" panose="020F0502020204030204" pitchFamily="34" charset="0"/>
                      </a:endParaRPr>
                    </a:p>
                  </a:txBody>
                  <a:tcPr anchor="ctr"/>
                </a:tc>
                <a:tc>
                  <a:txBody>
                    <a:bodyPr/>
                    <a:lstStyle/>
                    <a:p>
                      <a:pPr algn="ctr"/>
                      <a:r>
                        <a:rPr lang="en-ZA" sz="1400" dirty="0"/>
                        <a:t>PROGRESS</a:t>
                      </a:r>
                      <a:endParaRPr lang="en-ZA" sz="14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0"/>
                  </a:ext>
                </a:extLst>
              </a:tr>
              <a:tr h="370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kern="1200" dirty="0">
                          <a:solidFill>
                            <a:schemeClr val="dk1"/>
                          </a:solidFill>
                          <a:effectLst/>
                        </a:rPr>
                        <a:t>Develop ECD 0-4 </a:t>
                      </a:r>
                      <a:r>
                        <a:rPr lang="en-GB" sz="1300" b="0" kern="1200" dirty="0" err="1">
                          <a:solidFill>
                            <a:schemeClr val="dk1"/>
                          </a:solidFill>
                          <a:effectLst/>
                        </a:rPr>
                        <a:t>Masterlist</a:t>
                      </a:r>
                      <a:endParaRPr lang="en-GB" sz="1300" b="0" kern="1200" dirty="0">
                        <a:solidFill>
                          <a:schemeClr val="dk1"/>
                        </a:solidFill>
                        <a:effectLst/>
                        <a:latin typeface="Calibri" panose="020F0502020204030204" pitchFamily="34" charset="0"/>
                        <a:ea typeface="+mn-ea"/>
                        <a:cs typeface="Calibri" panose="020F0502020204030204" pitchFamily="34"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300" b="0" dirty="0"/>
                        <a:t>Assemble all available spreadsheet data into relevant data fields in an Access Database:</a:t>
                      </a: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r>
                        <a:rPr lang="en-GB" sz="1300" b="0" dirty="0"/>
                        <a:t>Incorporate all GDE Relevant Fields </a:t>
                      </a:r>
                      <a:r>
                        <a:rPr lang="en-GB" sz="1300" b="1" dirty="0">
                          <a:solidFill>
                            <a:srgbClr val="FF0000"/>
                          </a:solidFill>
                          <a:highlight>
                            <a:srgbClr val="00FF00"/>
                          </a:highlight>
                        </a:rPr>
                        <a:t>(Complete)</a:t>
                      </a: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r>
                        <a:rPr lang="en-GB" sz="1300" b="0" dirty="0"/>
                        <a:t>Add all Fields Unique to GDSD </a:t>
                      </a:r>
                      <a:r>
                        <a:rPr lang="en-GB" sz="1300" b="1" kern="1200" dirty="0">
                          <a:solidFill>
                            <a:srgbClr val="FF0000"/>
                          </a:solidFill>
                          <a:highlight>
                            <a:srgbClr val="00FF00"/>
                          </a:highlight>
                        </a:rPr>
                        <a:t>(Complete)</a:t>
                      </a: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r>
                        <a:rPr lang="en-GB" sz="1300" b="0" dirty="0"/>
                        <a:t>Study and Create Data fields from current GDSD Application Forms </a:t>
                      </a:r>
                      <a:r>
                        <a:rPr lang="en-GB" sz="1300" b="1" kern="1200" dirty="0">
                          <a:solidFill>
                            <a:srgbClr val="FF0000"/>
                          </a:solidFill>
                          <a:highlight>
                            <a:srgbClr val="00FF00"/>
                          </a:highlight>
                        </a:rPr>
                        <a:t>(Complete)</a:t>
                      </a: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r>
                        <a:rPr lang="en-GB" sz="1300" b="0" dirty="0"/>
                        <a:t>Finalise and Adopt GDE ECD 0-4 </a:t>
                      </a:r>
                      <a:r>
                        <a:rPr lang="en-GB" sz="1300" b="0" dirty="0" err="1"/>
                        <a:t>Masterlist</a:t>
                      </a:r>
                      <a:r>
                        <a:rPr lang="en-GB" sz="1300" b="0" dirty="0"/>
                        <a:t> </a:t>
                      </a:r>
                      <a:r>
                        <a:rPr lang="en-GB" sz="1300" b="1" kern="1200" dirty="0">
                          <a:solidFill>
                            <a:srgbClr val="FF0000"/>
                          </a:solidFill>
                          <a:highlight>
                            <a:srgbClr val="FFFF00"/>
                          </a:highlight>
                        </a:rPr>
                        <a:t>(In Progress)</a:t>
                      </a: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r>
                        <a:rPr lang="en-GB" sz="1300" b="0" kern="1200" dirty="0">
                          <a:solidFill>
                            <a:schemeClr val="tx1"/>
                          </a:solidFill>
                        </a:rPr>
                        <a:t>Issue of EMIS Numbers for each Registered Site</a:t>
                      </a:r>
                      <a:r>
                        <a:rPr lang="en-GB" sz="1300" b="1" kern="1200" dirty="0">
                          <a:solidFill>
                            <a:srgbClr val="FF0000"/>
                          </a:solidFill>
                        </a:rPr>
                        <a:t> </a:t>
                      </a:r>
                      <a:r>
                        <a:rPr lang="en-ZA" sz="1300" b="1" kern="1200" dirty="0">
                          <a:solidFill>
                            <a:srgbClr val="FF0000"/>
                          </a:solidFill>
                        </a:rPr>
                        <a:t>(Not yet Started)</a:t>
                      </a:r>
                      <a:endParaRPr lang="en-ZA" sz="1300" b="1" kern="1200" dirty="0">
                        <a:solidFill>
                          <a:srgbClr val="FF0000"/>
                        </a:solidFill>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300" dirty="0"/>
                        <a:t>GDE EMIS</a:t>
                      </a:r>
                      <a:endParaRPr lang="en-ZA" sz="1300" dirty="0">
                        <a:latin typeface="Calibri" panose="020F0502020204030204" pitchFamily="34" charset="0"/>
                        <a:cs typeface="Calibri" panose="020F0502020204030204" pitchFamily="34" charset="0"/>
                      </a:endParaRPr>
                    </a:p>
                  </a:txBody>
                  <a:tcPr anchor="ctr"/>
                </a:tc>
                <a:tc>
                  <a:txBody>
                    <a:bodyPr/>
                    <a:lstStyle/>
                    <a:p>
                      <a:pPr algn="ctr"/>
                      <a:r>
                        <a:rPr lang="en-ZA" sz="1300" dirty="0"/>
                        <a:t>August-October 2021</a:t>
                      </a:r>
                      <a:endParaRPr lang="en-ZA" sz="1300" dirty="0">
                        <a:latin typeface="Calibri" panose="020F0502020204030204" pitchFamily="34" charset="0"/>
                        <a:cs typeface="Calibri" panose="020F0502020204030204" pitchFamily="34" charset="0"/>
                      </a:endParaRPr>
                    </a:p>
                  </a:txBody>
                  <a:tcPr anchor="ctr"/>
                </a:tc>
                <a:tc>
                  <a:txBody>
                    <a:bodyPr/>
                    <a:lstStyle/>
                    <a:p>
                      <a:pPr algn="ctr"/>
                      <a:r>
                        <a:rPr lang="en-ZA" sz="1300" b="1" dirty="0"/>
                        <a:t>Access Database created. Currently being refined. Once data fully populated will advance to data verification and sign-off process</a:t>
                      </a:r>
                      <a:endParaRPr lang="en-ZA" sz="1300" b="1"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1"/>
                  </a:ext>
                </a:extLst>
              </a:tr>
              <a:tr h="10266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kern="1200" dirty="0">
                          <a:solidFill>
                            <a:schemeClr val="dk1"/>
                          </a:solidFill>
                          <a:effectLst/>
                        </a:rPr>
                        <a:t>Data Verification</a:t>
                      </a:r>
                      <a:endParaRPr lang="en-GB" sz="1300" b="0" kern="1200" dirty="0">
                        <a:solidFill>
                          <a:schemeClr val="dk1"/>
                        </a:solidFill>
                        <a:effectLst/>
                        <a:latin typeface="Calibri" panose="020F0502020204030204" pitchFamily="34" charset="0"/>
                        <a:ea typeface="+mn-ea"/>
                        <a:cs typeface="Calibri" panose="020F0502020204030204" pitchFamily="34" charset="0"/>
                      </a:endParaRPr>
                    </a:p>
                  </a:txBody>
                  <a:tcPr anchor="ctr"/>
                </a:tc>
                <a:tc>
                  <a:txBody>
                    <a:bodyPr/>
                    <a:lstStyle/>
                    <a:p>
                      <a:pPr algn="just"/>
                      <a:r>
                        <a:rPr lang="en-ZA" sz="1300" dirty="0"/>
                        <a:t>Check and verify assembled data against complementary GDSD sources:</a:t>
                      </a:r>
                    </a:p>
                    <a:p>
                      <a:pPr marL="342900" indent="-342900" algn="just">
                        <a:buAutoNum type="arabicPeriod"/>
                      </a:pPr>
                      <a:r>
                        <a:rPr lang="en-ZA" sz="1300" dirty="0"/>
                        <a:t>SAP </a:t>
                      </a:r>
                      <a:r>
                        <a:rPr lang="en-ZA" sz="1300" b="1" dirty="0">
                          <a:solidFill>
                            <a:srgbClr val="FF0000"/>
                          </a:solidFill>
                          <a:highlight>
                            <a:srgbClr val="FFFF00"/>
                          </a:highlight>
                        </a:rPr>
                        <a:t>(In Progress – updated data requested)</a:t>
                      </a:r>
                    </a:p>
                    <a:p>
                      <a:pPr marL="342900" indent="-342900" algn="just">
                        <a:buAutoNum type="arabicPeriod"/>
                      </a:pPr>
                      <a:r>
                        <a:rPr lang="en-ZA" sz="1300" b="0" dirty="0">
                          <a:solidFill>
                            <a:schemeClr val="tx1"/>
                          </a:solidFill>
                        </a:rPr>
                        <a:t>GIS Data </a:t>
                      </a:r>
                      <a:r>
                        <a:rPr lang="en-ZA" sz="1300" b="1" dirty="0">
                          <a:solidFill>
                            <a:srgbClr val="FF0000"/>
                          </a:solidFill>
                        </a:rPr>
                        <a:t>(</a:t>
                      </a:r>
                      <a:r>
                        <a:rPr lang="en-ZA" sz="1300" b="1" dirty="0">
                          <a:solidFill>
                            <a:srgbClr val="FF0000"/>
                          </a:solidFill>
                          <a:highlight>
                            <a:srgbClr val="FFFF00"/>
                          </a:highlight>
                        </a:rPr>
                        <a:t>In Progress – updated data requested</a:t>
                      </a:r>
                      <a:r>
                        <a:rPr lang="en-ZA" sz="1300" b="1" dirty="0">
                          <a:solidFill>
                            <a:srgbClr val="FF0000"/>
                          </a:solidFill>
                        </a:rPr>
                        <a:t>)</a:t>
                      </a:r>
                    </a:p>
                    <a:p>
                      <a:pPr marL="342900" indent="-342900" algn="just" defTabSz="914400" rtl="0" eaLnBrk="1" latinLnBrk="0" hangingPunct="1">
                        <a:buAutoNum type="arabicPeriod"/>
                      </a:pPr>
                      <a:r>
                        <a:rPr lang="en-ZA" sz="1300" dirty="0"/>
                        <a:t>Registration Certificates </a:t>
                      </a:r>
                      <a:r>
                        <a:rPr lang="en-ZA" sz="1300" b="1" kern="1200" dirty="0">
                          <a:solidFill>
                            <a:srgbClr val="FF0000"/>
                          </a:solidFill>
                          <a:highlight>
                            <a:srgbClr val="FFFF00"/>
                          </a:highlight>
                        </a:rPr>
                        <a:t>(In Progress – Full Tshwane set requested)</a:t>
                      </a:r>
                    </a:p>
                    <a:p>
                      <a:pPr marL="342900" indent="-342900" algn="just" defTabSz="914400" rtl="0" eaLnBrk="1" latinLnBrk="0" hangingPunct="1">
                        <a:buAutoNum type="arabicPeriod"/>
                      </a:pPr>
                      <a:r>
                        <a:rPr lang="en-ZA" sz="1300" dirty="0"/>
                        <a:t>SLAs </a:t>
                      </a:r>
                      <a:r>
                        <a:rPr lang="en-ZA" sz="1300" b="1" kern="1200" dirty="0">
                          <a:solidFill>
                            <a:srgbClr val="FF0000"/>
                          </a:solidFill>
                          <a:highlight>
                            <a:srgbClr val="FFFF00"/>
                          </a:highlight>
                        </a:rPr>
                        <a:t>(In Progress – 5% GDSD pending)</a:t>
                      </a:r>
                    </a:p>
                    <a:p>
                      <a:pPr marL="342900" indent="-342900" algn="just" defTabSz="914400" rtl="0" eaLnBrk="1" latinLnBrk="0" hangingPunct="1">
                        <a:buAutoNum type="arabicPeriod"/>
                      </a:pPr>
                      <a:r>
                        <a:rPr lang="en-ZA" sz="1300" b="0" kern="1200" dirty="0">
                          <a:solidFill>
                            <a:schemeClr val="tx1"/>
                          </a:solidFill>
                        </a:rPr>
                        <a:t>File all electronic and hard copy Registration Certificates and SLAs </a:t>
                      </a:r>
                      <a:r>
                        <a:rPr lang="en-ZA" sz="1300" b="1" kern="1200" dirty="0">
                          <a:solidFill>
                            <a:srgbClr val="FF0000"/>
                          </a:solidFill>
                          <a:highlight>
                            <a:srgbClr val="FFFF00"/>
                          </a:highlight>
                        </a:rPr>
                        <a:t>(In Progress)</a:t>
                      </a: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r>
                        <a:rPr lang="en-ZA" sz="1300" b="0" kern="1200" dirty="0">
                          <a:solidFill>
                            <a:schemeClr val="tx1"/>
                          </a:solidFill>
                        </a:rPr>
                        <a:t>GDE Data Completion </a:t>
                      </a:r>
                      <a:r>
                        <a:rPr lang="en-ZA" sz="1300" b="1" kern="1200" dirty="0">
                          <a:solidFill>
                            <a:srgbClr val="FF0000"/>
                          </a:solidFill>
                        </a:rPr>
                        <a:t>(</a:t>
                      </a:r>
                      <a:r>
                        <a:rPr lang="en-ZA" sz="1300" b="1" kern="1200" dirty="0">
                          <a:solidFill>
                            <a:srgbClr val="FF0000"/>
                          </a:solidFill>
                          <a:highlight>
                            <a:srgbClr val="FFFF00"/>
                          </a:highlight>
                        </a:rPr>
                        <a:t>In Progress</a:t>
                      </a:r>
                      <a:r>
                        <a:rPr lang="en-ZA" sz="1300" b="1" kern="1200" dirty="0">
                          <a:solidFill>
                            <a:srgbClr val="FF0000"/>
                          </a:solidFill>
                        </a:rPr>
                        <a:t>)</a:t>
                      </a:r>
                      <a:endParaRPr lang="en-ZA" sz="1300" b="0" kern="1200" dirty="0">
                        <a:solidFill>
                          <a:schemeClr val="tx1"/>
                        </a:solidFill>
                      </a:endParaRP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r>
                        <a:rPr lang="en-ZA" sz="1300" b="0" kern="1200" dirty="0">
                          <a:solidFill>
                            <a:schemeClr val="tx1"/>
                          </a:solidFill>
                        </a:rPr>
                        <a:t>GDSD Verification Confirmation </a:t>
                      </a:r>
                      <a:r>
                        <a:rPr lang="en-ZA" sz="1300" b="1" kern="1200" dirty="0">
                          <a:solidFill>
                            <a:srgbClr val="FF0000"/>
                          </a:solidFill>
                        </a:rPr>
                        <a:t>(Not yet Started)</a:t>
                      </a:r>
                      <a:endParaRPr lang="en-ZA" sz="1300" b="0" kern="1200" dirty="0">
                        <a:solidFill>
                          <a:schemeClr val="tx1"/>
                        </a:solidFill>
                      </a:endParaRP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r>
                        <a:rPr lang="en-ZA" sz="1300" b="0" kern="1200" dirty="0">
                          <a:solidFill>
                            <a:schemeClr val="tx1"/>
                          </a:solidFill>
                        </a:rPr>
                        <a:t>GDE Sign-Off and Adoption </a:t>
                      </a:r>
                      <a:r>
                        <a:rPr lang="en-ZA" sz="1300" b="1" kern="1200" dirty="0">
                          <a:solidFill>
                            <a:srgbClr val="FF0000"/>
                          </a:solidFill>
                        </a:rPr>
                        <a:t>(Not yet Started)</a:t>
                      </a:r>
                      <a:endParaRPr lang="en-ZA" sz="1300" b="1" kern="1200" dirty="0">
                        <a:solidFill>
                          <a:srgbClr val="FF0000"/>
                        </a:solidFill>
                        <a:latin typeface="Calibri" panose="020F0502020204030204" pitchFamily="34" charset="0"/>
                        <a:ea typeface="+mn-ea"/>
                        <a:cs typeface="Calibri" panose="020F0502020204030204" pitchFamily="34" charset="0"/>
                      </a:endParaRPr>
                    </a:p>
                  </a:txBody>
                  <a:tcPr anchor="ctr"/>
                </a:tc>
                <a:tc>
                  <a:txBody>
                    <a:bodyPr/>
                    <a:lstStyle/>
                    <a:p>
                      <a:pPr algn="ctr"/>
                      <a:r>
                        <a:rPr lang="en-ZA" sz="1300" dirty="0"/>
                        <a:t>GDE EMIS &amp; GDSD (Regions)</a:t>
                      </a:r>
                      <a:endParaRPr lang="en-ZA" sz="1300" dirty="0">
                        <a:latin typeface="Calibri" panose="020F0502020204030204" pitchFamily="34" charset="0"/>
                        <a:cs typeface="Calibri" panose="020F0502020204030204" pitchFamily="34" charset="0"/>
                      </a:endParaRPr>
                    </a:p>
                  </a:txBody>
                  <a:tcPr anchor="ctr"/>
                </a:tc>
                <a:tc>
                  <a:txBody>
                    <a:bodyPr/>
                    <a:lstStyle/>
                    <a:p>
                      <a:pPr algn="ctr"/>
                      <a:r>
                        <a:rPr lang="en-ZA" sz="1300" dirty="0"/>
                        <a:t>September 2021</a:t>
                      </a:r>
                      <a:endParaRPr lang="en-ZA" sz="1300" dirty="0">
                        <a:latin typeface="Calibri" panose="020F0502020204030204" pitchFamily="34" charset="0"/>
                        <a:cs typeface="Calibri" panose="020F0502020204030204" pitchFamily="34" charset="0"/>
                      </a:endParaRPr>
                    </a:p>
                  </a:txBody>
                  <a:tcPr anchor="ctr"/>
                </a:tc>
                <a:tc>
                  <a:txBody>
                    <a:bodyPr/>
                    <a:lstStyle/>
                    <a:p>
                      <a:pPr algn="ctr"/>
                      <a:r>
                        <a:rPr lang="en-ZA" sz="1300" b="1" dirty="0"/>
                        <a:t>Partial Data confirmation completed using Registration Certificates. All registration certificates received, digitised and filed. </a:t>
                      </a:r>
                      <a:r>
                        <a:rPr lang="en-ZA" sz="1300" b="1" dirty="0">
                          <a:solidFill>
                            <a:schemeClr val="tx1"/>
                          </a:solidFill>
                        </a:rPr>
                        <a:t>M&amp;E forwarded 1256 (fully registered) registration certificates in their possession. GDSD supplied a further 507 SLAs for the Johannesburg Region. </a:t>
                      </a:r>
                      <a:r>
                        <a:rPr lang="en-ZA" sz="1300" b="1" dirty="0">
                          <a:solidFill>
                            <a:schemeClr val="tx1"/>
                          </a:solidFill>
                          <a:highlight>
                            <a:srgbClr val="00FF00"/>
                          </a:highlight>
                        </a:rPr>
                        <a:t>GDSD Supplied 258 Tshwane SLAs.</a:t>
                      </a:r>
                    </a:p>
                    <a:p>
                      <a:pPr algn="ctr"/>
                      <a:r>
                        <a:rPr lang="en-ZA" sz="1300" b="1" dirty="0">
                          <a:solidFill>
                            <a:srgbClr val="FF0000"/>
                          </a:solidFill>
                        </a:rPr>
                        <a:t>M&amp;E will forward full set of Tshwane Registration Certificates for Term 2. GIS corrections and inputs still pending from GDSD</a:t>
                      </a:r>
                      <a:r>
                        <a:rPr lang="en-ZA" sz="1300" b="1" dirty="0"/>
                        <a:t>.</a:t>
                      </a:r>
                      <a:r>
                        <a:rPr lang="en-ZA" sz="1300" b="1" dirty="0">
                          <a:solidFill>
                            <a:srgbClr val="FF0000"/>
                          </a:solidFill>
                        </a:rPr>
                        <a:t>  </a:t>
                      </a:r>
                      <a:endParaRPr lang="en-ZA" sz="1300" b="1"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59197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10972800" cy="759683"/>
          </a:xfrm>
        </p:spPr>
        <p:txBody>
          <a:bodyPr/>
          <a:lstStyle/>
          <a:p>
            <a:r>
              <a:rPr lang="en-ZA" sz="2800" b="1" dirty="0">
                <a:solidFill>
                  <a:schemeClr val="accent6"/>
                </a:solidFill>
              </a:rPr>
              <a:t>EMIS Action Plan </a:t>
            </a:r>
            <a:endParaRPr lang="en-ZA"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82590406"/>
              </p:ext>
            </p:extLst>
          </p:nvPr>
        </p:nvGraphicFramePr>
        <p:xfrm>
          <a:off x="479685" y="908229"/>
          <a:ext cx="11102714" cy="4434902"/>
        </p:xfrm>
        <a:graphic>
          <a:graphicData uri="http://schemas.openxmlformats.org/drawingml/2006/table">
            <a:tbl>
              <a:tblPr firstRow="1" bandRow="1">
                <a:tableStyleId>{93296810-A885-4BE3-A3E7-6D5BEEA58F35}</a:tableStyleId>
              </a:tblPr>
              <a:tblGrid>
                <a:gridCol w="1525599">
                  <a:extLst>
                    <a:ext uri="{9D8B030D-6E8A-4147-A177-3AD203B41FA5}">
                      <a16:colId xmlns:a16="http://schemas.microsoft.com/office/drawing/2014/main" val="20000"/>
                    </a:ext>
                  </a:extLst>
                </a:gridCol>
                <a:gridCol w="4422806">
                  <a:extLst>
                    <a:ext uri="{9D8B030D-6E8A-4147-A177-3AD203B41FA5}">
                      <a16:colId xmlns:a16="http://schemas.microsoft.com/office/drawing/2014/main" val="20001"/>
                    </a:ext>
                  </a:extLst>
                </a:gridCol>
                <a:gridCol w="1792089">
                  <a:extLst>
                    <a:ext uri="{9D8B030D-6E8A-4147-A177-3AD203B41FA5}">
                      <a16:colId xmlns:a16="http://schemas.microsoft.com/office/drawing/2014/main" val="20002"/>
                    </a:ext>
                  </a:extLst>
                </a:gridCol>
                <a:gridCol w="1535943">
                  <a:extLst>
                    <a:ext uri="{9D8B030D-6E8A-4147-A177-3AD203B41FA5}">
                      <a16:colId xmlns:a16="http://schemas.microsoft.com/office/drawing/2014/main" val="20003"/>
                    </a:ext>
                  </a:extLst>
                </a:gridCol>
                <a:gridCol w="1826277">
                  <a:extLst>
                    <a:ext uri="{9D8B030D-6E8A-4147-A177-3AD203B41FA5}">
                      <a16:colId xmlns:a16="http://schemas.microsoft.com/office/drawing/2014/main" val="180849816"/>
                    </a:ext>
                  </a:extLst>
                </a:gridCol>
              </a:tblGrid>
              <a:tr h="370552">
                <a:tc>
                  <a:txBody>
                    <a:bodyPr/>
                    <a:lstStyle/>
                    <a:p>
                      <a:pPr algn="ctr"/>
                      <a:r>
                        <a:rPr lang="en-ZA" sz="1600" dirty="0"/>
                        <a:t>MILESTONE</a:t>
                      </a:r>
                      <a:endParaRPr lang="en-ZA" sz="1600" dirty="0">
                        <a:latin typeface="Calibri" panose="020F0502020204030204" pitchFamily="34" charset="0"/>
                        <a:cs typeface="Calibri" panose="020F0502020204030204" pitchFamily="34" charset="0"/>
                      </a:endParaRPr>
                    </a:p>
                  </a:txBody>
                  <a:tcPr anchor="ctr"/>
                </a:tc>
                <a:tc>
                  <a:txBody>
                    <a:bodyPr/>
                    <a:lstStyle/>
                    <a:p>
                      <a:pPr algn="ctr"/>
                      <a:r>
                        <a:rPr lang="en-ZA" sz="1600" dirty="0"/>
                        <a:t>KEY ACTIVITIES </a:t>
                      </a:r>
                      <a:endParaRPr lang="en-ZA" sz="1600" dirty="0">
                        <a:latin typeface="Calibri" panose="020F0502020204030204" pitchFamily="34" charset="0"/>
                        <a:cs typeface="Calibri" panose="020F0502020204030204" pitchFamily="34" charset="0"/>
                      </a:endParaRPr>
                    </a:p>
                  </a:txBody>
                  <a:tcPr anchor="ctr"/>
                </a:tc>
                <a:tc>
                  <a:txBody>
                    <a:bodyPr/>
                    <a:lstStyle/>
                    <a:p>
                      <a:pPr algn="ctr"/>
                      <a:r>
                        <a:rPr lang="en-ZA" sz="1600" dirty="0"/>
                        <a:t>RESPONSIBILITY </a:t>
                      </a:r>
                      <a:endParaRPr lang="en-ZA" sz="1600" dirty="0">
                        <a:latin typeface="Calibri" panose="020F0502020204030204" pitchFamily="34" charset="0"/>
                        <a:cs typeface="Calibri" panose="020F0502020204030204" pitchFamily="34" charset="0"/>
                      </a:endParaRPr>
                    </a:p>
                  </a:txBody>
                  <a:tcPr anchor="ctr"/>
                </a:tc>
                <a:tc>
                  <a:txBody>
                    <a:bodyPr/>
                    <a:lstStyle/>
                    <a:p>
                      <a:pPr algn="ctr"/>
                      <a:r>
                        <a:rPr lang="en-ZA" sz="1600" dirty="0"/>
                        <a:t>TIME FRAMES </a:t>
                      </a:r>
                      <a:endParaRPr lang="en-ZA" sz="1600" dirty="0">
                        <a:latin typeface="Calibri" panose="020F0502020204030204" pitchFamily="34" charset="0"/>
                        <a:cs typeface="Calibri" panose="020F0502020204030204" pitchFamily="34" charset="0"/>
                      </a:endParaRPr>
                    </a:p>
                  </a:txBody>
                  <a:tcPr anchor="ctr"/>
                </a:tc>
                <a:tc>
                  <a:txBody>
                    <a:bodyPr/>
                    <a:lstStyle/>
                    <a:p>
                      <a:pPr algn="ctr"/>
                      <a:r>
                        <a:rPr lang="en-ZA" sz="1600" dirty="0"/>
                        <a:t>PROGRESS</a:t>
                      </a:r>
                      <a:endParaRPr lang="en-ZA" sz="16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0"/>
                  </a:ext>
                </a:extLst>
              </a:tr>
              <a:tr h="8742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rPr>
                        <a:t>Data Completeness</a:t>
                      </a:r>
                      <a:endParaRPr lang="en-ZA" sz="1600" b="1" i="1" dirty="0">
                        <a:latin typeface="Calibri" panose="020F0502020204030204" pitchFamily="34" charset="0"/>
                        <a:cs typeface="Calibri" panose="020F0502020204030204" pitchFamily="34" charset="0"/>
                      </a:endParaRPr>
                    </a:p>
                  </a:txBody>
                  <a:tcPr anchor="ctr"/>
                </a:tc>
                <a:tc>
                  <a:txBody>
                    <a:bodyPr/>
                    <a:lstStyle/>
                    <a:p>
                      <a:pPr algn="just"/>
                      <a:r>
                        <a:rPr lang="en-ZA" sz="1600" dirty="0"/>
                        <a:t>Develop and deploy a data capture tool for GDSD to complete all missing fields in the database:</a:t>
                      </a:r>
                    </a:p>
                    <a:p>
                      <a:pPr marL="342900" indent="-342900" algn="just">
                        <a:buAutoNum type="arabicPeriod"/>
                      </a:pPr>
                      <a:r>
                        <a:rPr lang="en-ZA" sz="1600" kern="1200" dirty="0">
                          <a:solidFill>
                            <a:schemeClr val="dk1"/>
                          </a:solidFill>
                        </a:rPr>
                        <a:t>Draft database and capture tool prepared </a:t>
                      </a:r>
                      <a:r>
                        <a:rPr lang="en-ZA" sz="1600" kern="1200" dirty="0">
                          <a:solidFill>
                            <a:schemeClr val="dk1"/>
                          </a:solidFill>
                          <a:highlight>
                            <a:srgbClr val="00FF00"/>
                          </a:highlight>
                        </a:rPr>
                        <a:t>(</a:t>
                      </a:r>
                      <a:r>
                        <a:rPr lang="en-ZA" sz="1600" b="1" kern="1200" dirty="0">
                          <a:solidFill>
                            <a:srgbClr val="FF0000"/>
                          </a:solidFill>
                          <a:highlight>
                            <a:srgbClr val="00FF00"/>
                          </a:highlight>
                        </a:rPr>
                        <a:t>Completed</a:t>
                      </a:r>
                      <a:r>
                        <a:rPr lang="en-ZA" sz="1600" kern="1200" dirty="0">
                          <a:solidFill>
                            <a:schemeClr val="dk1"/>
                          </a:solidFill>
                          <a:highlight>
                            <a:srgbClr val="00FF00"/>
                          </a:highlight>
                        </a:rPr>
                        <a:t>)</a:t>
                      </a: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r>
                        <a:rPr lang="en-ZA" sz="1600" kern="1200" dirty="0">
                          <a:solidFill>
                            <a:schemeClr val="dk1"/>
                          </a:solidFill>
                        </a:rPr>
                        <a:t>Capture tool tested </a:t>
                      </a:r>
                      <a:r>
                        <a:rPr lang="en-ZA" sz="1600" kern="1200" dirty="0">
                          <a:solidFill>
                            <a:schemeClr val="dk1"/>
                          </a:solidFill>
                          <a:highlight>
                            <a:srgbClr val="00FF00"/>
                          </a:highlight>
                        </a:rPr>
                        <a:t>(</a:t>
                      </a:r>
                      <a:r>
                        <a:rPr lang="en-ZA" sz="1600" b="1" kern="1200" dirty="0">
                          <a:solidFill>
                            <a:srgbClr val="FF0000"/>
                          </a:solidFill>
                          <a:highlight>
                            <a:srgbClr val="00FF00"/>
                          </a:highlight>
                        </a:rPr>
                        <a:t>Completed</a:t>
                      </a:r>
                      <a:r>
                        <a:rPr lang="en-ZA" sz="1600" kern="1200" dirty="0">
                          <a:solidFill>
                            <a:schemeClr val="dk1"/>
                          </a:solidFill>
                          <a:highlight>
                            <a:srgbClr val="00FF00"/>
                          </a:highlight>
                        </a:rPr>
                        <a:t>) </a:t>
                      </a:r>
                      <a:r>
                        <a:rPr lang="en-ZA" sz="1600" kern="1200" dirty="0">
                          <a:solidFill>
                            <a:schemeClr val="dk1"/>
                          </a:solidFill>
                        </a:rPr>
                        <a:t>and being refined </a:t>
                      </a:r>
                      <a:r>
                        <a:rPr lang="en-ZA" sz="1600" kern="1200" dirty="0">
                          <a:solidFill>
                            <a:schemeClr val="dk1"/>
                          </a:solidFill>
                          <a:highlight>
                            <a:srgbClr val="FFFF00"/>
                          </a:highlight>
                        </a:rPr>
                        <a:t>(</a:t>
                      </a:r>
                      <a:r>
                        <a:rPr lang="en-ZA" sz="1600" b="1" kern="1200" dirty="0">
                          <a:solidFill>
                            <a:srgbClr val="FF0000"/>
                          </a:solidFill>
                          <a:highlight>
                            <a:srgbClr val="FFFF00"/>
                          </a:highlight>
                        </a:rPr>
                        <a:t>Ongoing</a:t>
                      </a:r>
                      <a:r>
                        <a:rPr lang="en-ZA" sz="1600" kern="1200" dirty="0">
                          <a:solidFill>
                            <a:schemeClr val="dk1"/>
                          </a:solidFill>
                          <a:highlight>
                            <a:srgbClr val="FFFF00"/>
                          </a:highlight>
                        </a:rPr>
                        <a:t>)</a:t>
                      </a:r>
                    </a:p>
                    <a:p>
                      <a:pPr marL="342900" indent="-342900" algn="just">
                        <a:buAutoNum type="arabicPeriod"/>
                      </a:pPr>
                      <a:r>
                        <a:rPr lang="en-ZA" sz="1600" kern="1200" dirty="0">
                          <a:solidFill>
                            <a:schemeClr val="dk1"/>
                          </a:solidFill>
                        </a:rPr>
                        <a:t>GDE staff using tool to capture available data from reliable data sources </a:t>
                      </a:r>
                      <a:r>
                        <a:rPr lang="en-ZA" sz="1600" kern="1200" dirty="0">
                          <a:solidFill>
                            <a:schemeClr val="dk1"/>
                          </a:solidFill>
                          <a:highlight>
                            <a:srgbClr val="FFFF00"/>
                          </a:highlight>
                        </a:rPr>
                        <a:t>(</a:t>
                      </a:r>
                      <a:r>
                        <a:rPr lang="en-ZA" sz="1600" b="1" kern="1200" dirty="0">
                          <a:solidFill>
                            <a:srgbClr val="FF0000"/>
                          </a:solidFill>
                          <a:highlight>
                            <a:srgbClr val="FFFF00"/>
                          </a:highlight>
                        </a:rPr>
                        <a:t>In Progress</a:t>
                      </a:r>
                      <a:r>
                        <a:rPr lang="en-ZA" sz="1600" kern="1200" dirty="0">
                          <a:solidFill>
                            <a:schemeClr val="dk1"/>
                          </a:solidFill>
                          <a:highlight>
                            <a:srgbClr val="FFFF00"/>
                          </a:highlight>
                        </a:rPr>
                        <a:t>)</a:t>
                      </a:r>
                      <a:endParaRPr lang="en-ZA" sz="1600" kern="1200" dirty="0">
                        <a:solidFill>
                          <a:schemeClr val="dk1"/>
                        </a:solidFill>
                        <a:highlight>
                          <a:srgbClr val="FFFF00"/>
                        </a:highlight>
                        <a:latin typeface="Calibri" panose="020F0502020204030204" pitchFamily="34" charset="0"/>
                        <a:ea typeface="+mn-ea"/>
                        <a:cs typeface="Calibri" panose="020F0502020204030204" pitchFamily="34" charset="0"/>
                      </a:endParaRPr>
                    </a:p>
                  </a:txBody>
                  <a:tcPr anchor="ctr"/>
                </a:tc>
                <a:tc>
                  <a:txBody>
                    <a:bodyPr/>
                    <a:lstStyle/>
                    <a:p>
                      <a:pPr algn="ctr"/>
                      <a:r>
                        <a:rPr lang="en-ZA" sz="1600" dirty="0"/>
                        <a:t>GDSD</a:t>
                      </a:r>
                      <a:endParaRPr lang="en-ZA" sz="1600" dirty="0">
                        <a:latin typeface="Calibri" panose="020F0502020204030204" pitchFamily="34" charset="0"/>
                        <a:cs typeface="Calibri" panose="020F0502020204030204" pitchFamily="34" charset="0"/>
                      </a:endParaRPr>
                    </a:p>
                  </a:txBody>
                  <a:tcPr anchor="ctr"/>
                </a:tc>
                <a:tc>
                  <a:txBody>
                    <a:bodyPr/>
                    <a:lstStyle/>
                    <a:p>
                      <a:pPr algn="ctr"/>
                      <a:r>
                        <a:rPr lang="en-ZA" sz="1600" dirty="0"/>
                        <a:t>October 2021</a:t>
                      </a:r>
                      <a:endParaRPr lang="en-ZA" sz="1600" dirty="0">
                        <a:latin typeface="Calibri" panose="020F0502020204030204" pitchFamily="34" charset="0"/>
                        <a:cs typeface="Calibri" panose="020F0502020204030204" pitchFamily="34" charset="0"/>
                      </a:endParaRPr>
                    </a:p>
                  </a:txBody>
                  <a:tcPr anchor="ctr"/>
                </a:tc>
                <a:tc>
                  <a:txBody>
                    <a:bodyPr/>
                    <a:lstStyle/>
                    <a:p>
                      <a:pPr algn="ctr"/>
                      <a:r>
                        <a:rPr lang="en-ZA" sz="1600" dirty="0"/>
                        <a:t>Capture tool under construction and tied to current ECD </a:t>
                      </a:r>
                      <a:r>
                        <a:rPr lang="en-ZA" sz="1600" dirty="0" err="1"/>
                        <a:t>Masterlist</a:t>
                      </a:r>
                      <a:r>
                        <a:rPr lang="en-ZA" sz="1600" dirty="0"/>
                        <a:t> database</a:t>
                      </a:r>
                      <a:endParaRPr lang="en-ZA" sz="16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3"/>
                  </a:ext>
                </a:extLst>
              </a:tr>
              <a:tr h="685691">
                <a:tc>
                  <a:txBody>
                    <a:bodyPr/>
                    <a:lstStyle/>
                    <a:p>
                      <a:pPr algn="ctr"/>
                      <a:r>
                        <a:rPr lang="en-ZA" sz="1600" b="1" dirty="0"/>
                        <a:t>Active </a:t>
                      </a:r>
                      <a:r>
                        <a:rPr lang="en-ZA" sz="1600" b="1" dirty="0" err="1"/>
                        <a:t>Masterlist</a:t>
                      </a:r>
                      <a:endParaRPr lang="en-ZA" sz="1600" b="1" i="1" dirty="0">
                        <a:latin typeface="Calibri" panose="020F0502020204030204" pitchFamily="34" charset="0"/>
                        <a:cs typeface="Calibri" panose="020F0502020204030204" pitchFamily="34" charset="0"/>
                      </a:endParaRPr>
                    </a:p>
                  </a:txBody>
                  <a:tcPr anchor="ctr"/>
                </a:tc>
                <a:tc>
                  <a:txBody>
                    <a:bodyPr/>
                    <a:lstStyle/>
                    <a:p>
                      <a:pPr algn="just"/>
                      <a:r>
                        <a:rPr lang="en-ZA" sz="1600" kern="1200" dirty="0">
                          <a:solidFill>
                            <a:schemeClr val="dk1"/>
                          </a:solidFill>
                        </a:rPr>
                        <a:t>Deploy solution for the capture of data following the registration of all new ECD Centres (</a:t>
                      </a:r>
                      <a:r>
                        <a:rPr lang="en-ZA" sz="1600" b="1" kern="1200" dirty="0">
                          <a:solidFill>
                            <a:srgbClr val="FF0000"/>
                          </a:solidFill>
                          <a:highlight>
                            <a:srgbClr val="FFFF00"/>
                          </a:highlight>
                        </a:rPr>
                        <a:t>In Progress</a:t>
                      </a:r>
                      <a:r>
                        <a:rPr lang="en-ZA" sz="1600" kern="1200" dirty="0">
                          <a:solidFill>
                            <a:schemeClr val="dk1"/>
                          </a:solidFill>
                        </a:rPr>
                        <a:t>)</a:t>
                      </a:r>
                      <a:endParaRPr lang="en-ZA" sz="1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algn="ctr"/>
                      <a:r>
                        <a:rPr lang="en-ZA" sz="1600" dirty="0"/>
                        <a:t>GDSD-GDE </a:t>
                      </a:r>
                      <a:endParaRPr lang="en-ZA" sz="1600" dirty="0">
                        <a:latin typeface="Calibri" panose="020F0502020204030204" pitchFamily="34" charset="0"/>
                        <a:cs typeface="Calibri" panose="020F0502020204030204" pitchFamily="34" charset="0"/>
                      </a:endParaRPr>
                    </a:p>
                  </a:txBody>
                  <a:tcPr anchor="ctr"/>
                </a:tc>
                <a:tc>
                  <a:txBody>
                    <a:bodyPr/>
                    <a:lstStyle/>
                    <a:p>
                      <a:pPr algn="ctr"/>
                      <a:r>
                        <a:rPr lang="en-ZA" sz="1600" dirty="0"/>
                        <a:t>November 2021</a:t>
                      </a:r>
                      <a:endParaRPr lang="en-ZA" sz="1600" dirty="0">
                        <a:latin typeface="Calibri" panose="020F0502020204030204" pitchFamily="34" charset="0"/>
                        <a:cs typeface="Calibri" panose="020F0502020204030204" pitchFamily="34" charset="0"/>
                      </a:endParaRPr>
                    </a:p>
                  </a:txBody>
                  <a:tcPr anchor="ctr"/>
                </a:tc>
                <a:tc>
                  <a:txBody>
                    <a:bodyPr/>
                    <a:lstStyle/>
                    <a:p>
                      <a:pPr algn="ctr"/>
                      <a:endParaRPr lang="en-ZA" sz="16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4008984865"/>
                  </a:ext>
                </a:extLst>
              </a:tr>
              <a:tr h="620110">
                <a:tc>
                  <a:txBody>
                    <a:bodyPr/>
                    <a:lstStyle/>
                    <a:p>
                      <a:pPr algn="ctr"/>
                      <a:r>
                        <a:rPr lang="en-ZA" sz="1600" b="1" dirty="0"/>
                        <a:t>Data Audit and Sign-off</a:t>
                      </a:r>
                      <a:endParaRPr lang="en-ZA" sz="1600" b="1" i="1" dirty="0">
                        <a:latin typeface="Calibri" panose="020F0502020204030204" pitchFamily="34" charset="0"/>
                        <a:cs typeface="Calibri" panose="020F0502020204030204" pitchFamily="34" charset="0"/>
                      </a:endParaRPr>
                    </a:p>
                  </a:txBody>
                  <a:tcPr anchor="ctr"/>
                </a:tc>
                <a:tc>
                  <a:txBody>
                    <a:bodyPr/>
                    <a:lstStyle/>
                    <a:p>
                      <a:pPr algn="just"/>
                      <a:r>
                        <a:rPr lang="en-ZA" sz="1600" kern="1200" dirty="0">
                          <a:solidFill>
                            <a:schemeClr val="dk1"/>
                          </a:solidFill>
                        </a:rPr>
                        <a:t>Final check against all inputted data in active </a:t>
                      </a:r>
                      <a:r>
                        <a:rPr lang="en-ZA" sz="1600" kern="1200" dirty="0" err="1">
                          <a:solidFill>
                            <a:schemeClr val="dk1"/>
                          </a:solidFill>
                        </a:rPr>
                        <a:t>Masterlist</a:t>
                      </a:r>
                      <a:r>
                        <a:rPr lang="en-ZA" sz="1600" kern="1200" dirty="0">
                          <a:solidFill>
                            <a:schemeClr val="dk1"/>
                          </a:solidFill>
                        </a:rPr>
                        <a:t> and Sign-off by GDSD</a:t>
                      </a:r>
                      <a:endParaRPr lang="en-ZA" sz="1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algn="ctr"/>
                      <a:r>
                        <a:rPr lang="en-ZA" sz="1600" dirty="0"/>
                        <a:t>GDSD-GDE</a:t>
                      </a:r>
                      <a:endParaRPr lang="en-ZA" sz="1600" dirty="0">
                        <a:latin typeface="Calibri" panose="020F0502020204030204" pitchFamily="34" charset="0"/>
                        <a:cs typeface="Calibri" panose="020F0502020204030204" pitchFamily="34" charset="0"/>
                      </a:endParaRPr>
                    </a:p>
                  </a:txBody>
                  <a:tcPr anchor="ctr"/>
                </a:tc>
                <a:tc>
                  <a:txBody>
                    <a:bodyPr/>
                    <a:lstStyle/>
                    <a:p>
                      <a:pPr algn="ctr"/>
                      <a:r>
                        <a:rPr lang="en-ZA" sz="1600" dirty="0"/>
                        <a:t>December 2021 -</a:t>
                      </a:r>
                      <a:r>
                        <a:rPr lang="en-ZA" sz="1600" b="1" dirty="0">
                          <a:solidFill>
                            <a:srgbClr val="FF0000"/>
                          </a:solidFill>
                          <a:highlight>
                            <a:srgbClr val="FFFF00"/>
                          </a:highlight>
                        </a:rPr>
                        <a:t>February 2022</a:t>
                      </a:r>
                      <a:endParaRPr lang="en-ZA" sz="1600" b="1" i="1" dirty="0">
                        <a:solidFill>
                          <a:srgbClr val="FF0000"/>
                        </a:solidFill>
                        <a:highlight>
                          <a:srgbClr val="FFFF00"/>
                        </a:highlight>
                        <a:latin typeface="Calibri" panose="020F0502020204030204" pitchFamily="34" charset="0"/>
                        <a:cs typeface="Calibri" panose="020F0502020204030204" pitchFamily="34" charset="0"/>
                      </a:endParaRPr>
                    </a:p>
                  </a:txBody>
                  <a:tcPr anchor="ctr"/>
                </a:tc>
                <a:tc>
                  <a:txBody>
                    <a:bodyPr/>
                    <a:lstStyle/>
                    <a:p>
                      <a:pPr algn="ctr"/>
                      <a:endParaRPr lang="en-ZA" sz="16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642775664"/>
                  </a:ext>
                </a:extLst>
              </a:tr>
              <a:tr h="457200">
                <a:tc>
                  <a:txBody>
                    <a:bodyPr/>
                    <a:lstStyle/>
                    <a:p>
                      <a:pPr algn="ctr"/>
                      <a:r>
                        <a:rPr lang="en-ZA" sz="1600" b="1" dirty="0"/>
                        <a:t>Pre-Grade R Survey </a:t>
                      </a:r>
                      <a:endParaRPr lang="en-ZA" sz="1600" b="1" i="1" dirty="0">
                        <a:latin typeface="Calibri" panose="020F0502020204030204" pitchFamily="34" charset="0"/>
                        <a:cs typeface="Calibri" panose="020F0502020204030204" pitchFamily="34" charset="0"/>
                      </a:endParaRPr>
                    </a:p>
                  </a:txBody>
                  <a:tcPr anchor="ctr"/>
                </a:tc>
                <a:tc>
                  <a:txBody>
                    <a:bodyPr/>
                    <a:lstStyle/>
                    <a:p>
                      <a:pPr algn="just"/>
                      <a:r>
                        <a:rPr lang="en-ZA" sz="1600" kern="1200" dirty="0">
                          <a:solidFill>
                            <a:schemeClr val="dk1"/>
                          </a:solidFill>
                        </a:rPr>
                        <a:t>Develop and Deploy an ECD Pre-Grade R Survey  </a:t>
                      </a:r>
                      <a:endParaRPr lang="en-ZA" sz="1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algn="ctr"/>
                      <a:r>
                        <a:rPr lang="en-ZA" sz="1600" dirty="0"/>
                        <a:t>GDE-GDSD</a:t>
                      </a:r>
                      <a:endParaRPr lang="en-ZA" sz="1600" dirty="0">
                        <a:latin typeface="Calibri" panose="020F0502020204030204" pitchFamily="34" charset="0"/>
                        <a:cs typeface="Calibri" panose="020F0502020204030204" pitchFamily="34" charset="0"/>
                      </a:endParaRPr>
                    </a:p>
                  </a:txBody>
                  <a:tcPr anchor="ctr"/>
                </a:tc>
                <a:tc>
                  <a:txBody>
                    <a:bodyPr/>
                    <a:lstStyle/>
                    <a:p>
                      <a:pPr algn="ctr"/>
                      <a:r>
                        <a:rPr lang="en-ZA" sz="1600" b="1" dirty="0">
                          <a:solidFill>
                            <a:srgbClr val="FF0000"/>
                          </a:solidFill>
                          <a:highlight>
                            <a:srgbClr val="FFFF00"/>
                          </a:highlight>
                        </a:rPr>
                        <a:t>January-February 2022</a:t>
                      </a:r>
                      <a:endParaRPr lang="en-ZA" sz="1600" b="1" i="1" dirty="0">
                        <a:solidFill>
                          <a:srgbClr val="FF0000"/>
                        </a:solidFill>
                        <a:highlight>
                          <a:srgbClr val="FFFF00"/>
                        </a:highlight>
                        <a:latin typeface="Calibri" panose="020F0502020204030204" pitchFamily="34" charset="0"/>
                        <a:cs typeface="Calibri" panose="020F0502020204030204" pitchFamily="34" charset="0"/>
                      </a:endParaRPr>
                    </a:p>
                  </a:txBody>
                  <a:tcPr anchor="ctr"/>
                </a:tc>
                <a:tc>
                  <a:txBody>
                    <a:bodyPr/>
                    <a:lstStyle/>
                    <a:p>
                      <a:pPr algn="ctr"/>
                      <a:endParaRPr lang="en-ZA" sz="16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782771299"/>
                  </a:ext>
                </a:extLst>
              </a:tr>
            </a:tbl>
          </a:graphicData>
        </a:graphic>
      </p:graphicFrame>
    </p:spTree>
    <p:extLst>
      <p:ext uri="{BB962C8B-B14F-4D97-AF65-F5344CB8AC3E}">
        <p14:creationId xmlns:p14="http://schemas.microsoft.com/office/powerpoint/2010/main" val="40614216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10972800" cy="804654"/>
          </a:xfrm>
        </p:spPr>
        <p:txBody>
          <a:bodyPr/>
          <a:lstStyle/>
          <a:p>
            <a:r>
              <a:rPr lang="en-ZA" sz="2800" b="1" dirty="0">
                <a:solidFill>
                  <a:schemeClr val="accent6"/>
                </a:solidFill>
              </a:rPr>
              <a:t>EMIS Data Verification Registration Certificates</a:t>
            </a:r>
          </a:p>
        </p:txBody>
      </p:sp>
      <p:graphicFrame>
        <p:nvGraphicFramePr>
          <p:cNvPr id="3" name="Table 2">
            <a:extLst>
              <a:ext uri="{FF2B5EF4-FFF2-40B4-BE49-F238E27FC236}">
                <a16:creationId xmlns:a16="http://schemas.microsoft.com/office/drawing/2014/main" id="{2DEDC78A-ECAD-4F87-8A55-7EEE33CC3B5B}"/>
              </a:ext>
            </a:extLst>
          </p:cNvPr>
          <p:cNvGraphicFramePr>
            <a:graphicFrameLocks noGrp="1"/>
          </p:cNvGraphicFramePr>
          <p:nvPr/>
        </p:nvGraphicFramePr>
        <p:xfrm>
          <a:off x="404734" y="1079939"/>
          <a:ext cx="11410185" cy="4698121"/>
        </p:xfrm>
        <a:graphic>
          <a:graphicData uri="http://schemas.openxmlformats.org/drawingml/2006/table">
            <a:tbl>
              <a:tblPr firstRow="1" firstCol="1" bandRow="1">
                <a:tableStyleId>{5C22544A-7EE6-4342-B048-85BDC9FD1C3A}</a:tableStyleId>
              </a:tblPr>
              <a:tblGrid>
                <a:gridCol w="1439056">
                  <a:extLst>
                    <a:ext uri="{9D8B030D-6E8A-4147-A177-3AD203B41FA5}">
                      <a16:colId xmlns:a16="http://schemas.microsoft.com/office/drawing/2014/main" val="713755816"/>
                    </a:ext>
                  </a:extLst>
                </a:gridCol>
                <a:gridCol w="1413491">
                  <a:extLst>
                    <a:ext uri="{9D8B030D-6E8A-4147-A177-3AD203B41FA5}">
                      <a16:colId xmlns:a16="http://schemas.microsoft.com/office/drawing/2014/main" val="3912811971"/>
                    </a:ext>
                  </a:extLst>
                </a:gridCol>
                <a:gridCol w="1426273">
                  <a:extLst>
                    <a:ext uri="{9D8B030D-6E8A-4147-A177-3AD203B41FA5}">
                      <a16:colId xmlns:a16="http://schemas.microsoft.com/office/drawing/2014/main" val="3415819537"/>
                    </a:ext>
                  </a:extLst>
                </a:gridCol>
                <a:gridCol w="1426273">
                  <a:extLst>
                    <a:ext uri="{9D8B030D-6E8A-4147-A177-3AD203B41FA5}">
                      <a16:colId xmlns:a16="http://schemas.microsoft.com/office/drawing/2014/main" val="3678943473"/>
                    </a:ext>
                  </a:extLst>
                </a:gridCol>
                <a:gridCol w="1426273">
                  <a:extLst>
                    <a:ext uri="{9D8B030D-6E8A-4147-A177-3AD203B41FA5}">
                      <a16:colId xmlns:a16="http://schemas.microsoft.com/office/drawing/2014/main" val="3221714001"/>
                    </a:ext>
                  </a:extLst>
                </a:gridCol>
                <a:gridCol w="1426273">
                  <a:extLst>
                    <a:ext uri="{9D8B030D-6E8A-4147-A177-3AD203B41FA5}">
                      <a16:colId xmlns:a16="http://schemas.microsoft.com/office/drawing/2014/main" val="3138768063"/>
                    </a:ext>
                  </a:extLst>
                </a:gridCol>
                <a:gridCol w="1426273">
                  <a:extLst>
                    <a:ext uri="{9D8B030D-6E8A-4147-A177-3AD203B41FA5}">
                      <a16:colId xmlns:a16="http://schemas.microsoft.com/office/drawing/2014/main" val="918296042"/>
                    </a:ext>
                  </a:extLst>
                </a:gridCol>
                <a:gridCol w="1426273">
                  <a:extLst>
                    <a:ext uri="{9D8B030D-6E8A-4147-A177-3AD203B41FA5}">
                      <a16:colId xmlns:a16="http://schemas.microsoft.com/office/drawing/2014/main" val="426730182"/>
                    </a:ext>
                  </a:extLst>
                </a:gridCol>
              </a:tblGrid>
              <a:tr h="1179919">
                <a:tc>
                  <a:txBody>
                    <a:bodyPr/>
                    <a:lstStyle/>
                    <a:p>
                      <a:pPr marL="0" marR="0" algn="ctr">
                        <a:lnSpc>
                          <a:spcPct val="107000"/>
                        </a:lnSpc>
                        <a:spcBef>
                          <a:spcPts val="0"/>
                        </a:spcBef>
                        <a:spcAft>
                          <a:spcPts val="0"/>
                        </a:spcAft>
                      </a:pPr>
                      <a:r>
                        <a:rPr lang="en-GB" sz="1800" b="1" kern="1200" dirty="0">
                          <a:solidFill>
                            <a:srgbClr val="FFFF00"/>
                          </a:solidFill>
                          <a:effectLst/>
                          <a:latin typeface="+mn-lt"/>
                          <a:cs typeface="Arial" panose="020B0604020202020204" pitchFamily="34" charset="0"/>
                        </a:rPr>
                        <a:t> A.</a:t>
                      </a:r>
                      <a:r>
                        <a:rPr lang="en-GB" sz="1600" dirty="0">
                          <a:effectLst/>
                          <a:latin typeface="+mn-lt"/>
                        </a:rPr>
                        <a:t> Regions</a:t>
                      </a:r>
                      <a:endParaRPr lang="en-GB" sz="1600" dirty="0">
                        <a:effectLst/>
                        <a:latin typeface="+mn-lt"/>
                        <a:ea typeface="Calibri" panose="020F0502020204030204" pitchFamily="34" charset="0"/>
                        <a:cs typeface="Arial" panose="020B0604020202020204" pitchFamily="34" charset="0"/>
                      </a:endParaRPr>
                    </a:p>
                  </a:txBody>
                  <a:tcPr marL="35561" marR="35561" marT="0" marB="0" anchor="ctr"/>
                </a:tc>
                <a:tc>
                  <a:txBody>
                    <a:bodyPr/>
                    <a:lstStyle/>
                    <a:p>
                      <a:pPr marL="0" marR="0" algn="ctr">
                        <a:lnSpc>
                          <a:spcPct val="107000"/>
                        </a:lnSpc>
                        <a:spcBef>
                          <a:spcPts val="0"/>
                        </a:spcBef>
                        <a:spcAft>
                          <a:spcPts val="0"/>
                        </a:spcAft>
                      </a:pPr>
                      <a:r>
                        <a:rPr lang="en-US" sz="1800" b="1" kern="1200" dirty="0">
                          <a:solidFill>
                            <a:srgbClr val="FFFF00"/>
                          </a:solidFill>
                          <a:effectLst/>
                          <a:latin typeface="+mn-lt"/>
                          <a:ea typeface="+mn-ea"/>
                          <a:cs typeface="Arial" panose="020B0604020202020204" pitchFamily="34" charset="0"/>
                        </a:rPr>
                        <a:t>B.</a:t>
                      </a:r>
                      <a:r>
                        <a:rPr lang="en-US" sz="1800" dirty="0">
                          <a:effectLst/>
                          <a:latin typeface="+mn-lt"/>
                          <a:ea typeface="Calibri" panose="020F0502020204030204" pitchFamily="34" charset="0"/>
                          <a:cs typeface="Arial" panose="020B0604020202020204" pitchFamily="34" charset="0"/>
                        </a:rPr>
                        <a:t> Baseline DB</a:t>
                      </a:r>
                      <a:endParaRPr lang="en-GB" sz="1800" dirty="0">
                        <a:effectLst/>
                        <a:latin typeface="+mn-lt"/>
                        <a:ea typeface="Calibri" panose="020F0502020204030204" pitchFamily="34" charset="0"/>
                        <a:cs typeface="Arial" panose="020B0604020202020204" pitchFamily="34" charset="0"/>
                      </a:endParaRPr>
                    </a:p>
                  </a:txBody>
                  <a:tcPr marL="35561" marR="35561" marT="0" marB="0" anchor="ctr"/>
                </a:tc>
                <a:tc>
                  <a:txBody>
                    <a:bodyPr/>
                    <a:lstStyle/>
                    <a:p>
                      <a:pPr marL="0" marR="0" algn="ctr">
                        <a:lnSpc>
                          <a:spcPct val="107000"/>
                        </a:lnSpc>
                        <a:spcBef>
                          <a:spcPts val="0"/>
                        </a:spcBef>
                        <a:spcAft>
                          <a:spcPts val="0"/>
                        </a:spcAft>
                      </a:pPr>
                      <a:r>
                        <a:rPr lang="en-GB" sz="1800" b="1" kern="1200" dirty="0">
                          <a:solidFill>
                            <a:srgbClr val="FFFF00"/>
                          </a:solidFill>
                          <a:effectLst/>
                          <a:latin typeface="+mn-lt"/>
                          <a:ea typeface="+mn-ea"/>
                          <a:cs typeface="Arial" panose="020B0604020202020204" pitchFamily="34" charset="0"/>
                        </a:rPr>
                        <a:t>C.</a:t>
                      </a:r>
                      <a:r>
                        <a:rPr lang="en-GB" sz="1600" dirty="0">
                          <a:effectLst/>
                          <a:latin typeface="+mn-lt"/>
                        </a:rPr>
                        <a:t> </a:t>
                      </a:r>
                    </a:p>
                    <a:p>
                      <a:pPr marL="0" marR="0" algn="ctr">
                        <a:lnSpc>
                          <a:spcPct val="107000"/>
                        </a:lnSpc>
                        <a:spcBef>
                          <a:spcPts val="0"/>
                        </a:spcBef>
                        <a:spcAft>
                          <a:spcPts val="0"/>
                        </a:spcAft>
                      </a:pPr>
                      <a:r>
                        <a:rPr lang="en-GB" sz="1600" dirty="0">
                          <a:effectLst/>
                          <a:latin typeface="+mn-lt"/>
                        </a:rPr>
                        <a:t>No Certificate but in DB</a:t>
                      </a:r>
                      <a:endParaRPr lang="en-GB" sz="1600" dirty="0">
                        <a:effectLst/>
                        <a:latin typeface="+mn-lt"/>
                        <a:ea typeface="Calibri" panose="020F0502020204030204" pitchFamily="34" charset="0"/>
                        <a:cs typeface="Arial" panose="020B0604020202020204" pitchFamily="34" charset="0"/>
                      </a:endParaRPr>
                    </a:p>
                  </a:txBody>
                  <a:tcPr marL="35561" marR="35561" marT="0" marB="0" anchor="ctr"/>
                </a:tc>
                <a:tc>
                  <a:txBody>
                    <a:bodyPr/>
                    <a:lstStyle/>
                    <a:p>
                      <a:pPr marL="0" marR="0" algn="ctr">
                        <a:lnSpc>
                          <a:spcPct val="107000"/>
                        </a:lnSpc>
                        <a:spcBef>
                          <a:spcPts val="0"/>
                        </a:spcBef>
                        <a:spcAft>
                          <a:spcPts val="0"/>
                        </a:spcAft>
                      </a:pPr>
                      <a:r>
                        <a:rPr lang="en-GB" sz="1800" b="1" kern="1200" dirty="0">
                          <a:solidFill>
                            <a:srgbClr val="FFFF00"/>
                          </a:solidFill>
                          <a:effectLst/>
                          <a:latin typeface="+mn-lt"/>
                          <a:ea typeface="+mn-ea"/>
                          <a:cs typeface="Arial" panose="020B0604020202020204" pitchFamily="34" charset="0"/>
                        </a:rPr>
                        <a:t>D.</a:t>
                      </a:r>
                      <a:r>
                        <a:rPr lang="en-GB" sz="1600" dirty="0">
                          <a:effectLst/>
                          <a:latin typeface="+mn-lt"/>
                        </a:rPr>
                        <a:t> In DB but certificate still to be verified</a:t>
                      </a:r>
                      <a:endParaRPr lang="en-GB" sz="1600" dirty="0">
                        <a:effectLst/>
                        <a:latin typeface="+mn-lt"/>
                        <a:ea typeface="Calibri" panose="020F0502020204030204" pitchFamily="34" charset="0"/>
                        <a:cs typeface="Arial" panose="020B0604020202020204" pitchFamily="34" charset="0"/>
                      </a:endParaRPr>
                    </a:p>
                  </a:txBody>
                  <a:tcPr marL="35561" marR="35561" marT="0" marB="0" anchor="ctr"/>
                </a:tc>
                <a:tc>
                  <a:txBody>
                    <a:bodyPr/>
                    <a:lstStyle/>
                    <a:p>
                      <a:pPr marL="0" marR="0" algn="ctr">
                        <a:lnSpc>
                          <a:spcPct val="107000"/>
                        </a:lnSpc>
                        <a:spcBef>
                          <a:spcPts val="0"/>
                        </a:spcBef>
                        <a:spcAft>
                          <a:spcPts val="0"/>
                        </a:spcAft>
                      </a:pPr>
                      <a:r>
                        <a:rPr lang="en-GB" sz="1800" b="1" kern="1200" dirty="0">
                          <a:solidFill>
                            <a:srgbClr val="FFFF00"/>
                          </a:solidFill>
                          <a:effectLst/>
                          <a:latin typeface="+mn-lt"/>
                          <a:ea typeface="+mn-ea"/>
                          <a:cs typeface="Arial" panose="020B0604020202020204" pitchFamily="34" charset="0"/>
                        </a:rPr>
                        <a:t>E. </a:t>
                      </a:r>
                      <a:r>
                        <a:rPr lang="en-GB" sz="1600" dirty="0">
                          <a:effectLst/>
                          <a:latin typeface="+mn-lt"/>
                        </a:rPr>
                        <a:t>Certificate Available and in DB</a:t>
                      </a:r>
                      <a:endParaRPr lang="en-GB" sz="1600" dirty="0">
                        <a:effectLst/>
                        <a:latin typeface="+mn-lt"/>
                        <a:ea typeface="Calibri" panose="020F0502020204030204" pitchFamily="34" charset="0"/>
                        <a:cs typeface="Arial" panose="020B0604020202020204" pitchFamily="34" charset="0"/>
                      </a:endParaRPr>
                    </a:p>
                  </a:txBody>
                  <a:tcPr marL="35561" marR="35561" marT="0" marB="0" anchor="ctr"/>
                </a:tc>
                <a:tc>
                  <a:txBody>
                    <a:bodyPr/>
                    <a:lstStyle/>
                    <a:p>
                      <a:pPr marL="0" marR="0" algn="ctr">
                        <a:lnSpc>
                          <a:spcPct val="107000"/>
                        </a:lnSpc>
                        <a:spcBef>
                          <a:spcPts val="0"/>
                        </a:spcBef>
                        <a:spcAft>
                          <a:spcPts val="0"/>
                        </a:spcAft>
                      </a:pPr>
                      <a:r>
                        <a:rPr lang="en-GB" sz="1800" b="1" kern="1200" dirty="0">
                          <a:solidFill>
                            <a:srgbClr val="FFFF00"/>
                          </a:solidFill>
                          <a:effectLst/>
                          <a:latin typeface="+mn-lt"/>
                          <a:ea typeface="+mn-ea"/>
                          <a:cs typeface="Arial" panose="020B0604020202020204" pitchFamily="34" charset="0"/>
                        </a:rPr>
                        <a:t>F. </a:t>
                      </a:r>
                      <a:r>
                        <a:rPr lang="en-GB" sz="1600" dirty="0">
                          <a:effectLst/>
                          <a:latin typeface="+mn-lt"/>
                        </a:rPr>
                        <a:t>Certificate Available but not in DB</a:t>
                      </a:r>
                      <a:endParaRPr lang="en-GB" sz="1600" dirty="0">
                        <a:effectLst/>
                        <a:latin typeface="+mn-lt"/>
                        <a:ea typeface="Calibri" panose="020F0502020204030204" pitchFamily="34" charset="0"/>
                        <a:cs typeface="Arial" panose="020B0604020202020204" pitchFamily="34" charset="0"/>
                      </a:endParaRPr>
                    </a:p>
                  </a:txBody>
                  <a:tcPr marL="35561" marR="35561" marT="0" marB="0" anchor="ctr"/>
                </a:tc>
                <a:tc>
                  <a:txBody>
                    <a:bodyPr/>
                    <a:lstStyle/>
                    <a:p>
                      <a:pPr marL="0" marR="0" algn="ctr">
                        <a:lnSpc>
                          <a:spcPct val="107000"/>
                        </a:lnSpc>
                        <a:spcBef>
                          <a:spcPts val="0"/>
                        </a:spcBef>
                        <a:spcAft>
                          <a:spcPts val="0"/>
                        </a:spcAft>
                      </a:pPr>
                      <a:r>
                        <a:rPr lang="en-GB" sz="1800" b="1" kern="1200" dirty="0">
                          <a:solidFill>
                            <a:srgbClr val="FFFF00"/>
                          </a:solidFill>
                          <a:effectLst/>
                          <a:latin typeface="+mn-lt"/>
                          <a:ea typeface="+mn-ea"/>
                          <a:cs typeface="Arial" panose="020B0604020202020204" pitchFamily="34" charset="0"/>
                        </a:rPr>
                        <a:t>G. </a:t>
                      </a:r>
                      <a:r>
                        <a:rPr lang="en-GB" sz="1600" dirty="0">
                          <a:effectLst/>
                          <a:latin typeface="+mn-lt"/>
                        </a:rPr>
                        <a:t>Grand Total</a:t>
                      </a:r>
                      <a:endParaRPr lang="en-GB" sz="1600" dirty="0">
                        <a:effectLst/>
                        <a:latin typeface="+mn-lt"/>
                        <a:ea typeface="Calibri" panose="020F0502020204030204" pitchFamily="34" charset="0"/>
                        <a:cs typeface="Arial" panose="020B0604020202020204" pitchFamily="34" charset="0"/>
                      </a:endParaRPr>
                    </a:p>
                  </a:txBody>
                  <a:tcPr marL="35561" marR="35561" marT="0" marB="0" anchor="ctr"/>
                </a:tc>
                <a:tc>
                  <a:txBody>
                    <a:bodyPr/>
                    <a:lstStyle/>
                    <a:p>
                      <a:pPr marL="0" marR="0" algn="ctr">
                        <a:lnSpc>
                          <a:spcPct val="107000"/>
                        </a:lnSpc>
                        <a:spcBef>
                          <a:spcPts val="0"/>
                        </a:spcBef>
                        <a:spcAft>
                          <a:spcPts val="0"/>
                        </a:spcAft>
                      </a:pPr>
                      <a:r>
                        <a:rPr lang="en-US" sz="1800" b="1" kern="1200" dirty="0">
                          <a:solidFill>
                            <a:srgbClr val="FFFF00"/>
                          </a:solidFill>
                          <a:effectLst/>
                          <a:latin typeface="+mn-lt"/>
                          <a:ea typeface="+mn-ea"/>
                          <a:cs typeface="Arial" panose="020B0604020202020204" pitchFamily="34" charset="0"/>
                        </a:rPr>
                        <a:t>H. </a:t>
                      </a:r>
                      <a:r>
                        <a:rPr lang="en-US" sz="1600" dirty="0">
                          <a:effectLst/>
                          <a:latin typeface="+mn-lt"/>
                          <a:ea typeface="Calibri" panose="020F0502020204030204" pitchFamily="34" charset="0"/>
                          <a:cs typeface="Arial" panose="020B0604020202020204" pitchFamily="34" charset="0"/>
                        </a:rPr>
                        <a:t>Possible 2021 GDSD DB </a:t>
                      </a:r>
                      <a:r>
                        <a:rPr lang="en-US" sz="1600" dirty="0">
                          <a:solidFill>
                            <a:srgbClr val="FFFF00"/>
                          </a:solidFill>
                          <a:effectLst/>
                          <a:latin typeface="+mn-lt"/>
                          <a:ea typeface="Calibri" panose="020F0502020204030204" pitchFamily="34" charset="0"/>
                          <a:cs typeface="Arial" panose="020B0604020202020204" pitchFamily="34" charset="0"/>
                        </a:rPr>
                        <a:t>(G-C)</a:t>
                      </a:r>
                      <a:endParaRPr lang="en-GB" sz="1600" dirty="0">
                        <a:solidFill>
                          <a:srgbClr val="FFFF00"/>
                        </a:solidFill>
                        <a:effectLst/>
                        <a:latin typeface="+mn-lt"/>
                        <a:ea typeface="Calibri" panose="020F0502020204030204" pitchFamily="34" charset="0"/>
                        <a:cs typeface="Arial" panose="020B0604020202020204" pitchFamily="34" charset="0"/>
                      </a:endParaRPr>
                    </a:p>
                  </a:txBody>
                  <a:tcPr marL="35561" marR="35561" marT="0" marB="0" anchor="ctr"/>
                </a:tc>
                <a:extLst>
                  <a:ext uri="{0D108BD9-81ED-4DB2-BD59-A6C34878D82A}">
                    <a16:rowId xmlns:a16="http://schemas.microsoft.com/office/drawing/2014/main" val="1928479323"/>
                  </a:ext>
                </a:extLst>
              </a:tr>
              <a:tr h="586367">
                <a:tc>
                  <a:txBody>
                    <a:bodyPr/>
                    <a:lstStyle/>
                    <a:p>
                      <a:pPr marL="0" marR="0">
                        <a:lnSpc>
                          <a:spcPct val="107000"/>
                        </a:lnSpc>
                        <a:spcBef>
                          <a:spcPts val="0"/>
                        </a:spcBef>
                        <a:spcAft>
                          <a:spcPts val="0"/>
                        </a:spcAft>
                      </a:pPr>
                      <a:r>
                        <a:rPr lang="en-GB" sz="1600" dirty="0">
                          <a:effectLst/>
                          <a:latin typeface="+mn-lt"/>
                        </a:rPr>
                        <a:t>Ekurhuleni</a:t>
                      </a:r>
                      <a:endParaRPr lang="en-GB" sz="1600" dirty="0">
                        <a:effectLst/>
                        <a:latin typeface="+mn-lt"/>
                        <a:ea typeface="Calibri" panose="020F0502020204030204" pitchFamily="34" charset="0"/>
                        <a:cs typeface="Arial" panose="020B0604020202020204" pitchFamily="34" charset="0"/>
                      </a:endParaRPr>
                    </a:p>
                  </a:txBody>
                  <a:tcPr marL="35561" marR="35561" marT="0" marB="0" anchor="ctr"/>
                </a:tc>
                <a:tc>
                  <a:txBody>
                    <a:bodyPr/>
                    <a:lstStyle/>
                    <a:p>
                      <a:pPr marL="0" marR="0" algn="r">
                        <a:lnSpc>
                          <a:spcPct val="107000"/>
                        </a:lnSpc>
                        <a:spcBef>
                          <a:spcPts val="0"/>
                        </a:spcBef>
                        <a:spcAft>
                          <a:spcPts val="0"/>
                        </a:spcAft>
                      </a:pPr>
                      <a:r>
                        <a:rPr lang="en-US" sz="1600" b="1" dirty="0">
                          <a:effectLst/>
                        </a:rPr>
                        <a:t>300</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471" marR="27471" marT="0" marB="0" anchor="ctr"/>
                </a:tc>
                <a:tc>
                  <a:txBody>
                    <a:bodyPr/>
                    <a:lstStyle/>
                    <a:p>
                      <a:pPr marL="0" marR="0" algn="r">
                        <a:lnSpc>
                          <a:spcPct val="107000"/>
                        </a:lnSpc>
                        <a:spcBef>
                          <a:spcPts val="0"/>
                        </a:spcBef>
                        <a:spcAft>
                          <a:spcPts val="0"/>
                        </a:spcAft>
                      </a:pPr>
                      <a:r>
                        <a:rPr lang="en-GB" sz="1600" b="1" i="1" dirty="0">
                          <a:solidFill>
                            <a:schemeClr val="accent1"/>
                          </a:solidFill>
                          <a:effectLst/>
                          <a:latin typeface="+mn-lt"/>
                        </a:rPr>
                        <a:t>26</a:t>
                      </a:r>
                      <a:endParaRPr lang="en-GB" sz="1600" b="1" i="1" dirty="0">
                        <a:solidFill>
                          <a:schemeClr val="accent1"/>
                        </a:solidFill>
                        <a:effectLst/>
                        <a:latin typeface="+mn-lt"/>
                        <a:ea typeface="Calibri" panose="020F0502020204030204" pitchFamily="34" charset="0"/>
                        <a:cs typeface="Arial" panose="020B0604020202020204" pitchFamily="34" charset="0"/>
                      </a:endParaRPr>
                    </a:p>
                  </a:txBody>
                  <a:tcPr marL="35561" marR="35561" marT="0" marB="0" anchor="ctr"/>
                </a:tc>
                <a:tc>
                  <a:txBody>
                    <a:bodyPr/>
                    <a:lstStyle/>
                    <a:p>
                      <a:pPr>
                        <a:lnSpc>
                          <a:spcPct val="107000"/>
                        </a:lnSpc>
                      </a:pPr>
                      <a:endParaRPr lang="en-GB" sz="1600">
                        <a:effectLst/>
                        <a:latin typeface="+mn-lt"/>
                        <a:cs typeface="Arial" panose="020B0604020202020204" pitchFamily="34" charset="0"/>
                      </a:endParaRPr>
                    </a:p>
                  </a:txBody>
                  <a:tcPr marL="35561" marR="35561" marT="0" marB="0" anchor="ctr"/>
                </a:tc>
                <a:tc>
                  <a:txBody>
                    <a:bodyPr/>
                    <a:lstStyle/>
                    <a:p>
                      <a:pPr marL="0" marR="0" algn="r">
                        <a:lnSpc>
                          <a:spcPct val="107000"/>
                        </a:lnSpc>
                        <a:spcBef>
                          <a:spcPts val="0"/>
                        </a:spcBef>
                        <a:spcAft>
                          <a:spcPts val="0"/>
                        </a:spcAft>
                      </a:pPr>
                      <a:r>
                        <a:rPr lang="en-GB" sz="1600" dirty="0">
                          <a:effectLst/>
                          <a:latin typeface="+mn-lt"/>
                        </a:rPr>
                        <a:t>274</a:t>
                      </a:r>
                      <a:endParaRPr lang="en-GB" sz="1600" dirty="0">
                        <a:effectLst/>
                        <a:latin typeface="+mn-lt"/>
                        <a:ea typeface="Calibri" panose="020F0502020204030204" pitchFamily="34" charset="0"/>
                        <a:cs typeface="Arial" panose="020B0604020202020204" pitchFamily="34" charset="0"/>
                      </a:endParaRPr>
                    </a:p>
                  </a:txBody>
                  <a:tcPr marL="35561" marR="35561" marT="0" marB="0" anchor="ctr">
                    <a:solidFill>
                      <a:srgbClr val="92D050"/>
                    </a:solidFill>
                  </a:tcPr>
                </a:tc>
                <a:tc>
                  <a:txBody>
                    <a:bodyPr/>
                    <a:lstStyle/>
                    <a:p>
                      <a:pPr marL="0" marR="0" algn="r">
                        <a:lnSpc>
                          <a:spcPct val="107000"/>
                        </a:lnSpc>
                        <a:spcBef>
                          <a:spcPts val="0"/>
                        </a:spcBef>
                        <a:spcAft>
                          <a:spcPts val="0"/>
                        </a:spcAft>
                      </a:pPr>
                      <a:r>
                        <a:rPr lang="en-GB" sz="1600" dirty="0">
                          <a:effectLst/>
                          <a:latin typeface="+mn-lt"/>
                        </a:rPr>
                        <a:t>118</a:t>
                      </a:r>
                      <a:endParaRPr lang="en-GB" sz="1600" dirty="0">
                        <a:effectLst/>
                        <a:latin typeface="+mn-lt"/>
                        <a:ea typeface="Calibri" panose="020F0502020204030204" pitchFamily="34" charset="0"/>
                        <a:cs typeface="Arial" panose="020B0604020202020204" pitchFamily="34" charset="0"/>
                      </a:endParaRPr>
                    </a:p>
                  </a:txBody>
                  <a:tcPr marL="35561" marR="35561" marT="0" marB="0" anchor="ctr">
                    <a:solidFill>
                      <a:srgbClr val="FFFF00"/>
                    </a:solidFill>
                  </a:tcPr>
                </a:tc>
                <a:tc>
                  <a:txBody>
                    <a:bodyPr/>
                    <a:lstStyle/>
                    <a:p>
                      <a:pPr marL="0" marR="0" algn="r">
                        <a:lnSpc>
                          <a:spcPct val="107000"/>
                        </a:lnSpc>
                        <a:spcBef>
                          <a:spcPts val="0"/>
                        </a:spcBef>
                        <a:spcAft>
                          <a:spcPts val="0"/>
                        </a:spcAft>
                      </a:pPr>
                      <a:r>
                        <a:rPr lang="en-GB" sz="1600" b="1" i="1" dirty="0">
                          <a:solidFill>
                            <a:schemeClr val="accent1"/>
                          </a:solidFill>
                          <a:effectLst/>
                          <a:latin typeface="+mn-lt"/>
                        </a:rPr>
                        <a:t>418</a:t>
                      </a:r>
                      <a:endParaRPr lang="en-GB" sz="1600" b="1" i="1" dirty="0">
                        <a:solidFill>
                          <a:schemeClr val="accent1"/>
                        </a:solidFill>
                        <a:effectLst/>
                        <a:latin typeface="+mn-lt"/>
                        <a:ea typeface="Calibri" panose="020F0502020204030204" pitchFamily="34" charset="0"/>
                        <a:cs typeface="Arial" panose="020B0604020202020204" pitchFamily="34" charset="0"/>
                      </a:endParaRPr>
                    </a:p>
                  </a:txBody>
                  <a:tcPr marL="35561" marR="35561" marT="0" marB="0" anchor="ctr"/>
                </a:tc>
                <a:tc>
                  <a:txBody>
                    <a:bodyPr/>
                    <a:lstStyle/>
                    <a:p>
                      <a:pPr marL="0" marR="0" algn="r" defTabSz="914400" rtl="0" eaLnBrk="1" fontAlgn="b" latinLnBrk="0" hangingPunct="1">
                        <a:lnSpc>
                          <a:spcPct val="107000"/>
                        </a:lnSpc>
                        <a:spcBef>
                          <a:spcPts val="0"/>
                        </a:spcBef>
                        <a:spcAft>
                          <a:spcPts val="0"/>
                        </a:spcAft>
                      </a:pPr>
                      <a:r>
                        <a:rPr lang="en-GB" sz="2000" b="1" kern="1200" dirty="0">
                          <a:solidFill>
                            <a:schemeClr val="dk1"/>
                          </a:solidFill>
                          <a:effectLst/>
                          <a:latin typeface="+mn-lt"/>
                          <a:ea typeface="+mn-ea"/>
                          <a:cs typeface="+mn-cs"/>
                        </a:rPr>
                        <a:t>392</a:t>
                      </a:r>
                    </a:p>
                  </a:txBody>
                  <a:tcPr marL="7620" marR="7620" marT="7620" marB="0" anchor="ctr"/>
                </a:tc>
                <a:extLst>
                  <a:ext uri="{0D108BD9-81ED-4DB2-BD59-A6C34878D82A}">
                    <a16:rowId xmlns:a16="http://schemas.microsoft.com/office/drawing/2014/main" val="1976256840"/>
                  </a:ext>
                </a:extLst>
              </a:tr>
              <a:tr h="586367">
                <a:tc>
                  <a:txBody>
                    <a:bodyPr/>
                    <a:lstStyle/>
                    <a:p>
                      <a:pPr marL="0" marR="0">
                        <a:lnSpc>
                          <a:spcPct val="107000"/>
                        </a:lnSpc>
                        <a:spcBef>
                          <a:spcPts val="0"/>
                        </a:spcBef>
                        <a:spcAft>
                          <a:spcPts val="0"/>
                        </a:spcAft>
                      </a:pPr>
                      <a:r>
                        <a:rPr lang="en-GB" sz="1600">
                          <a:effectLst/>
                          <a:latin typeface="+mn-lt"/>
                        </a:rPr>
                        <a:t>Johannesburg</a:t>
                      </a:r>
                      <a:endParaRPr lang="en-GB" sz="1600">
                        <a:effectLst/>
                        <a:latin typeface="+mn-lt"/>
                        <a:ea typeface="Calibri" panose="020F0502020204030204" pitchFamily="34" charset="0"/>
                        <a:cs typeface="Arial" panose="020B0604020202020204" pitchFamily="34" charset="0"/>
                      </a:endParaRPr>
                    </a:p>
                  </a:txBody>
                  <a:tcPr marL="35561" marR="35561" marT="0" marB="0" anchor="ctr"/>
                </a:tc>
                <a:tc>
                  <a:txBody>
                    <a:bodyPr/>
                    <a:lstStyle/>
                    <a:p>
                      <a:pPr marL="0" marR="0" algn="r">
                        <a:lnSpc>
                          <a:spcPct val="107000"/>
                        </a:lnSpc>
                        <a:spcBef>
                          <a:spcPts val="0"/>
                        </a:spcBef>
                        <a:spcAft>
                          <a:spcPts val="0"/>
                        </a:spcAft>
                      </a:pPr>
                      <a:r>
                        <a:rPr lang="en-US" sz="1600" b="1" dirty="0">
                          <a:effectLst/>
                        </a:rPr>
                        <a:t>514</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471" marR="27471" marT="0" marB="0" anchor="ctr"/>
                </a:tc>
                <a:tc>
                  <a:txBody>
                    <a:bodyPr/>
                    <a:lstStyle/>
                    <a:p>
                      <a:pPr marL="0" marR="0" algn="r">
                        <a:lnSpc>
                          <a:spcPct val="107000"/>
                        </a:lnSpc>
                        <a:spcBef>
                          <a:spcPts val="0"/>
                        </a:spcBef>
                        <a:spcAft>
                          <a:spcPts val="0"/>
                        </a:spcAft>
                      </a:pPr>
                      <a:r>
                        <a:rPr lang="en-GB" sz="1600" b="1" i="1" dirty="0">
                          <a:solidFill>
                            <a:schemeClr val="accent1"/>
                          </a:solidFill>
                          <a:effectLst/>
                          <a:latin typeface="+mn-lt"/>
                        </a:rPr>
                        <a:t>112</a:t>
                      </a:r>
                      <a:endParaRPr lang="en-GB" sz="1600" b="1" i="1" dirty="0">
                        <a:solidFill>
                          <a:schemeClr val="accent1"/>
                        </a:solidFill>
                        <a:effectLst/>
                        <a:latin typeface="+mn-lt"/>
                        <a:ea typeface="Calibri" panose="020F0502020204030204" pitchFamily="34" charset="0"/>
                        <a:cs typeface="Arial" panose="020B0604020202020204" pitchFamily="34" charset="0"/>
                      </a:endParaRPr>
                    </a:p>
                  </a:txBody>
                  <a:tcPr marL="35561" marR="35561" marT="0" marB="0" anchor="ctr"/>
                </a:tc>
                <a:tc>
                  <a:txBody>
                    <a:bodyPr/>
                    <a:lstStyle/>
                    <a:p>
                      <a:pPr marL="0" marR="0" algn="r">
                        <a:lnSpc>
                          <a:spcPct val="107000"/>
                        </a:lnSpc>
                        <a:spcBef>
                          <a:spcPts val="0"/>
                        </a:spcBef>
                        <a:spcAft>
                          <a:spcPts val="0"/>
                        </a:spcAft>
                      </a:pPr>
                      <a:r>
                        <a:rPr lang="en-GB" sz="1600" dirty="0">
                          <a:effectLst/>
                          <a:latin typeface="+mn-lt"/>
                        </a:rPr>
                        <a:t>3</a:t>
                      </a:r>
                      <a:endParaRPr lang="en-GB" sz="1600" dirty="0">
                        <a:effectLst/>
                        <a:latin typeface="+mn-lt"/>
                        <a:ea typeface="Calibri" panose="020F0502020204030204" pitchFamily="34" charset="0"/>
                        <a:cs typeface="Arial" panose="020B0604020202020204" pitchFamily="34" charset="0"/>
                      </a:endParaRPr>
                    </a:p>
                  </a:txBody>
                  <a:tcPr marL="35561" marR="35561" marT="0" marB="0" anchor="ctr"/>
                </a:tc>
                <a:tc>
                  <a:txBody>
                    <a:bodyPr/>
                    <a:lstStyle/>
                    <a:p>
                      <a:pPr marL="0" marR="0" algn="r">
                        <a:lnSpc>
                          <a:spcPct val="107000"/>
                        </a:lnSpc>
                        <a:spcBef>
                          <a:spcPts val="0"/>
                        </a:spcBef>
                        <a:spcAft>
                          <a:spcPts val="0"/>
                        </a:spcAft>
                      </a:pPr>
                      <a:r>
                        <a:rPr lang="en-GB" sz="1600" dirty="0">
                          <a:effectLst/>
                          <a:latin typeface="+mn-lt"/>
                        </a:rPr>
                        <a:t>399</a:t>
                      </a:r>
                      <a:endParaRPr lang="en-GB" sz="1600" dirty="0">
                        <a:effectLst/>
                        <a:latin typeface="+mn-lt"/>
                        <a:ea typeface="Calibri" panose="020F0502020204030204" pitchFamily="34" charset="0"/>
                        <a:cs typeface="Arial" panose="020B0604020202020204" pitchFamily="34" charset="0"/>
                      </a:endParaRPr>
                    </a:p>
                  </a:txBody>
                  <a:tcPr marL="35561" marR="35561" marT="0" marB="0" anchor="ctr">
                    <a:solidFill>
                      <a:srgbClr val="92D050"/>
                    </a:solidFill>
                  </a:tcPr>
                </a:tc>
                <a:tc>
                  <a:txBody>
                    <a:bodyPr/>
                    <a:lstStyle/>
                    <a:p>
                      <a:pPr marL="0" marR="0" algn="r">
                        <a:lnSpc>
                          <a:spcPct val="107000"/>
                        </a:lnSpc>
                        <a:spcBef>
                          <a:spcPts val="0"/>
                        </a:spcBef>
                        <a:spcAft>
                          <a:spcPts val="0"/>
                        </a:spcAft>
                      </a:pPr>
                      <a:r>
                        <a:rPr lang="en-GB" sz="1600" dirty="0">
                          <a:effectLst/>
                          <a:latin typeface="+mn-lt"/>
                        </a:rPr>
                        <a:t>166</a:t>
                      </a:r>
                      <a:endParaRPr lang="en-GB" sz="1600" dirty="0">
                        <a:effectLst/>
                        <a:latin typeface="+mn-lt"/>
                        <a:ea typeface="Calibri" panose="020F0502020204030204" pitchFamily="34" charset="0"/>
                        <a:cs typeface="Arial" panose="020B0604020202020204" pitchFamily="34" charset="0"/>
                      </a:endParaRPr>
                    </a:p>
                  </a:txBody>
                  <a:tcPr marL="35561" marR="35561" marT="0" marB="0" anchor="ctr">
                    <a:solidFill>
                      <a:srgbClr val="FFFF00"/>
                    </a:solidFill>
                  </a:tcPr>
                </a:tc>
                <a:tc>
                  <a:txBody>
                    <a:bodyPr/>
                    <a:lstStyle/>
                    <a:p>
                      <a:pPr marL="0" marR="0" algn="r">
                        <a:lnSpc>
                          <a:spcPct val="107000"/>
                        </a:lnSpc>
                        <a:spcBef>
                          <a:spcPts val="0"/>
                        </a:spcBef>
                        <a:spcAft>
                          <a:spcPts val="0"/>
                        </a:spcAft>
                      </a:pPr>
                      <a:r>
                        <a:rPr lang="en-GB" sz="1600" b="1" i="1" dirty="0">
                          <a:solidFill>
                            <a:schemeClr val="accent1"/>
                          </a:solidFill>
                          <a:effectLst/>
                          <a:latin typeface="+mn-lt"/>
                        </a:rPr>
                        <a:t>680</a:t>
                      </a:r>
                      <a:endParaRPr lang="en-GB" sz="1600" b="1" i="1" dirty="0">
                        <a:solidFill>
                          <a:schemeClr val="accent1"/>
                        </a:solidFill>
                        <a:effectLst/>
                        <a:latin typeface="+mn-lt"/>
                        <a:ea typeface="Calibri" panose="020F0502020204030204" pitchFamily="34" charset="0"/>
                        <a:cs typeface="Arial" panose="020B0604020202020204" pitchFamily="34" charset="0"/>
                      </a:endParaRPr>
                    </a:p>
                  </a:txBody>
                  <a:tcPr marL="35561" marR="35561" marT="0" marB="0" anchor="ctr"/>
                </a:tc>
                <a:tc>
                  <a:txBody>
                    <a:bodyPr/>
                    <a:lstStyle/>
                    <a:p>
                      <a:pPr marL="0" marR="0" algn="r" defTabSz="914400" rtl="0" eaLnBrk="1" fontAlgn="b" latinLnBrk="0" hangingPunct="1">
                        <a:lnSpc>
                          <a:spcPct val="107000"/>
                        </a:lnSpc>
                        <a:spcBef>
                          <a:spcPts val="0"/>
                        </a:spcBef>
                        <a:spcAft>
                          <a:spcPts val="0"/>
                        </a:spcAft>
                      </a:pPr>
                      <a:r>
                        <a:rPr lang="en-GB" sz="2000" b="1" kern="1200" dirty="0">
                          <a:solidFill>
                            <a:schemeClr val="dk1"/>
                          </a:solidFill>
                          <a:effectLst/>
                          <a:latin typeface="+mn-lt"/>
                          <a:ea typeface="+mn-ea"/>
                          <a:cs typeface="+mn-cs"/>
                        </a:rPr>
                        <a:t>568</a:t>
                      </a:r>
                    </a:p>
                  </a:txBody>
                  <a:tcPr marL="7620" marR="7620" marT="7620" marB="0" anchor="ctr"/>
                </a:tc>
                <a:extLst>
                  <a:ext uri="{0D108BD9-81ED-4DB2-BD59-A6C34878D82A}">
                    <a16:rowId xmlns:a16="http://schemas.microsoft.com/office/drawing/2014/main" val="2860698956"/>
                  </a:ext>
                </a:extLst>
              </a:tr>
              <a:tr h="586367">
                <a:tc>
                  <a:txBody>
                    <a:bodyPr/>
                    <a:lstStyle/>
                    <a:p>
                      <a:pPr marL="0" marR="0">
                        <a:lnSpc>
                          <a:spcPct val="107000"/>
                        </a:lnSpc>
                        <a:spcBef>
                          <a:spcPts val="0"/>
                        </a:spcBef>
                        <a:spcAft>
                          <a:spcPts val="0"/>
                        </a:spcAft>
                      </a:pPr>
                      <a:r>
                        <a:rPr lang="en-GB" sz="1600">
                          <a:effectLst/>
                          <a:latin typeface="+mn-lt"/>
                        </a:rPr>
                        <a:t>Sedibeng</a:t>
                      </a:r>
                      <a:endParaRPr lang="en-GB" sz="1600">
                        <a:effectLst/>
                        <a:latin typeface="+mn-lt"/>
                        <a:ea typeface="Calibri" panose="020F0502020204030204" pitchFamily="34" charset="0"/>
                        <a:cs typeface="Arial" panose="020B0604020202020204" pitchFamily="34" charset="0"/>
                      </a:endParaRPr>
                    </a:p>
                  </a:txBody>
                  <a:tcPr marL="35561" marR="35561" marT="0" marB="0" anchor="ctr"/>
                </a:tc>
                <a:tc>
                  <a:txBody>
                    <a:bodyPr/>
                    <a:lstStyle/>
                    <a:p>
                      <a:pPr marL="0" marR="0" algn="r">
                        <a:lnSpc>
                          <a:spcPct val="107000"/>
                        </a:lnSpc>
                        <a:spcBef>
                          <a:spcPts val="0"/>
                        </a:spcBef>
                        <a:spcAft>
                          <a:spcPts val="0"/>
                        </a:spcAft>
                      </a:pPr>
                      <a:r>
                        <a:rPr lang="en-US" sz="1600" b="1" dirty="0">
                          <a:effectLst/>
                        </a:rPr>
                        <a:t>202</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471" marR="27471" marT="0" marB="0" anchor="ctr"/>
                </a:tc>
                <a:tc>
                  <a:txBody>
                    <a:bodyPr/>
                    <a:lstStyle/>
                    <a:p>
                      <a:pPr marL="0" marR="0" algn="r">
                        <a:lnSpc>
                          <a:spcPct val="107000"/>
                        </a:lnSpc>
                        <a:spcBef>
                          <a:spcPts val="0"/>
                        </a:spcBef>
                        <a:spcAft>
                          <a:spcPts val="0"/>
                        </a:spcAft>
                      </a:pPr>
                      <a:r>
                        <a:rPr lang="en-GB" sz="1600" b="1" i="1" dirty="0">
                          <a:solidFill>
                            <a:schemeClr val="accent1"/>
                          </a:solidFill>
                          <a:effectLst/>
                          <a:latin typeface="+mn-lt"/>
                        </a:rPr>
                        <a:t>36</a:t>
                      </a:r>
                      <a:endParaRPr lang="en-GB" sz="1600" b="1" i="1" dirty="0">
                        <a:solidFill>
                          <a:schemeClr val="accent1"/>
                        </a:solidFill>
                        <a:effectLst/>
                        <a:latin typeface="+mn-lt"/>
                        <a:ea typeface="Calibri" panose="020F0502020204030204" pitchFamily="34" charset="0"/>
                        <a:cs typeface="Arial" panose="020B0604020202020204" pitchFamily="34" charset="0"/>
                      </a:endParaRPr>
                    </a:p>
                  </a:txBody>
                  <a:tcPr marL="35561" marR="35561" marT="0" marB="0" anchor="ctr"/>
                </a:tc>
                <a:tc>
                  <a:txBody>
                    <a:bodyPr/>
                    <a:lstStyle/>
                    <a:p>
                      <a:pPr>
                        <a:lnSpc>
                          <a:spcPct val="107000"/>
                        </a:lnSpc>
                      </a:pPr>
                      <a:endParaRPr lang="en-GB" sz="1600">
                        <a:effectLst/>
                        <a:latin typeface="+mn-lt"/>
                        <a:cs typeface="Arial" panose="020B0604020202020204" pitchFamily="34" charset="0"/>
                      </a:endParaRPr>
                    </a:p>
                  </a:txBody>
                  <a:tcPr marL="35561" marR="35561" marT="0" marB="0" anchor="ctr"/>
                </a:tc>
                <a:tc>
                  <a:txBody>
                    <a:bodyPr/>
                    <a:lstStyle/>
                    <a:p>
                      <a:pPr marL="0" marR="0" algn="r">
                        <a:lnSpc>
                          <a:spcPct val="107000"/>
                        </a:lnSpc>
                        <a:spcBef>
                          <a:spcPts val="0"/>
                        </a:spcBef>
                        <a:spcAft>
                          <a:spcPts val="0"/>
                        </a:spcAft>
                      </a:pPr>
                      <a:r>
                        <a:rPr lang="en-GB" sz="1600" dirty="0">
                          <a:effectLst/>
                          <a:latin typeface="+mn-lt"/>
                        </a:rPr>
                        <a:t>166</a:t>
                      </a:r>
                      <a:endParaRPr lang="en-GB" sz="1600" dirty="0">
                        <a:effectLst/>
                        <a:latin typeface="+mn-lt"/>
                        <a:ea typeface="Calibri" panose="020F0502020204030204" pitchFamily="34" charset="0"/>
                        <a:cs typeface="Arial" panose="020B0604020202020204" pitchFamily="34" charset="0"/>
                      </a:endParaRPr>
                    </a:p>
                  </a:txBody>
                  <a:tcPr marL="35561" marR="35561" marT="0" marB="0" anchor="ctr">
                    <a:solidFill>
                      <a:srgbClr val="92D050"/>
                    </a:solidFill>
                  </a:tcPr>
                </a:tc>
                <a:tc>
                  <a:txBody>
                    <a:bodyPr/>
                    <a:lstStyle/>
                    <a:p>
                      <a:pPr marL="0" marR="0" algn="r">
                        <a:lnSpc>
                          <a:spcPct val="107000"/>
                        </a:lnSpc>
                        <a:spcBef>
                          <a:spcPts val="0"/>
                        </a:spcBef>
                        <a:spcAft>
                          <a:spcPts val="0"/>
                        </a:spcAft>
                      </a:pPr>
                      <a:r>
                        <a:rPr lang="en-GB" sz="1600" dirty="0">
                          <a:effectLst/>
                          <a:latin typeface="+mn-lt"/>
                        </a:rPr>
                        <a:t>42</a:t>
                      </a:r>
                      <a:endParaRPr lang="en-GB" sz="1600" dirty="0">
                        <a:effectLst/>
                        <a:latin typeface="+mn-lt"/>
                        <a:ea typeface="Calibri" panose="020F0502020204030204" pitchFamily="34" charset="0"/>
                        <a:cs typeface="Arial" panose="020B0604020202020204" pitchFamily="34" charset="0"/>
                      </a:endParaRPr>
                    </a:p>
                  </a:txBody>
                  <a:tcPr marL="35561" marR="35561" marT="0" marB="0" anchor="ctr">
                    <a:solidFill>
                      <a:srgbClr val="FFFF00"/>
                    </a:solidFill>
                  </a:tcPr>
                </a:tc>
                <a:tc>
                  <a:txBody>
                    <a:bodyPr/>
                    <a:lstStyle/>
                    <a:p>
                      <a:pPr marL="0" marR="0" algn="r">
                        <a:lnSpc>
                          <a:spcPct val="107000"/>
                        </a:lnSpc>
                        <a:spcBef>
                          <a:spcPts val="0"/>
                        </a:spcBef>
                        <a:spcAft>
                          <a:spcPts val="0"/>
                        </a:spcAft>
                      </a:pPr>
                      <a:r>
                        <a:rPr lang="en-GB" sz="1600" b="1" i="1" dirty="0">
                          <a:solidFill>
                            <a:schemeClr val="accent1"/>
                          </a:solidFill>
                          <a:effectLst/>
                          <a:latin typeface="+mn-lt"/>
                        </a:rPr>
                        <a:t>244</a:t>
                      </a:r>
                      <a:endParaRPr lang="en-GB" sz="1600" b="1" i="1" dirty="0">
                        <a:solidFill>
                          <a:schemeClr val="accent1"/>
                        </a:solidFill>
                        <a:effectLst/>
                        <a:latin typeface="+mn-lt"/>
                        <a:ea typeface="Calibri" panose="020F0502020204030204" pitchFamily="34" charset="0"/>
                        <a:cs typeface="Arial" panose="020B0604020202020204" pitchFamily="34" charset="0"/>
                      </a:endParaRPr>
                    </a:p>
                  </a:txBody>
                  <a:tcPr marL="35561" marR="35561" marT="0" marB="0" anchor="ctr"/>
                </a:tc>
                <a:tc>
                  <a:txBody>
                    <a:bodyPr/>
                    <a:lstStyle/>
                    <a:p>
                      <a:pPr marL="0" marR="0" algn="r" defTabSz="914400" rtl="0" eaLnBrk="1" fontAlgn="b" latinLnBrk="0" hangingPunct="1">
                        <a:lnSpc>
                          <a:spcPct val="107000"/>
                        </a:lnSpc>
                        <a:spcBef>
                          <a:spcPts val="0"/>
                        </a:spcBef>
                        <a:spcAft>
                          <a:spcPts val="0"/>
                        </a:spcAft>
                      </a:pPr>
                      <a:r>
                        <a:rPr lang="en-GB" sz="2000" b="1" kern="1200" dirty="0">
                          <a:solidFill>
                            <a:schemeClr val="dk1"/>
                          </a:solidFill>
                          <a:effectLst/>
                          <a:latin typeface="+mn-lt"/>
                          <a:ea typeface="+mn-ea"/>
                          <a:cs typeface="+mn-cs"/>
                        </a:rPr>
                        <a:t>208</a:t>
                      </a:r>
                    </a:p>
                  </a:txBody>
                  <a:tcPr marL="7620" marR="7620" marT="7620" marB="0" anchor="ctr"/>
                </a:tc>
                <a:extLst>
                  <a:ext uri="{0D108BD9-81ED-4DB2-BD59-A6C34878D82A}">
                    <a16:rowId xmlns:a16="http://schemas.microsoft.com/office/drawing/2014/main" val="1427625311"/>
                  </a:ext>
                </a:extLst>
              </a:tr>
              <a:tr h="586367">
                <a:tc>
                  <a:txBody>
                    <a:bodyPr/>
                    <a:lstStyle/>
                    <a:p>
                      <a:pPr marL="0" marR="0">
                        <a:lnSpc>
                          <a:spcPct val="107000"/>
                        </a:lnSpc>
                        <a:spcBef>
                          <a:spcPts val="0"/>
                        </a:spcBef>
                        <a:spcAft>
                          <a:spcPts val="0"/>
                        </a:spcAft>
                      </a:pPr>
                      <a:r>
                        <a:rPr lang="en-GB" sz="1600">
                          <a:effectLst/>
                          <a:latin typeface="+mn-lt"/>
                        </a:rPr>
                        <a:t>Tshwane</a:t>
                      </a:r>
                      <a:endParaRPr lang="en-GB" sz="1600">
                        <a:effectLst/>
                        <a:latin typeface="+mn-lt"/>
                        <a:ea typeface="Calibri" panose="020F0502020204030204" pitchFamily="34" charset="0"/>
                        <a:cs typeface="Arial" panose="020B0604020202020204" pitchFamily="34" charset="0"/>
                      </a:endParaRPr>
                    </a:p>
                  </a:txBody>
                  <a:tcPr marL="35561" marR="35561" marT="0" marB="0" anchor="ctr"/>
                </a:tc>
                <a:tc>
                  <a:txBody>
                    <a:bodyPr/>
                    <a:lstStyle/>
                    <a:p>
                      <a:pPr marL="0" marR="0" algn="r">
                        <a:lnSpc>
                          <a:spcPct val="107000"/>
                        </a:lnSpc>
                        <a:spcBef>
                          <a:spcPts val="0"/>
                        </a:spcBef>
                        <a:spcAft>
                          <a:spcPts val="0"/>
                        </a:spcAft>
                      </a:pPr>
                      <a:r>
                        <a:rPr lang="en-US" sz="1600" b="1" dirty="0">
                          <a:effectLst/>
                        </a:rPr>
                        <a:t>418</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471" marR="27471" marT="0" marB="0" anchor="ctr"/>
                </a:tc>
                <a:tc>
                  <a:txBody>
                    <a:bodyPr/>
                    <a:lstStyle/>
                    <a:p>
                      <a:pPr marL="0" marR="0" algn="r">
                        <a:lnSpc>
                          <a:spcPct val="107000"/>
                        </a:lnSpc>
                        <a:spcBef>
                          <a:spcPts val="0"/>
                        </a:spcBef>
                        <a:spcAft>
                          <a:spcPts val="0"/>
                        </a:spcAft>
                      </a:pPr>
                      <a:r>
                        <a:rPr lang="en-GB" sz="1600" b="1" i="1" dirty="0">
                          <a:solidFill>
                            <a:schemeClr val="accent1"/>
                          </a:solidFill>
                          <a:effectLst/>
                          <a:latin typeface="+mn-lt"/>
                        </a:rPr>
                        <a:t>134</a:t>
                      </a:r>
                      <a:endParaRPr lang="en-GB" sz="1600" b="1" i="1" dirty="0">
                        <a:solidFill>
                          <a:schemeClr val="accent1"/>
                        </a:solidFill>
                        <a:effectLst/>
                        <a:latin typeface="+mn-lt"/>
                        <a:ea typeface="Calibri" panose="020F0502020204030204" pitchFamily="34" charset="0"/>
                        <a:cs typeface="Arial" panose="020B0604020202020204" pitchFamily="34" charset="0"/>
                      </a:endParaRPr>
                    </a:p>
                  </a:txBody>
                  <a:tcPr marL="35561" marR="35561" marT="0" marB="0" anchor="ctr"/>
                </a:tc>
                <a:tc>
                  <a:txBody>
                    <a:bodyPr/>
                    <a:lstStyle/>
                    <a:p>
                      <a:pPr>
                        <a:lnSpc>
                          <a:spcPct val="107000"/>
                        </a:lnSpc>
                      </a:pPr>
                      <a:endParaRPr lang="en-GB" sz="1600">
                        <a:effectLst/>
                        <a:latin typeface="+mn-lt"/>
                        <a:cs typeface="Arial" panose="020B0604020202020204" pitchFamily="34" charset="0"/>
                      </a:endParaRPr>
                    </a:p>
                  </a:txBody>
                  <a:tcPr marL="35561" marR="35561" marT="0" marB="0" anchor="ctr"/>
                </a:tc>
                <a:tc>
                  <a:txBody>
                    <a:bodyPr/>
                    <a:lstStyle/>
                    <a:p>
                      <a:pPr marL="0" marR="0" algn="r">
                        <a:lnSpc>
                          <a:spcPct val="107000"/>
                        </a:lnSpc>
                        <a:spcBef>
                          <a:spcPts val="0"/>
                        </a:spcBef>
                        <a:spcAft>
                          <a:spcPts val="0"/>
                        </a:spcAft>
                      </a:pPr>
                      <a:r>
                        <a:rPr lang="en-GB" sz="1600" dirty="0">
                          <a:effectLst/>
                          <a:latin typeface="+mn-lt"/>
                        </a:rPr>
                        <a:t>303</a:t>
                      </a:r>
                      <a:endParaRPr lang="en-GB" sz="1600" dirty="0">
                        <a:effectLst/>
                        <a:latin typeface="+mn-lt"/>
                        <a:ea typeface="Calibri" panose="020F0502020204030204" pitchFamily="34" charset="0"/>
                        <a:cs typeface="Arial" panose="020B0604020202020204" pitchFamily="34" charset="0"/>
                      </a:endParaRPr>
                    </a:p>
                  </a:txBody>
                  <a:tcPr marL="35561" marR="35561" marT="0" marB="0" anchor="ctr">
                    <a:solidFill>
                      <a:srgbClr val="92D050"/>
                    </a:solidFill>
                  </a:tcPr>
                </a:tc>
                <a:tc>
                  <a:txBody>
                    <a:bodyPr/>
                    <a:lstStyle/>
                    <a:p>
                      <a:pPr marL="0" marR="0" algn="r">
                        <a:lnSpc>
                          <a:spcPct val="107000"/>
                        </a:lnSpc>
                        <a:spcBef>
                          <a:spcPts val="0"/>
                        </a:spcBef>
                        <a:spcAft>
                          <a:spcPts val="0"/>
                        </a:spcAft>
                      </a:pPr>
                      <a:r>
                        <a:rPr lang="en-GB" sz="1600" dirty="0">
                          <a:effectLst/>
                          <a:latin typeface="+mn-lt"/>
                        </a:rPr>
                        <a:t>31</a:t>
                      </a:r>
                      <a:endParaRPr lang="en-GB" sz="1600" dirty="0">
                        <a:effectLst/>
                        <a:latin typeface="+mn-lt"/>
                        <a:ea typeface="Calibri" panose="020F0502020204030204" pitchFamily="34" charset="0"/>
                        <a:cs typeface="Arial" panose="020B0604020202020204" pitchFamily="34" charset="0"/>
                      </a:endParaRPr>
                    </a:p>
                  </a:txBody>
                  <a:tcPr marL="35561" marR="35561" marT="0" marB="0" anchor="ctr">
                    <a:solidFill>
                      <a:srgbClr val="FFFF00"/>
                    </a:solidFill>
                  </a:tcPr>
                </a:tc>
                <a:tc>
                  <a:txBody>
                    <a:bodyPr/>
                    <a:lstStyle/>
                    <a:p>
                      <a:pPr marL="0" marR="0" algn="r">
                        <a:lnSpc>
                          <a:spcPct val="107000"/>
                        </a:lnSpc>
                        <a:spcBef>
                          <a:spcPts val="0"/>
                        </a:spcBef>
                        <a:spcAft>
                          <a:spcPts val="0"/>
                        </a:spcAft>
                      </a:pPr>
                      <a:r>
                        <a:rPr lang="en-GB" sz="1600" b="1" i="1" dirty="0">
                          <a:solidFill>
                            <a:schemeClr val="accent1"/>
                          </a:solidFill>
                          <a:effectLst/>
                          <a:latin typeface="+mn-lt"/>
                        </a:rPr>
                        <a:t>468</a:t>
                      </a:r>
                      <a:endParaRPr lang="en-GB" sz="1600" b="1" i="1" dirty="0">
                        <a:solidFill>
                          <a:schemeClr val="accent1"/>
                        </a:solidFill>
                        <a:effectLst/>
                        <a:latin typeface="+mn-lt"/>
                        <a:ea typeface="Calibri" panose="020F0502020204030204" pitchFamily="34" charset="0"/>
                        <a:cs typeface="Arial" panose="020B0604020202020204" pitchFamily="34" charset="0"/>
                      </a:endParaRPr>
                    </a:p>
                  </a:txBody>
                  <a:tcPr marL="35561" marR="35561" marT="0" marB="0" anchor="ctr"/>
                </a:tc>
                <a:tc>
                  <a:txBody>
                    <a:bodyPr/>
                    <a:lstStyle/>
                    <a:p>
                      <a:pPr marL="0" marR="0" algn="r" defTabSz="914400" rtl="0" eaLnBrk="1" fontAlgn="b" latinLnBrk="0" hangingPunct="1">
                        <a:lnSpc>
                          <a:spcPct val="107000"/>
                        </a:lnSpc>
                        <a:spcBef>
                          <a:spcPts val="0"/>
                        </a:spcBef>
                        <a:spcAft>
                          <a:spcPts val="0"/>
                        </a:spcAft>
                      </a:pPr>
                      <a:r>
                        <a:rPr lang="en-GB" sz="2000" b="1" kern="1200" dirty="0">
                          <a:solidFill>
                            <a:schemeClr val="dk1"/>
                          </a:solidFill>
                          <a:effectLst/>
                          <a:latin typeface="+mn-lt"/>
                          <a:ea typeface="+mn-ea"/>
                          <a:cs typeface="+mn-cs"/>
                        </a:rPr>
                        <a:t>334</a:t>
                      </a:r>
                    </a:p>
                  </a:txBody>
                  <a:tcPr marL="7620" marR="7620" marT="7620" marB="0" anchor="ctr"/>
                </a:tc>
                <a:extLst>
                  <a:ext uri="{0D108BD9-81ED-4DB2-BD59-A6C34878D82A}">
                    <a16:rowId xmlns:a16="http://schemas.microsoft.com/office/drawing/2014/main" val="2311242708"/>
                  </a:ext>
                </a:extLst>
              </a:tr>
              <a:tr h="586367">
                <a:tc>
                  <a:txBody>
                    <a:bodyPr/>
                    <a:lstStyle/>
                    <a:p>
                      <a:pPr marL="0" marR="0">
                        <a:lnSpc>
                          <a:spcPct val="107000"/>
                        </a:lnSpc>
                        <a:spcBef>
                          <a:spcPts val="0"/>
                        </a:spcBef>
                        <a:spcAft>
                          <a:spcPts val="0"/>
                        </a:spcAft>
                      </a:pPr>
                      <a:r>
                        <a:rPr lang="en-GB" sz="1600">
                          <a:effectLst/>
                          <a:latin typeface="+mn-lt"/>
                        </a:rPr>
                        <a:t>West Rand</a:t>
                      </a:r>
                      <a:endParaRPr lang="en-GB" sz="1600">
                        <a:effectLst/>
                        <a:latin typeface="+mn-lt"/>
                        <a:ea typeface="Calibri" panose="020F0502020204030204" pitchFamily="34" charset="0"/>
                        <a:cs typeface="Arial" panose="020B0604020202020204" pitchFamily="34" charset="0"/>
                      </a:endParaRPr>
                    </a:p>
                  </a:txBody>
                  <a:tcPr marL="35561" marR="35561" marT="0" marB="0" anchor="ctr"/>
                </a:tc>
                <a:tc>
                  <a:txBody>
                    <a:bodyPr/>
                    <a:lstStyle/>
                    <a:p>
                      <a:pPr marL="0" marR="0" algn="r">
                        <a:lnSpc>
                          <a:spcPct val="107000"/>
                        </a:lnSpc>
                        <a:spcBef>
                          <a:spcPts val="0"/>
                        </a:spcBef>
                        <a:spcAft>
                          <a:spcPts val="0"/>
                        </a:spcAft>
                      </a:pPr>
                      <a:r>
                        <a:rPr lang="en-US" sz="1600" b="1" dirty="0">
                          <a:effectLst/>
                        </a:rPr>
                        <a:t>173</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471" marR="27471" marT="0" marB="0" anchor="ctr"/>
                </a:tc>
                <a:tc>
                  <a:txBody>
                    <a:bodyPr/>
                    <a:lstStyle/>
                    <a:p>
                      <a:pPr marL="0" marR="0" algn="r">
                        <a:lnSpc>
                          <a:spcPct val="107000"/>
                        </a:lnSpc>
                        <a:spcBef>
                          <a:spcPts val="0"/>
                        </a:spcBef>
                        <a:spcAft>
                          <a:spcPts val="0"/>
                        </a:spcAft>
                      </a:pPr>
                      <a:r>
                        <a:rPr lang="en-GB" sz="1600" b="1" i="1" dirty="0">
                          <a:solidFill>
                            <a:schemeClr val="accent1"/>
                          </a:solidFill>
                          <a:effectLst/>
                          <a:latin typeface="+mn-lt"/>
                        </a:rPr>
                        <a:t>22</a:t>
                      </a:r>
                      <a:endParaRPr lang="en-GB" sz="1600" b="1" i="1" dirty="0">
                        <a:solidFill>
                          <a:schemeClr val="accent1"/>
                        </a:solidFill>
                        <a:effectLst/>
                        <a:latin typeface="+mn-lt"/>
                        <a:ea typeface="Calibri" panose="020F0502020204030204" pitchFamily="34" charset="0"/>
                        <a:cs typeface="Arial" panose="020B0604020202020204" pitchFamily="34" charset="0"/>
                      </a:endParaRPr>
                    </a:p>
                  </a:txBody>
                  <a:tcPr marL="35561" marR="35561" marT="0" marB="0" anchor="ctr"/>
                </a:tc>
                <a:tc>
                  <a:txBody>
                    <a:bodyPr/>
                    <a:lstStyle/>
                    <a:p>
                      <a:pPr>
                        <a:lnSpc>
                          <a:spcPct val="107000"/>
                        </a:lnSpc>
                      </a:pPr>
                      <a:endParaRPr lang="en-GB" sz="1600">
                        <a:effectLst/>
                        <a:latin typeface="+mn-lt"/>
                        <a:cs typeface="Arial" panose="020B0604020202020204" pitchFamily="34" charset="0"/>
                      </a:endParaRPr>
                    </a:p>
                  </a:txBody>
                  <a:tcPr marL="35561" marR="35561" marT="0" marB="0" anchor="ctr"/>
                </a:tc>
                <a:tc>
                  <a:txBody>
                    <a:bodyPr/>
                    <a:lstStyle/>
                    <a:p>
                      <a:pPr marL="0" marR="0" algn="r">
                        <a:lnSpc>
                          <a:spcPct val="107000"/>
                        </a:lnSpc>
                        <a:spcBef>
                          <a:spcPts val="0"/>
                        </a:spcBef>
                        <a:spcAft>
                          <a:spcPts val="0"/>
                        </a:spcAft>
                      </a:pPr>
                      <a:r>
                        <a:rPr lang="en-GB" sz="1600" dirty="0">
                          <a:effectLst/>
                          <a:latin typeface="+mn-lt"/>
                        </a:rPr>
                        <a:t>151</a:t>
                      </a:r>
                      <a:endParaRPr lang="en-GB" sz="1600" dirty="0">
                        <a:effectLst/>
                        <a:latin typeface="+mn-lt"/>
                        <a:ea typeface="Calibri" panose="020F0502020204030204" pitchFamily="34" charset="0"/>
                        <a:cs typeface="Arial" panose="020B0604020202020204" pitchFamily="34" charset="0"/>
                      </a:endParaRPr>
                    </a:p>
                  </a:txBody>
                  <a:tcPr marL="35561" marR="35561" marT="0" marB="0" anchor="ctr">
                    <a:solidFill>
                      <a:srgbClr val="92D050"/>
                    </a:solidFill>
                  </a:tcPr>
                </a:tc>
                <a:tc>
                  <a:txBody>
                    <a:bodyPr/>
                    <a:lstStyle/>
                    <a:p>
                      <a:pPr marL="0" marR="0" algn="r">
                        <a:lnSpc>
                          <a:spcPct val="107000"/>
                        </a:lnSpc>
                        <a:spcBef>
                          <a:spcPts val="0"/>
                        </a:spcBef>
                        <a:spcAft>
                          <a:spcPts val="0"/>
                        </a:spcAft>
                      </a:pPr>
                      <a:r>
                        <a:rPr lang="en-GB" sz="1600" dirty="0">
                          <a:effectLst/>
                          <a:latin typeface="+mn-lt"/>
                        </a:rPr>
                        <a:t>26</a:t>
                      </a:r>
                      <a:endParaRPr lang="en-GB" sz="1600" dirty="0">
                        <a:effectLst/>
                        <a:latin typeface="+mn-lt"/>
                        <a:ea typeface="Calibri" panose="020F0502020204030204" pitchFamily="34" charset="0"/>
                        <a:cs typeface="Arial" panose="020B0604020202020204" pitchFamily="34" charset="0"/>
                      </a:endParaRPr>
                    </a:p>
                  </a:txBody>
                  <a:tcPr marL="35561" marR="35561" marT="0" marB="0" anchor="ctr">
                    <a:solidFill>
                      <a:srgbClr val="FFFF00"/>
                    </a:solidFill>
                  </a:tcPr>
                </a:tc>
                <a:tc>
                  <a:txBody>
                    <a:bodyPr/>
                    <a:lstStyle/>
                    <a:p>
                      <a:pPr marL="0" marR="0" algn="r">
                        <a:lnSpc>
                          <a:spcPct val="107000"/>
                        </a:lnSpc>
                        <a:spcBef>
                          <a:spcPts val="0"/>
                        </a:spcBef>
                        <a:spcAft>
                          <a:spcPts val="0"/>
                        </a:spcAft>
                      </a:pPr>
                      <a:r>
                        <a:rPr lang="en-GB" sz="1600" b="1" i="1" dirty="0">
                          <a:solidFill>
                            <a:schemeClr val="accent1"/>
                          </a:solidFill>
                          <a:effectLst/>
                          <a:latin typeface="+mn-lt"/>
                        </a:rPr>
                        <a:t>199</a:t>
                      </a:r>
                      <a:endParaRPr lang="en-GB" sz="1600" b="1" i="1" dirty="0">
                        <a:solidFill>
                          <a:schemeClr val="accent1"/>
                        </a:solidFill>
                        <a:effectLst/>
                        <a:latin typeface="+mn-lt"/>
                        <a:ea typeface="Calibri" panose="020F0502020204030204" pitchFamily="34" charset="0"/>
                        <a:cs typeface="Arial" panose="020B0604020202020204" pitchFamily="34" charset="0"/>
                      </a:endParaRPr>
                    </a:p>
                  </a:txBody>
                  <a:tcPr marL="35561" marR="35561" marT="0" marB="0" anchor="ctr"/>
                </a:tc>
                <a:tc>
                  <a:txBody>
                    <a:bodyPr/>
                    <a:lstStyle/>
                    <a:p>
                      <a:pPr marL="0" marR="0" algn="r" defTabSz="914400" rtl="0" eaLnBrk="1" fontAlgn="b" latinLnBrk="0" hangingPunct="1">
                        <a:lnSpc>
                          <a:spcPct val="107000"/>
                        </a:lnSpc>
                        <a:spcBef>
                          <a:spcPts val="0"/>
                        </a:spcBef>
                        <a:spcAft>
                          <a:spcPts val="0"/>
                        </a:spcAft>
                      </a:pPr>
                      <a:r>
                        <a:rPr lang="en-GB" sz="2000" b="1" kern="1200" dirty="0">
                          <a:solidFill>
                            <a:schemeClr val="dk1"/>
                          </a:solidFill>
                          <a:effectLst/>
                          <a:latin typeface="+mn-lt"/>
                          <a:ea typeface="+mn-ea"/>
                          <a:cs typeface="+mn-cs"/>
                        </a:rPr>
                        <a:t>177</a:t>
                      </a:r>
                    </a:p>
                  </a:txBody>
                  <a:tcPr marL="7620" marR="7620" marT="7620" marB="0" anchor="ctr"/>
                </a:tc>
                <a:extLst>
                  <a:ext uri="{0D108BD9-81ED-4DB2-BD59-A6C34878D82A}">
                    <a16:rowId xmlns:a16="http://schemas.microsoft.com/office/drawing/2014/main" val="3676386344"/>
                  </a:ext>
                </a:extLst>
              </a:tr>
              <a:tr h="586367">
                <a:tc>
                  <a:txBody>
                    <a:bodyPr/>
                    <a:lstStyle/>
                    <a:p>
                      <a:pPr marL="0" marR="0" algn="ctr">
                        <a:lnSpc>
                          <a:spcPct val="107000"/>
                        </a:lnSpc>
                        <a:spcBef>
                          <a:spcPts val="0"/>
                        </a:spcBef>
                        <a:spcAft>
                          <a:spcPts val="0"/>
                        </a:spcAft>
                      </a:pPr>
                      <a:r>
                        <a:rPr lang="en-GB" sz="1800" dirty="0">
                          <a:effectLst/>
                          <a:latin typeface="+mn-lt"/>
                        </a:rPr>
                        <a:t>Grand Total</a:t>
                      </a:r>
                      <a:endParaRPr lang="en-GB" sz="1800" dirty="0">
                        <a:effectLst/>
                        <a:latin typeface="+mn-lt"/>
                        <a:ea typeface="Calibri" panose="020F0502020204030204" pitchFamily="34" charset="0"/>
                        <a:cs typeface="Arial" panose="020B0604020202020204" pitchFamily="34" charset="0"/>
                      </a:endParaRPr>
                    </a:p>
                  </a:txBody>
                  <a:tcPr marL="35561" marR="35561" marT="0" marB="0" anchor="ctr"/>
                </a:tc>
                <a:tc>
                  <a:txBody>
                    <a:bodyPr/>
                    <a:lstStyle/>
                    <a:p>
                      <a:pPr marL="0" marR="0" algn="r">
                        <a:lnSpc>
                          <a:spcPct val="107000"/>
                        </a:lnSpc>
                        <a:spcBef>
                          <a:spcPts val="0"/>
                        </a:spcBef>
                        <a:spcAft>
                          <a:spcPts val="0"/>
                        </a:spcAft>
                      </a:pPr>
                      <a:r>
                        <a:rPr lang="en-US" sz="1800" b="1" dirty="0">
                          <a:solidFill>
                            <a:srgbClr val="FF0000"/>
                          </a:solidFill>
                          <a:effectLst/>
                        </a:rPr>
                        <a:t>1607</a:t>
                      </a:r>
                      <a:endPar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7471" marR="27471" marT="0" marB="0" anchor="ctr"/>
                </a:tc>
                <a:tc>
                  <a:txBody>
                    <a:bodyPr/>
                    <a:lstStyle/>
                    <a:p>
                      <a:pPr marL="0" marR="0" algn="r">
                        <a:lnSpc>
                          <a:spcPct val="107000"/>
                        </a:lnSpc>
                        <a:spcBef>
                          <a:spcPts val="0"/>
                        </a:spcBef>
                        <a:spcAft>
                          <a:spcPts val="0"/>
                        </a:spcAft>
                      </a:pPr>
                      <a:r>
                        <a:rPr lang="en-GB" sz="1800" b="1" dirty="0">
                          <a:solidFill>
                            <a:srgbClr val="FF0000"/>
                          </a:solidFill>
                          <a:effectLst/>
                          <a:latin typeface="+mn-lt"/>
                        </a:rPr>
                        <a:t>330</a:t>
                      </a:r>
                      <a:endParaRPr lang="en-GB" sz="1800" b="1" dirty="0">
                        <a:solidFill>
                          <a:srgbClr val="FF0000"/>
                        </a:solidFill>
                        <a:effectLst/>
                        <a:latin typeface="+mn-lt"/>
                        <a:ea typeface="Calibri" panose="020F0502020204030204" pitchFamily="34" charset="0"/>
                        <a:cs typeface="Arial" panose="020B0604020202020204" pitchFamily="34" charset="0"/>
                      </a:endParaRPr>
                    </a:p>
                  </a:txBody>
                  <a:tcPr marL="35561" marR="35561" marT="0" marB="0" anchor="ctr"/>
                </a:tc>
                <a:tc>
                  <a:txBody>
                    <a:bodyPr/>
                    <a:lstStyle/>
                    <a:p>
                      <a:pPr marL="0" marR="0" algn="r">
                        <a:lnSpc>
                          <a:spcPct val="107000"/>
                        </a:lnSpc>
                        <a:spcBef>
                          <a:spcPts val="0"/>
                        </a:spcBef>
                        <a:spcAft>
                          <a:spcPts val="0"/>
                        </a:spcAft>
                      </a:pPr>
                      <a:r>
                        <a:rPr lang="en-GB" sz="1800" b="1" dirty="0">
                          <a:solidFill>
                            <a:srgbClr val="FF0000"/>
                          </a:solidFill>
                          <a:effectLst/>
                          <a:latin typeface="+mn-lt"/>
                        </a:rPr>
                        <a:t>3</a:t>
                      </a:r>
                      <a:endParaRPr lang="en-GB" sz="1800" b="1" dirty="0">
                        <a:solidFill>
                          <a:srgbClr val="FF0000"/>
                        </a:solidFill>
                        <a:effectLst/>
                        <a:latin typeface="+mn-lt"/>
                        <a:ea typeface="Calibri" panose="020F0502020204030204" pitchFamily="34" charset="0"/>
                        <a:cs typeface="Arial" panose="020B0604020202020204" pitchFamily="34" charset="0"/>
                      </a:endParaRPr>
                    </a:p>
                  </a:txBody>
                  <a:tcPr marL="35561" marR="35561" marT="0" marB="0" anchor="ctr"/>
                </a:tc>
                <a:tc>
                  <a:txBody>
                    <a:bodyPr/>
                    <a:lstStyle/>
                    <a:p>
                      <a:pPr marL="0" marR="0" algn="r">
                        <a:lnSpc>
                          <a:spcPct val="107000"/>
                        </a:lnSpc>
                        <a:spcBef>
                          <a:spcPts val="0"/>
                        </a:spcBef>
                        <a:spcAft>
                          <a:spcPts val="0"/>
                        </a:spcAft>
                      </a:pPr>
                      <a:r>
                        <a:rPr lang="en-GB" sz="1800" b="1" dirty="0">
                          <a:solidFill>
                            <a:srgbClr val="FF0000"/>
                          </a:solidFill>
                          <a:effectLst/>
                          <a:latin typeface="+mn-lt"/>
                        </a:rPr>
                        <a:t>1293</a:t>
                      </a:r>
                      <a:endParaRPr lang="en-GB" sz="1800" b="1" dirty="0">
                        <a:solidFill>
                          <a:srgbClr val="FF0000"/>
                        </a:solidFill>
                        <a:effectLst/>
                        <a:latin typeface="+mn-lt"/>
                        <a:ea typeface="Calibri" panose="020F0502020204030204" pitchFamily="34" charset="0"/>
                        <a:cs typeface="Arial" panose="020B0604020202020204" pitchFamily="34" charset="0"/>
                      </a:endParaRPr>
                    </a:p>
                  </a:txBody>
                  <a:tcPr marL="35561" marR="35561" marT="0" marB="0" anchor="ctr">
                    <a:solidFill>
                      <a:srgbClr val="92D050"/>
                    </a:solidFill>
                  </a:tcPr>
                </a:tc>
                <a:tc>
                  <a:txBody>
                    <a:bodyPr/>
                    <a:lstStyle/>
                    <a:p>
                      <a:pPr marL="0" marR="0" algn="r">
                        <a:lnSpc>
                          <a:spcPct val="107000"/>
                        </a:lnSpc>
                        <a:spcBef>
                          <a:spcPts val="0"/>
                        </a:spcBef>
                        <a:spcAft>
                          <a:spcPts val="0"/>
                        </a:spcAft>
                      </a:pPr>
                      <a:r>
                        <a:rPr lang="en-GB" sz="1800" b="1" dirty="0">
                          <a:solidFill>
                            <a:srgbClr val="FF0000"/>
                          </a:solidFill>
                          <a:effectLst/>
                          <a:latin typeface="+mn-lt"/>
                        </a:rPr>
                        <a:t>383</a:t>
                      </a:r>
                      <a:endParaRPr lang="en-GB" sz="1800" b="1" dirty="0">
                        <a:solidFill>
                          <a:srgbClr val="FF0000"/>
                        </a:solidFill>
                        <a:effectLst/>
                        <a:latin typeface="+mn-lt"/>
                        <a:ea typeface="Calibri" panose="020F0502020204030204" pitchFamily="34" charset="0"/>
                        <a:cs typeface="Arial" panose="020B0604020202020204" pitchFamily="34" charset="0"/>
                      </a:endParaRPr>
                    </a:p>
                  </a:txBody>
                  <a:tcPr marL="35561" marR="35561" marT="0" marB="0" anchor="ctr">
                    <a:solidFill>
                      <a:srgbClr val="FFFF00"/>
                    </a:solidFill>
                  </a:tcPr>
                </a:tc>
                <a:tc>
                  <a:txBody>
                    <a:bodyPr/>
                    <a:lstStyle/>
                    <a:p>
                      <a:pPr marL="0" marR="0" algn="r">
                        <a:lnSpc>
                          <a:spcPct val="107000"/>
                        </a:lnSpc>
                        <a:spcBef>
                          <a:spcPts val="0"/>
                        </a:spcBef>
                        <a:spcAft>
                          <a:spcPts val="0"/>
                        </a:spcAft>
                      </a:pPr>
                      <a:r>
                        <a:rPr lang="en-GB" sz="1800" b="1" dirty="0">
                          <a:solidFill>
                            <a:srgbClr val="FF0000"/>
                          </a:solidFill>
                          <a:effectLst/>
                          <a:latin typeface="+mn-lt"/>
                        </a:rPr>
                        <a:t>2009</a:t>
                      </a:r>
                      <a:endParaRPr lang="en-GB" sz="1800" b="1" dirty="0">
                        <a:solidFill>
                          <a:srgbClr val="FF0000"/>
                        </a:solidFill>
                        <a:effectLst/>
                        <a:latin typeface="+mn-lt"/>
                        <a:ea typeface="Calibri" panose="020F0502020204030204" pitchFamily="34" charset="0"/>
                        <a:cs typeface="Arial" panose="020B0604020202020204" pitchFamily="34" charset="0"/>
                      </a:endParaRPr>
                    </a:p>
                  </a:txBody>
                  <a:tcPr marL="35561" marR="35561" marT="0" marB="0" anchor="ctr"/>
                </a:tc>
                <a:tc>
                  <a:txBody>
                    <a:bodyPr/>
                    <a:lstStyle/>
                    <a:p>
                      <a:pPr marL="0" marR="0" algn="r" defTabSz="914400" rtl="0" eaLnBrk="1" fontAlgn="b" latinLnBrk="0" hangingPunct="1">
                        <a:lnSpc>
                          <a:spcPct val="107000"/>
                        </a:lnSpc>
                        <a:spcBef>
                          <a:spcPts val="0"/>
                        </a:spcBef>
                        <a:spcAft>
                          <a:spcPts val="0"/>
                        </a:spcAft>
                      </a:pPr>
                      <a:r>
                        <a:rPr lang="en-GB" sz="2400" b="1" kern="1200" dirty="0">
                          <a:solidFill>
                            <a:srgbClr val="FF0000"/>
                          </a:solidFill>
                          <a:effectLst/>
                          <a:latin typeface="+mn-lt"/>
                          <a:ea typeface="+mn-ea"/>
                          <a:cs typeface="+mn-cs"/>
                        </a:rPr>
                        <a:t>1679</a:t>
                      </a:r>
                    </a:p>
                  </a:txBody>
                  <a:tcPr marL="7620" marR="7620" marT="7620" marB="0" anchor="ctr"/>
                </a:tc>
                <a:extLst>
                  <a:ext uri="{0D108BD9-81ED-4DB2-BD59-A6C34878D82A}">
                    <a16:rowId xmlns:a16="http://schemas.microsoft.com/office/drawing/2014/main" val="1884175558"/>
                  </a:ext>
                </a:extLst>
              </a:tr>
            </a:tbl>
          </a:graphicData>
        </a:graphic>
      </p:graphicFrame>
    </p:spTree>
    <p:extLst>
      <p:ext uri="{BB962C8B-B14F-4D97-AF65-F5344CB8AC3E}">
        <p14:creationId xmlns:p14="http://schemas.microsoft.com/office/powerpoint/2010/main" val="12643581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10972800" cy="849624"/>
          </a:xfrm>
        </p:spPr>
        <p:txBody>
          <a:bodyPr/>
          <a:lstStyle/>
          <a:p>
            <a:r>
              <a:rPr lang="en-ZA" sz="2800" b="1" dirty="0">
                <a:solidFill>
                  <a:schemeClr val="accent6"/>
                </a:solidFill>
              </a:rPr>
              <a:t>EMIS DATA Completion &amp; Secondary Verification: SLAs</a:t>
            </a:r>
          </a:p>
        </p:txBody>
      </p:sp>
      <p:graphicFrame>
        <p:nvGraphicFramePr>
          <p:cNvPr id="2" name="Table 1">
            <a:extLst>
              <a:ext uri="{FF2B5EF4-FFF2-40B4-BE49-F238E27FC236}">
                <a16:creationId xmlns:a16="http://schemas.microsoft.com/office/drawing/2014/main" id="{780E9448-4455-494C-A046-41CC3901FB91}"/>
              </a:ext>
            </a:extLst>
          </p:cNvPr>
          <p:cNvGraphicFramePr>
            <a:graphicFrameLocks noGrp="1"/>
          </p:cNvGraphicFramePr>
          <p:nvPr/>
        </p:nvGraphicFramePr>
        <p:xfrm>
          <a:off x="415864" y="974834"/>
          <a:ext cx="11321435" cy="4908332"/>
        </p:xfrm>
        <a:graphic>
          <a:graphicData uri="http://schemas.openxmlformats.org/drawingml/2006/table">
            <a:tbl>
              <a:tblPr firstRow="1" firstCol="1" bandRow="1">
                <a:tableStyleId>{5C22544A-7EE6-4342-B048-85BDC9FD1C3A}</a:tableStyleId>
              </a:tblPr>
              <a:tblGrid>
                <a:gridCol w="1454657">
                  <a:extLst>
                    <a:ext uri="{9D8B030D-6E8A-4147-A177-3AD203B41FA5}">
                      <a16:colId xmlns:a16="http://schemas.microsoft.com/office/drawing/2014/main" val="3301297590"/>
                    </a:ext>
                  </a:extLst>
                </a:gridCol>
                <a:gridCol w="1644463">
                  <a:extLst>
                    <a:ext uri="{9D8B030D-6E8A-4147-A177-3AD203B41FA5}">
                      <a16:colId xmlns:a16="http://schemas.microsoft.com/office/drawing/2014/main" val="1829386460"/>
                    </a:ext>
                  </a:extLst>
                </a:gridCol>
                <a:gridCol w="1644463">
                  <a:extLst>
                    <a:ext uri="{9D8B030D-6E8A-4147-A177-3AD203B41FA5}">
                      <a16:colId xmlns:a16="http://schemas.microsoft.com/office/drawing/2014/main" val="1895442255"/>
                    </a:ext>
                  </a:extLst>
                </a:gridCol>
                <a:gridCol w="1644463">
                  <a:extLst>
                    <a:ext uri="{9D8B030D-6E8A-4147-A177-3AD203B41FA5}">
                      <a16:colId xmlns:a16="http://schemas.microsoft.com/office/drawing/2014/main" val="4230327175"/>
                    </a:ext>
                  </a:extLst>
                </a:gridCol>
                <a:gridCol w="1644463">
                  <a:extLst>
                    <a:ext uri="{9D8B030D-6E8A-4147-A177-3AD203B41FA5}">
                      <a16:colId xmlns:a16="http://schemas.microsoft.com/office/drawing/2014/main" val="3126059105"/>
                    </a:ext>
                  </a:extLst>
                </a:gridCol>
                <a:gridCol w="1644463">
                  <a:extLst>
                    <a:ext uri="{9D8B030D-6E8A-4147-A177-3AD203B41FA5}">
                      <a16:colId xmlns:a16="http://schemas.microsoft.com/office/drawing/2014/main" val="979021719"/>
                    </a:ext>
                  </a:extLst>
                </a:gridCol>
                <a:gridCol w="1644463">
                  <a:extLst>
                    <a:ext uri="{9D8B030D-6E8A-4147-A177-3AD203B41FA5}">
                      <a16:colId xmlns:a16="http://schemas.microsoft.com/office/drawing/2014/main" val="3740776956"/>
                    </a:ext>
                  </a:extLst>
                </a:gridCol>
              </a:tblGrid>
              <a:tr h="1898862">
                <a:tc>
                  <a:txBody>
                    <a:bodyPr/>
                    <a:lstStyle/>
                    <a:p>
                      <a:pPr marL="0" marR="0" algn="ctr">
                        <a:lnSpc>
                          <a:spcPct val="107000"/>
                        </a:lnSpc>
                        <a:spcBef>
                          <a:spcPts val="0"/>
                        </a:spcBef>
                        <a:spcAft>
                          <a:spcPts val="0"/>
                        </a:spcAft>
                      </a:pPr>
                      <a:r>
                        <a:rPr lang="en-US" sz="1400" dirty="0">
                          <a:effectLst/>
                          <a:latin typeface="+mn-lt"/>
                        </a:rPr>
                        <a:t> </a:t>
                      </a:r>
                      <a:r>
                        <a:rPr lang="en-US" sz="1800" b="1" kern="1200" dirty="0">
                          <a:solidFill>
                            <a:srgbClr val="FFFF00"/>
                          </a:solidFill>
                          <a:effectLst/>
                          <a:latin typeface="+mn-lt"/>
                          <a:ea typeface="+mn-ea"/>
                          <a:cs typeface="+mn-cs"/>
                        </a:rPr>
                        <a:t>A. </a:t>
                      </a:r>
                      <a:r>
                        <a:rPr lang="en-US" sz="1400" dirty="0">
                          <a:effectLst/>
                          <a:latin typeface="+mn-lt"/>
                        </a:rPr>
                        <a:t>REGION</a:t>
                      </a:r>
                      <a:endParaRPr lang="en-US" sz="1400" dirty="0">
                        <a:effectLst/>
                        <a:latin typeface="+mn-lt"/>
                        <a:ea typeface="Calibri" panose="020F0502020204030204" pitchFamily="34" charset="0"/>
                        <a:cs typeface="Times New Roman" panose="02020603050405020304" pitchFamily="18" charset="0"/>
                      </a:endParaRPr>
                    </a:p>
                  </a:txBody>
                  <a:tcPr marL="27471" marR="27471" marT="0" marB="0" anchor="ctr"/>
                </a:tc>
                <a:tc>
                  <a:txBody>
                    <a:bodyPr/>
                    <a:lstStyle/>
                    <a:p>
                      <a:pPr marL="0" marR="0" algn="ctr">
                        <a:lnSpc>
                          <a:spcPct val="107000"/>
                        </a:lnSpc>
                        <a:spcBef>
                          <a:spcPts val="0"/>
                        </a:spcBef>
                        <a:spcAft>
                          <a:spcPts val="0"/>
                        </a:spcAft>
                      </a:pPr>
                      <a:r>
                        <a:rPr lang="en-US" sz="1800" b="1" kern="1200" dirty="0">
                          <a:solidFill>
                            <a:srgbClr val="FFFF00"/>
                          </a:solidFill>
                          <a:effectLst/>
                          <a:latin typeface="+mn-lt"/>
                          <a:ea typeface="+mn-ea"/>
                          <a:cs typeface="+mn-cs"/>
                        </a:rPr>
                        <a:t>B.</a:t>
                      </a:r>
                      <a:r>
                        <a:rPr lang="en-US" sz="1400" dirty="0">
                          <a:effectLst/>
                          <a:latin typeface="+mn-lt"/>
                        </a:rPr>
                        <a:t> CENTRES IN Baseline GDSD DATABASE</a:t>
                      </a:r>
                      <a:endParaRPr lang="en-US" sz="1400" dirty="0">
                        <a:effectLst/>
                        <a:latin typeface="+mn-lt"/>
                        <a:ea typeface="Calibri" panose="020F0502020204030204" pitchFamily="34" charset="0"/>
                        <a:cs typeface="Times New Roman" panose="02020603050405020304" pitchFamily="18" charset="0"/>
                      </a:endParaRPr>
                    </a:p>
                  </a:txBody>
                  <a:tcPr marL="27471" marR="27471" marT="0" marB="0" anchor="ctr"/>
                </a:tc>
                <a:tc>
                  <a:txBody>
                    <a:bodyPr/>
                    <a:lstStyle/>
                    <a:p>
                      <a:pPr marL="0" marR="0" algn="ctr" defTabSz="914400" rtl="0" eaLnBrk="1" latinLnBrk="0" hangingPunct="1">
                        <a:lnSpc>
                          <a:spcPct val="107000"/>
                        </a:lnSpc>
                        <a:spcBef>
                          <a:spcPts val="0"/>
                        </a:spcBef>
                        <a:spcAft>
                          <a:spcPts val="0"/>
                        </a:spcAft>
                      </a:pPr>
                      <a:r>
                        <a:rPr lang="en-US" sz="1800" b="1" kern="1200" dirty="0">
                          <a:solidFill>
                            <a:srgbClr val="FFFF00"/>
                          </a:solidFill>
                          <a:effectLst/>
                          <a:latin typeface="+mn-lt"/>
                          <a:ea typeface="+mn-ea"/>
                          <a:cs typeface="+mn-cs"/>
                        </a:rPr>
                        <a:t>C. </a:t>
                      </a:r>
                      <a:r>
                        <a:rPr lang="en-US" sz="1400" b="1" kern="1200" dirty="0">
                          <a:solidFill>
                            <a:schemeClr val="lt1"/>
                          </a:solidFill>
                          <a:effectLst/>
                          <a:latin typeface="+mn-lt"/>
                          <a:ea typeface="+mn-ea"/>
                          <a:cs typeface="+mn-cs"/>
                        </a:rPr>
                        <a:t>REGISTRATION CERTIFICATES</a:t>
                      </a:r>
                    </a:p>
                  </a:txBody>
                  <a:tcPr marL="27471" marR="27471" marT="0" marB="0" anchor="ctr"/>
                </a:tc>
                <a:tc>
                  <a:txBody>
                    <a:bodyPr/>
                    <a:lstStyle/>
                    <a:p>
                      <a:pPr marL="0" marR="0" algn="ctr" defTabSz="914400" rtl="0" eaLnBrk="1" latinLnBrk="0" hangingPunct="1">
                        <a:lnSpc>
                          <a:spcPct val="107000"/>
                        </a:lnSpc>
                        <a:spcBef>
                          <a:spcPts val="0"/>
                        </a:spcBef>
                        <a:spcAft>
                          <a:spcPts val="0"/>
                        </a:spcAft>
                      </a:pPr>
                      <a:r>
                        <a:rPr lang="en-US" sz="1800" b="1" kern="1200" dirty="0">
                          <a:solidFill>
                            <a:srgbClr val="FFFF00"/>
                          </a:solidFill>
                          <a:effectLst/>
                          <a:latin typeface="+mn-lt"/>
                          <a:ea typeface="+mn-ea"/>
                          <a:cs typeface="+mn-cs"/>
                        </a:rPr>
                        <a:t>D.</a:t>
                      </a:r>
                      <a:r>
                        <a:rPr lang="en-US" sz="1400" b="1" kern="1200" dirty="0">
                          <a:solidFill>
                            <a:schemeClr val="lt1"/>
                          </a:solidFill>
                          <a:effectLst/>
                          <a:latin typeface="+mn-lt"/>
                          <a:ea typeface="+mn-ea"/>
                          <a:cs typeface="+mn-cs"/>
                        </a:rPr>
                        <a:t> No. of CLOSED / UNFUNDED / UNREGISTERED CENTRES</a:t>
                      </a:r>
                    </a:p>
                  </a:txBody>
                  <a:tcPr marL="27471" marR="27471" marT="0" marB="0" anchor="ctr"/>
                </a:tc>
                <a:tc>
                  <a:txBody>
                    <a:bodyPr/>
                    <a:lstStyle/>
                    <a:p>
                      <a:pPr marL="0" marR="0" algn="ctr" defTabSz="914400" rtl="0" eaLnBrk="1" latinLnBrk="0" hangingPunct="1">
                        <a:lnSpc>
                          <a:spcPct val="107000"/>
                        </a:lnSpc>
                        <a:spcBef>
                          <a:spcPts val="0"/>
                        </a:spcBef>
                        <a:spcAft>
                          <a:spcPts val="0"/>
                        </a:spcAft>
                      </a:pPr>
                      <a:r>
                        <a:rPr lang="en-US" sz="1800" b="1" kern="1200" dirty="0">
                          <a:solidFill>
                            <a:srgbClr val="FFFF00"/>
                          </a:solidFill>
                          <a:effectLst/>
                          <a:latin typeface="+mn-lt"/>
                          <a:ea typeface="+mn-ea"/>
                          <a:cs typeface="+mn-cs"/>
                        </a:rPr>
                        <a:t>E.</a:t>
                      </a:r>
                      <a:r>
                        <a:rPr lang="en-US" sz="1400" b="1" kern="1200" dirty="0">
                          <a:solidFill>
                            <a:schemeClr val="lt1"/>
                          </a:solidFill>
                          <a:effectLst/>
                          <a:latin typeface="+mn-lt"/>
                          <a:ea typeface="+mn-ea"/>
                          <a:cs typeface="+mn-cs"/>
                        </a:rPr>
                        <a:t> No. of SLAs SIGNED</a:t>
                      </a:r>
                    </a:p>
                  </a:txBody>
                  <a:tcPr marL="27471" marR="27471" marT="0" marB="0" anchor="ctr"/>
                </a:tc>
                <a:tc>
                  <a:txBody>
                    <a:bodyPr/>
                    <a:lstStyle/>
                    <a:p>
                      <a:pPr marL="0" marR="0" algn="ctr">
                        <a:lnSpc>
                          <a:spcPct val="107000"/>
                        </a:lnSpc>
                        <a:spcBef>
                          <a:spcPts val="0"/>
                        </a:spcBef>
                        <a:spcAft>
                          <a:spcPts val="0"/>
                        </a:spcAft>
                      </a:pPr>
                      <a:r>
                        <a:rPr lang="en-US" sz="1800" b="1" kern="1200" dirty="0">
                          <a:solidFill>
                            <a:srgbClr val="FFFF00"/>
                          </a:solidFill>
                          <a:effectLst/>
                          <a:latin typeface="+mn-lt"/>
                          <a:ea typeface="+mn-ea"/>
                          <a:cs typeface="+mn-cs"/>
                        </a:rPr>
                        <a:t>F. </a:t>
                      </a:r>
                      <a:r>
                        <a:rPr lang="en-US" sz="1400" b="1" kern="1200" dirty="0">
                          <a:solidFill>
                            <a:schemeClr val="lt1"/>
                          </a:solidFill>
                          <a:effectLst/>
                          <a:latin typeface="+mn-lt"/>
                          <a:ea typeface="+mn-ea"/>
                          <a:cs typeface="+mn-cs"/>
                        </a:rPr>
                        <a:t>SLAs SUPPLIED </a:t>
                      </a:r>
                    </a:p>
                  </a:txBody>
                  <a:tcPr marL="27471" marR="27471" marT="0" marB="0" anchor="ctr"/>
                </a:tc>
                <a:tc>
                  <a:txBody>
                    <a:bodyPr/>
                    <a:lstStyle/>
                    <a:p>
                      <a:pPr marL="0" marR="0" algn="ctr">
                        <a:lnSpc>
                          <a:spcPct val="107000"/>
                        </a:lnSpc>
                        <a:spcBef>
                          <a:spcPts val="0"/>
                        </a:spcBef>
                        <a:spcAft>
                          <a:spcPts val="0"/>
                        </a:spcAft>
                      </a:pPr>
                      <a:r>
                        <a:rPr lang="en-US" sz="1800" b="1" kern="1200" dirty="0">
                          <a:solidFill>
                            <a:srgbClr val="FFFF00"/>
                          </a:solidFill>
                          <a:effectLst/>
                          <a:latin typeface="+mn-lt"/>
                          <a:ea typeface="+mn-ea"/>
                          <a:cs typeface="+mn-cs"/>
                        </a:rPr>
                        <a:t>G.</a:t>
                      </a:r>
                      <a:r>
                        <a:rPr lang="en-US" sz="1400" b="1" kern="1200" dirty="0">
                          <a:solidFill>
                            <a:srgbClr val="FFFF00"/>
                          </a:solidFill>
                          <a:effectLst/>
                          <a:latin typeface="+mn-lt"/>
                          <a:ea typeface="+mn-ea"/>
                          <a:cs typeface="+mn-cs"/>
                        </a:rPr>
                        <a:t> </a:t>
                      </a:r>
                      <a:r>
                        <a:rPr lang="en-US" sz="1400" b="1" kern="1200" dirty="0">
                          <a:solidFill>
                            <a:schemeClr val="bg1"/>
                          </a:solidFill>
                          <a:effectLst/>
                          <a:latin typeface="+mn-lt"/>
                          <a:ea typeface="+mn-ea"/>
                          <a:cs typeface="+mn-cs"/>
                        </a:rPr>
                        <a:t>SLAs OUTSTANDING </a:t>
                      </a:r>
                      <a:r>
                        <a:rPr lang="en-US" sz="1800" b="1" kern="1200" dirty="0">
                          <a:solidFill>
                            <a:srgbClr val="FFFF00"/>
                          </a:solidFill>
                          <a:effectLst/>
                          <a:latin typeface="+mn-lt"/>
                          <a:ea typeface="+mn-ea"/>
                          <a:cs typeface="+mn-cs"/>
                        </a:rPr>
                        <a:t>(C-F)</a:t>
                      </a:r>
                      <a:endParaRPr lang="en-US" sz="1400" b="1" kern="1200" dirty="0">
                        <a:solidFill>
                          <a:srgbClr val="FFFF00"/>
                        </a:solidFill>
                        <a:effectLst/>
                        <a:latin typeface="+mn-lt"/>
                        <a:ea typeface="+mn-ea"/>
                        <a:cs typeface="+mn-cs"/>
                      </a:endParaRPr>
                    </a:p>
                  </a:txBody>
                  <a:tcPr marL="27471" marR="27471" marT="0" marB="0" anchor="ctr"/>
                </a:tc>
                <a:extLst>
                  <a:ext uri="{0D108BD9-81ED-4DB2-BD59-A6C34878D82A}">
                    <a16:rowId xmlns:a16="http://schemas.microsoft.com/office/drawing/2014/main" val="1317435741"/>
                  </a:ext>
                </a:extLst>
              </a:tr>
              <a:tr h="488215">
                <a:tc>
                  <a:txBody>
                    <a:bodyPr/>
                    <a:lstStyle/>
                    <a:p>
                      <a:pPr marL="0" marR="0">
                        <a:lnSpc>
                          <a:spcPct val="107000"/>
                        </a:lnSpc>
                        <a:spcBef>
                          <a:spcPts val="0"/>
                        </a:spcBef>
                        <a:spcAft>
                          <a:spcPts val="0"/>
                        </a:spcAft>
                      </a:pPr>
                      <a:r>
                        <a:rPr lang="en-US" sz="1400" dirty="0">
                          <a:effectLst/>
                          <a:latin typeface="+mn-lt"/>
                        </a:rPr>
                        <a:t>Ekurhuleni</a:t>
                      </a:r>
                      <a:endParaRPr lang="en-US" sz="1400" dirty="0">
                        <a:effectLst/>
                        <a:latin typeface="+mn-lt"/>
                        <a:ea typeface="Calibri" panose="020F0502020204030204" pitchFamily="34" charset="0"/>
                        <a:cs typeface="Times New Roman" panose="02020603050405020304" pitchFamily="18" charset="0"/>
                      </a:endParaRPr>
                    </a:p>
                  </a:txBody>
                  <a:tcPr marL="27471" marR="27471" marT="0" marB="0" anchor="ctr"/>
                </a:tc>
                <a:tc>
                  <a:txBody>
                    <a:bodyPr/>
                    <a:lstStyle/>
                    <a:p>
                      <a:pPr marL="0" marR="0" algn="r">
                        <a:lnSpc>
                          <a:spcPct val="107000"/>
                        </a:lnSpc>
                        <a:spcBef>
                          <a:spcPts val="0"/>
                        </a:spcBef>
                        <a:spcAft>
                          <a:spcPts val="0"/>
                        </a:spcAft>
                      </a:pPr>
                      <a:r>
                        <a:rPr lang="en-US" sz="1800" b="0" dirty="0">
                          <a:effectLst/>
                          <a:latin typeface="+mn-lt"/>
                        </a:rPr>
                        <a:t>300</a:t>
                      </a:r>
                      <a:endParaRPr lang="en-US" sz="1800" b="0" dirty="0">
                        <a:effectLst/>
                        <a:latin typeface="+mn-lt"/>
                        <a:ea typeface="Calibri" panose="020F0502020204030204" pitchFamily="34" charset="0"/>
                        <a:cs typeface="Times New Roman" panose="02020603050405020304" pitchFamily="18" charset="0"/>
                      </a:endParaRPr>
                    </a:p>
                  </a:txBody>
                  <a:tcPr marL="27471" marR="27471" marT="0" marB="0" anchor="ctr"/>
                </a:tc>
                <a:tc>
                  <a:txBody>
                    <a:bodyPr/>
                    <a:lstStyle/>
                    <a:p>
                      <a:pPr marL="0" marR="0" algn="r" defTabSz="914400" rtl="0" eaLnBrk="1" latinLnBrk="0" hangingPunct="1">
                        <a:lnSpc>
                          <a:spcPct val="107000"/>
                        </a:lnSpc>
                        <a:spcBef>
                          <a:spcPts val="0"/>
                        </a:spcBef>
                        <a:spcAft>
                          <a:spcPts val="0"/>
                        </a:spcAft>
                      </a:pPr>
                      <a:r>
                        <a:rPr lang="en-US" sz="2000" b="1" kern="1200" dirty="0">
                          <a:solidFill>
                            <a:schemeClr val="tx1"/>
                          </a:solidFill>
                          <a:effectLst/>
                          <a:latin typeface="+mn-lt"/>
                          <a:ea typeface="+mn-ea"/>
                          <a:cs typeface="+mn-cs"/>
                        </a:rPr>
                        <a:t> 457</a:t>
                      </a:r>
                    </a:p>
                  </a:txBody>
                  <a:tcPr marL="27471" marR="27471" marT="0" marB="0" anchor="ctr"/>
                </a:tc>
                <a:tc>
                  <a:txBody>
                    <a:bodyPr/>
                    <a:lstStyle/>
                    <a:p>
                      <a:pPr marL="0" marR="0" algn="r" defTabSz="914400" rtl="0" eaLnBrk="1" latinLnBrk="0" hangingPunct="1">
                        <a:lnSpc>
                          <a:spcPct val="107000"/>
                        </a:lnSpc>
                        <a:spcBef>
                          <a:spcPts val="0"/>
                        </a:spcBef>
                        <a:spcAft>
                          <a:spcPts val="0"/>
                        </a:spcAft>
                      </a:pPr>
                      <a:endParaRPr lang="en-US" sz="1800" b="0" kern="1200" dirty="0">
                        <a:solidFill>
                          <a:srgbClr val="FF0000"/>
                        </a:solidFill>
                        <a:effectLst/>
                        <a:latin typeface="+mn-lt"/>
                        <a:ea typeface="+mn-ea"/>
                        <a:cs typeface="+mn-cs"/>
                      </a:endParaRPr>
                    </a:p>
                  </a:txBody>
                  <a:tcPr marL="27471" marR="27471" marT="0" marB="0" anchor="ctr">
                    <a:solidFill>
                      <a:srgbClr val="FF0000"/>
                    </a:solidFill>
                  </a:tcPr>
                </a:tc>
                <a:tc>
                  <a:txBody>
                    <a:bodyPr/>
                    <a:lstStyle/>
                    <a:p>
                      <a:pPr marL="0" marR="0" algn="r" defTabSz="914400" rtl="0" eaLnBrk="1" latinLnBrk="0" hangingPunct="1">
                        <a:lnSpc>
                          <a:spcPct val="107000"/>
                        </a:lnSpc>
                        <a:spcBef>
                          <a:spcPts val="0"/>
                        </a:spcBef>
                        <a:spcAft>
                          <a:spcPts val="0"/>
                        </a:spcAft>
                      </a:pPr>
                      <a:endParaRPr lang="en-US" sz="1800" b="0" kern="1200" dirty="0">
                        <a:solidFill>
                          <a:srgbClr val="FF0000"/>
                        </a:solidFill>
                        <a:effectLst/>
                        <a:latin typeface="+mn-lt"/>
                        <a:ea typeface="+mn-ea"/>
                        <a:cs typeface="+mn-cs"/>
                      </a:endParaRPr>
                    </a:p>
                  </a:txBody>
                  <a:tcPr marL="27471" marR="27471" marT="0" marB="0" anchor="ctr">
                    <a:solidFill>
                      <a:srgbClr val="FF0000"/>
                    </a:solidFill>
                  </a:tcPr>
                </a:tc>
                <a:tc>
                  <a:txBody>
                    <a:bodyPr/>
                    <a:lstStyle/>
                    <a:p>
                      <a:pPr marL="0" marR="0" algn="r" defTabSz="914400" rtl="0" eaLnBrk="1" latinLnBrk="0" hangingPunct="1">
                        <a:lnSpc>
                          <a:spcPct val="107000"/>
                        </a:lnSpc>
                        <a:spcBef>
                          <a:spcPts val="0"/>
                        </a:spcBef>
                        <a:spcAft>
                          <a:spcPts val="0"/>
                        </a:spcAft>
                      </a:pPr>
                      <a:r>
                        <a:rPr lang="en-US" sz="1800" b="0" kern="1200" dirty="0">
                          <a:solidFill>
                            <a:schemeClr val="tx1"/>
                          </a:solidFill>
                          <a:effectLst/>
                          <a:latin typeface="+mn-lt"/>
                          <a:ea typeface="+mn-ea"/>
                          <a:cs typeface="+mn-cs"/>
                        </a:rPr>
                        <a:t>301</a:t>
                      </a:r>
                    </a:p>
                  </a:txBody>
                  <a:tcPr marL="27471" marR="27471" marT="0" marB="0" anchor="ctr">
                    <a:solidFill>
                      <a:srgbClr val="FFFF00"/>
                    </a:solidFill>
                  </a:tcPr>
                </a:tc>
                <a:tc>
                  <a:txBody>
                    <a:bodyPr/>
                    <a:lstStyle/>
                    <a:p>
                      <a:pPr marL="0" marR="0" algn="r" defTabSz="914400" rtl="0" eaLnBrk="1" latinLnBrk="0" hangingPunct="1">
                        <a:lnSpc>
                          <a:spcPct val="107000"/>
                        </a:lnSpc>
                        <a:spcBef>
                          <a:spcPts val="0"/>
                        </a:spcBef>
                        <a:spcAft>
                          <a:spcPts val="0"/>
                        </a:spcAft>
                      </a:pPr>
                      <a:r>
                        <a:rPr lang="en-US" sz="2000" b="1" kern="1200" dirty="0">
                          <a:solidFill>
                            <a:srgbClr val="FF0000"/>
                          </a:solidFill>
                          <a:effectLst/>
                          <a:latin typeface="+mn-lt"/>
                          <a:ea typeface="+mn-ea"/>
                          <a:cs typeface="+mn-cs"/>
                        </a:rPr>
                        <a:t>156</a:t>
                      </a:r>
                    </a:p>
                  </a:txBody>
                  <a:tcPr marL="27471" marR="27471" marT="0" marB="0" anchor="ctr">
                    <a:solidFill>
                      <a:srgbClr val="FFFF00"/>
                    </a:solidFill>
                  </a:tcPr>
                </a:tc>
                <a:extLst>
                  <a:ext uri="{0D108BD9-81ED-4DB2-BD59-A6C34878D82A}">
                    <a16:rowId xmlns:a16="http://schemas.microsoft.com/office/drawing/2014/main" val="3850779142"/>
                  </a:ext>
                </a:extLst>
              </a:tr>
              <a:tr h="488215">
                <a:tc>
                  <a:txBody>
                    <a:bodyPr/>
                    <a:lstStyle/>
                    <a:p>
                      <a:pPr marL="0" marR="0">
                        <a:lnSpc>
                          <a:spcPct val="107000"/>
                        </a:lnSpc>
                        <a:spcBef>
                          <a:spcPts val="0"/>
                        </a:spcBef>
                        <a:spcAft>
                          <a:spcPts val="0"/>
                        </a:spcAft>
                      </a:pPr>
                      <a:r>
                        <a:rPr lang="en-US" sz="1400" dirty="0">
                          <a:effectLst/>
                          <a:latin typeface="+mn-lt"/>
                        </a:rPr>
                        <a:t>Johannesburg</a:t>
                      </a:r>
                      <a:endParaRPr lang="en-US" sz="1400" dirty="0">
                        <a:effectLst/>
                        <a:latin typeface="+mn-lt"/>
                        <a:ea typeface="Calibri" panose="020F0502020204030204" pitchFamily="34" charset="0"/>
                        <a:cs typeface="Times New Roman" panose="02020603050405020304" pitchFamily="18" charset="0"/>
                      </a:endParaRPr>
                    </a:p>
                  </a:txBody>
                  <a:tcPr marL="27471" marR="27471" marT="0" marB="0" anchor="ctr"/>
                </a:tc>
                <a:tc>
                  <a:txBody>
                    <a:bodyPr/>
                    <a:lstStyle/>
                    <a:p>
                      <a:pPr marL="0" marR="0" algn="r">
                        <a:lnSpc>
                          <a:spcPct val="107000"/>
                        </a:lnSpc>
                        <a:spcBef>
                          <a:spcPts val="0"/>
                        </a:spcBef>
                        <a:spcAft>
                          <a:spcPts val="0"/>
                        </a:spcAft>
                      </a:pPr>
                      <a:r>
                        <a:rPr lang="en-US" sz="1800" b="0" dirty="0">
                          <a:effectLst/>
                          <a:latin typeface="+mn-lt"/>
                        </a:rPr>
                        <a:t>514</a:t>
                      </a:r>
                      <a:endParaRPr lang="en-US" sz="1800" b="0" dirty="0">
                        <a:effectLst/>
                        <a:latin typeface="+mn-lt"/>
                        <a:ea typeface="Calibri" panose="020F0502020204030204" pitchFamily="34" charset="0"/>
                        <a:cs typeface="Times New Roman" panose="02020603050405020304" pitchFamily="18" charset="0"/>
                      </a:endParaRPr>
                    </a:p>
                  </a:txBody>
                  <a:tcPr marL="27471" marR="27471" marT="0" marB="0" anchor="ctr"/>
                </a:tc>
                <a:tc>
                  <a:txBody>
                    <a:bodyPr/>
                    <a:lstStyle/>
                    <a:p>
                      <a:pPr marL="0" marR="0" algn="r" defTabSz="914400" rtl="0" eaLnBrk="1" latinLnBrk="0" hangingPunct="1">
                        <a:lnSpc>
                          <a:spcPct val="107000"/>
                        </a:lnSpc>
                        <a:spcBef>
                          <a:spcPts val="0"/>
                        </a:spcBef>
                        <a:spcAft>
                          <a:spcPts val="0"/>
                        </a:spcAft>
                      </a:pPr>
                      <a:r>
                        <a:rPr lang="en-US" sz="2000" b="1" kern="1200" dirty="0">
                          <a:solidFill>
                            <a:schemeClr val="dk1"/>
                          </a:solidFill>
                          <a:effectLst/>
                          <a:latin typeface="+mn-lt"/>
                          <a:ea typeface="+mn-ea"/>
                          <a:cs typeface="+mn-cs"/>
                        </a:rPr>
                        <a:t>565</a:t>
                      </a:r>
                    </a:p>
                  </a:txBody>
                  <a:tcPr marL="27471" marR="27471" marT="0" marB="0" anchor="ctr"/>
                </a:tc>
                <a:tc>
                  <a:txBody>
                    <a:bodyPr/>
                    <a:lstStyle/>
                    <a:p>
                      <a:pPr marL="0" marR="0" algn="r" defTabSz="914400" rtl="0" eaLnBrk="1" latinLnBrk="0" hangingPunct="1">
                        <a:lnSpc>
                          <a:spcPct val="107000"/>
                        </a:lnSpc>
                        <a:spcBef>
                          <a:spcPts val="0"/>
                        </a:spcBef>
                        <a:spcAft>
                          <a:spcPts val="0"/>
                        </a:spcAft>
                      </a:pPr>
                      <a:endParaRPr lang="en-US" sz="1800" b="0" kern="1200" dirty="0">
                        <a:solidFill>
                          <a:schemeClr val="dk1"/>
                        </a:solidFill>
                        <a:effectLst/>
                        <a:latin typeface="+mn-lt"/>
                        <a:ea typeface="+mn-ea"/>
                        <a:cs typeface="+mn-cs"/>
                      </a:endParaRPr>
                    </a:p>
                  </a:txBody>
                  <a:tcPr marL="27471" marR="27471" marT="0" marB="0" anchor="ctr">
                    <a:solidFill>
                      <a:srgbClr val="FF0000"/>
                    </a:solidFill>
                  </a:tcPr>
                </a:tc>
                <a:tc>
                  <a:txBody>
                    <a:bodyPr/>
                    <a:lstStyle/>
                    <a:p>
                      <a:pPr marL="0" marR="0" algn="r" defTabSz="914400" rtl="0" eaLnBrk="1" latinLnBrk="0" hangingPunct="1">
                        <a:lnSpc>
                          <a:spcPct val="107000"/>
                        </a:lnSpc>
                        <a:spcBef>
                          <a:spcPts val="0"/>
                        </a:spcBef>
                        <a:spcAft>
                          <a:spcPts val="0"/>
                        </a:spcAft>
                      </a:pPr>
                      <a:endParaRPr lang="en-US" sz="1800" b="0" kern="1200" dirty="0">
                        <a:solidFill>
                          <a:schemeClr val="dk1"/>
                        </a:solidFill>
                        <a:effectLst/>
                        <a:latin typeface="+mn-lt"/>
                        <a:ea typeface="+mn-ea"/>
                        <a:cs typeface="+mn-cs"/>
                      </a:endParaRPr>
                    </a:p>
                  </a:txBody>
                  <a:tcPr marL="27471" marR="27471" marT="0" marB="0" anchor="ctr">
                    <a:solidFill>
                      <a:srgbClr val="FF0000"/>
                    </a:solidFill>
                  </a:tcPr>
                </a:tc>
                <a:tc>
                  <a:txBody>
                    <a:bodyPr/>
                    <a:lstStyle/>
                    <a:p>
                      <a:pPr marL="0" marR="0" algn="r" defTabSz="914400" rtl="0" eaLnBrk="1" latinLnBrk="0" hangingPunct="1">
                        <a:lnSpc>
                          <a:spcPct val="107000"/>
                        </a:lnSpc>
                        <a:spcBef>
                          <a:spcPts val="0"/>
                        </a:spcBef>
                        <a:spcAft>
                          <a:spcPts val="0"/>
                        </a:spcAft>
                      </a:pPr>
                      <a:r>
                        <a:rPr lang="en-US" sz="2000" b="0" i="0" kern="1200" dirty="0">
                          <a:solidFill>
                            <a:schemeClr val="tx1"/>
                          </a:solidFill>
                          <a:effectLst/>
                          <a:latin typeface="+mn-lt"/>
                          <a:ea typeface="+mn-ea"/>
                          <a:cs typeface="+mn-cs"/>
                        </a:rPr>
                        <a:t>507</a:t>
                      </a:r>
                    </a:p>
                  </a:txBody>
                  <a:tcPr marL="27471" marR="27471" marT="0" marB="0" anchor="ctr">
                    <a:solidFill>
                      <a:srgbClr val="FFFF00"/>
                    </a:solidFill>
                  </a:tcPr>
                </a:tc>
                <a:tc>
                  <a:txBody>
                    <a:bodyPr/>
                    <a:lstStyle/>
                    <a:p>
                      <a:pPr marL="0" marR="0" algn="r" defTabSz="914400" rtl="0" eaLnBrk="1" latinLnBrk="0" hangingPunct="1">
                        <a:lnSpc>
                          <a:spcPct val="107000"/>
                        </a:lnSpc>
                        <a:spcBef>
                          <a:spcPts val="0"/>
                        </a:spcBef>
                        <a:spcAft>
                          <a:spcPts val="0"/>
                        </a:spcAft>
                      </a:pPr>
                      <a:r>
                        <a:rPr lang="en-US" sz="2000" b="1" kern="1200" dirty="0">
                          <a:solidFill>
                            <a:srgbClr val="FF0000"/>
                          </a:solidFill>
                          <a:effectLst/>
                          <a:latin typeface="+mn-lt"/>
                          <a:ea typeface="+mn-ea"/>
                          <a:cs typeface="+mn-cs"/>
                        </a:rPr>
                        <a:t>58</a:t>
                      </a:r>
                    </a:p>
                  </a:txBody>
                  <a:tcPr marL="27471" marR="27471" marT="0" marB="0" anchor="ctr">
                    <a:solidFill>
                      <a:srgbClr val="FFFF00"/>
                    </a:solidFill>
                  </a:tcPr>
                </a:tc>
                <a:extLst>
                  <a:ext uri="{0D108BD9-81ED-4DB2-BD59-A6C34878D82A}">
                    <a16:rowId xmlns:a16="http://schemas.microsoft.com/office/drawing/2014/main" val="1278200389"/>
                  </a:ext>
                </a:extLst>
              </a:tr>
              <a:tr h="488215">
                <a:tc>
                  <a:txBody>
                    <a:bodyPr/>
                    <a:lstStyle/>
                    <a:p>
                      <a:pPr marL="0" marR="0">
                        <a:lnSpc>
                          <a:spcPct val="107000"/>
                        </a:lnSpc>
                        <a:spcBef>
                          <a:spcPts val="0"/>
                        </a:spcBef>
                        <a:spcAft>
                          <a:spcPts val="0"/>
                        </a:spcAft>
                      </a:pPr>
                      <a:r>
                        <a:rPr lang="en-US" sz="1400" dirty="0">
                          <a:effectLst/>
                          <a:latin typeface="+mn-lt"/>
                        </a:rPr>
                        <a:t>Sedibeng</a:t>
                      </a:r>
                      <a:endParaRPr lang="en-US" sz="1400" dirty="0">
                        <a:effectLst/>
                        <a:latin typeface="+mn-lt"/>
                        <a:ea typeface="Calibri" panose="020F0502020204030204" pitchFamily="34" charset="0"/>
                        <a:cs typeface="Times New Roman" panose="02020603050405020304" pitchFamily="18" charset="0"/>
                      </a:endParaRPr>
                    </a:p>
                  </a:txBody>
                  <a:tcPr marL="27471" marR="27471" marT="0" marB="0" anchor="ctr"/>
                </a:tc>
                <a:tc>
                  <a:txBody>
                    <a:bodyPr/>
                    <a:lstStyle/>
                    <a:p>
                      <a:pPr marL="0" marR="0" algn="r">
                        <a:lnSpc>
                          <a:spcPct val="107000"/>
                        </a:lnSpc>
                        <a:spcBef>
                          <a:spcPts val="0"/>
                        </a:spcBef>
                        <a:spcAft>
                          <a:spcPts val="0"/>
                        </a:spcAft>
                      </a:pPr>
                      <a:r>
                        <a:rPr lang="en-US" sz="1800" b="0" dirty="0">
                          <a:effectLst/>
                          <a:latin typeface="+mn-lt"/>
                        </a:rPr>
                        <a:t>202</a:t>
                      </a:r>
                      <a:endParaRPr lang="en-US" sz="1800" b="0" dirty="0">
                        <a:effectLst/>
                        <a:latin typeface="+mn-lt"/>
                        <a:ea typeface="Calibri" panose="020F0502020204030204" pitchFamily="34" charset="0"/>
                        <a:cs typeface="Times New Roman" panose="02020603050405020304" pitchFamily="18" charset="0"/>
                      </a:endParaRPr>
                    </a:p>
                  </a:txBody>
                  <a:tcPr marL="27471" marR="27471" marT="0" marB="0" anchor="ctr"/>
                </a:tc>
                <a:tc>
                  <a:txBody>
                    <a:bodyPr/>
                    <a:lstStyle/>
                    <a:p>
                      <a:pPr marL="0" marR="0" algn="r" defTabSz="914400" rtl="0" eaLnBrk="1" latinLnBrk="0" hangingPunct="1">
                        <a:lnSpc>
                          <a:spcPct val="107000"/>
                        </a:lnSpc>
                        <a:spcBef>
                          <a:spcPts val="0"/>
                        </a:spcBef>
                        <a:spcAft>
                          <a:spcPts val="0"/>
                        </a:spcAft>
                      </a:pPr>
                      <a:r>
                        <a:rPr lang="en-US" sz="2000" b="1" kern="1200" dirty="0">
                          <a:solidFill>
                            <a:schemeClr val="dk1"/>
                          </a:solidFill>
                          <a:effectLst/>
                          <a:latin typeface="+mn-lt"/>
                          <a:ea typeface="+mn-ea"/>
                          <a:cs typeface="+mn-cs"/>
                        </a:rPr>
                        <a:t>207</a:t>
                      </a:r>
                    </a:p>
                  </a:txBody>
                  <a:tcPr marL="27471" marR="27471" marT="0" marB="0" anchor="ctr"/>
                </a:tc>
                <a:tc>
                  <a:txBody>
                    <a:bodyPr/>
                    <a:lstStyle/>
                    <a:p>
                      <a:pPr marL="0" marR="0" algn="r" defTabSz="914400" rtl="0" eaLnBrk="1" latinLnBrk="0" hangingPunct="1">
                        <a:lnSpc>
                          <a:spcPct val="107000"/>
                        </a:lnSpc>
                        <a:spcBef>
                          <a:spcPts val="0"/>
                        </a:spcBef>
                        <a:spcAft>
                          <a:spcPts val="0"/>
                        </a:spcAft>
                      </a:pPr>
                      <a:endParaRPr lang="en-US" sz="1800" b="0" kern="1200" dirty="0">
                        <a:solidFill>
                          <a:schemeClr val="dk1"/>
                        </a:solidFill>
                        <a:effectLst/>
                        <a:latin typeface="+mn-lt"/>
                        <a:ea typeface="+mn-ea"/>
                        <a:cs typeface="+mn-cs"/>
                      </a:endParaRPr>
                    </a:p>
                  </a:txBody>
                  <a:tcPr marL="27471" marR="27471" marT="0" marB="0" anchor="ctr">
                    <a:solidFill>
                      <a:srgbClr val="FF0000"/>
                    </a:solidFill>
                  </a:tcPr>
                </a:tc>
                <a:tc>
                  <a:txBody>
                    <a:bodyPr/>
                    <a:lstStyle/>
                    <a:p>
                      <a:pPr marL="0" marR="0" algn="r" defTabSz="914400" rtl="0" eaLnBrk="1" latinLnBrk="0" hangingPunct="1">
                        <a:lnSpc>
                          <a:spcPct val="107000"/>
                        </a:lnSpc>
                        <a:spcBef>
                          <a:spcPts val="0"/>
                        </a:spcBef>
                        <a:spcAft>
                          <a:spcPts val="0"/>
                        </a:spcAft>
                      </a:pPr>
                      <a:endParaRPr lang="en-US" sz="1800" b="0" kern="1200" dirty="0">
                        <a:solidFill>
                          <a:schemeClr val="dk1"/>
                        </a:solidFill>
                        <a:effectLst/>
                        <a:latin typeface="+mn-lt"/>
                        <a:ea typeface="+mn-ea"/>
                        <a:cs typeface="+mn-cs"/>
                      </a:endParaRPr>
                    </a:p>
                  </a:txBody>
                  <a:tcPr marL="27471" marR="27471" marT="0" marB="0" anchor="ctr">
                    <a:solidFill>
                      <a:srgbClr val="FF0000"/>
                    </a:solidFill>
                  </a:tcPr>
                </a:tc>
                <a:tc>
                  <a:txBody>
                    <a:bodyPr/>
                    <a:lstStyle/>
                    <a:p>
                      <a:pPr marL="0" marR="0" algn="r" defTabSz="914400" rtl="0" eaLnBrk="1" latinLnBrk="0" hangingPunct="1">
                        <a:lnSpc>
                          <a:spcPct val="107000"/>
                        </a:lnSpc>
                        <a:spcBef>
                          <a:spcPts val="0"/>
                        </a:spcBef>
                        <a:spcAft>
                          <a:spcPts val="0"/>
                        </a:spcAft>
                      </a:pPr>
                      <a:r>
                        <a:rPr lang="en-US" sz="1800" b="0" kern="1200" dirty="0">
                          <a:solidFill>
                            <a:schemeClr val="tx1"/>
                          </a:solidFill>
                          <a:effectLst/>
                          <a:latin typeface="+mn-lt"/>
                          <a:ea typeface="+mn-ea"/>
                          <a:cs typeface="+mn-cs"/>
                        </a:rPr>
                        <a:t>204</a:t>
                      </a:r>
                    </a:p>
                  </a:txBody>
                  <a:tcPr marL="27471" marR="27471" marT="0" marB="0" anchor="ctr">
                    <a:solidFill>
                      <a:srgbClr val="FFFF00"/>
                    </a:solidFill>
                  </a:tcPr>
                </a:tc>
                <a:tc>
                  <a:txBody>
                    <a:bodyPr/>
                    <a:lstStyle/>
                    <a:p>
                      <a:pPr marL="0" marR="0" algn="r" defTabSz="914400" rtl="0" eaLnBrk="1" latinLnBrk="0" hangingPunct="1">
                        <a:lnSpc>
                          <a:spcPct val="107000"/>
                        </a:lnSpc>
                        <a:spcBef>
                          <a:spcPts val="0"/>
                        </a:spcBef>
                        <a:spcAft>
                          <a:spcPts val="0"/>
                        </a:spcAft>
                      </a:pPr>
                      <a:r>
                        <a:rPr lang="en-US" sz="2000" b="1" kern="1200" dirty="0">
                          <a:solidFill>
                            <a:srgbClr val="FF0000"/>
                          </a:solidFill>
                          <a:effectLst/>
                          <a:latin typeface="+mn-lt"/>
                          <a:ea typeface="+mn-ea"/>
                          <a:cs typeface="+mn-cs"/>
                        </a:rPr>
                        <a:t>3</a:t>
                      </a:r>
                    </a:p>
                  </a:txBody>
                  <a:tcPr marL="27471" marR="27471" marT="0" marB="0" anchor="ctr">
                    <a:solidFill>
                      <a:srgbClr val="FFFF00"/>
                    </a:solidFill>
                  </a:tcPr>
                </a:tc>
                <a:extLst>
                  <a:ext uri="{0D108BD9-81ED-4DB2-BD59-A6C34878D82A}">
                    <a16:rowId xmlns:a16="http://schemas.microsoft.com/office/drawing/2014/main" val="2286187470"/>
                  </a:ext>
                </a:extLst>
              </a:tr>
              <a:tr h="488215">
                <a:tc>
                  <a:txBody>
                    <a:bodyPr/>
                    <a:lstStyle/>
                    <a:p>
                      <a:pPr marL="0" marR="0">
                        <a:lnSpc>
                          <a:spcPct val="107000"/>
                        </a:lnSpc>
                        <a:spcBef>
                          <a:spcPts val="0"/>
                        </a:spcBef>
                        <a:spcAft>
                          <a:spcPts val="0"/>
                        </a:spcAft>
                      </a:pPr>
                      <a:r>
                        <a:rPr lang="en-US" sz="1400" dirty="0">
                          <a:effectLst/>
                          <a:latin typeface="+mn-lt"/>
                        </a:rPr>
                        <a:t>Tshwane</a:t>
                      </a:r>
                      <a:endParaRPr lang="en-US" sz="1400" dirty="0">
                        <a:effectLst/>
                        <a:latin typeface="+mn-lt"/>
                        <a:ea typeface="Calibri" panose="020F0502020204030204" pitchFamily="34" charset="0"/>
                        <a:cs typeface="Times New Roman" panose="02020603050405020304" pitchFamily="18" charset="0"/>
                      </a:endParaRPr>
                    </a:p>
                  </a:txBody>
                  <a:tcPr marL="27471" marR="27471" marT="0" marB="0" anchor="ctr"/>
                </a:tc>
                <a:tc>
                  <a:txBody>
                    <a:bodyPr/>
                    <a:lstStyle/>
                    <a:p>
                      <a:pPr marL="0" marR="0" algn="r">
                        <a:lnSpc>
                          <a:spcPct val="107000"/>
                        </a:lnSpc>
                        <a:spcBef>
                          <a:spcPts val="0"/>
                        </a:spcBef>
                        <a:spcAft>
                          <a:spcPts val="0"/>
                        </a:spcAft>
                      </a:pPr>
                      <a:r>
                        <a:rPr lang="en-US" sz="2000" b="1" dirty="0">
                          <a:effectLst/>
                          <a:latin typeface="+mn-lt"/>
                        </a:rPr>
                        <a:t>418</a:t>
                      </a:r>
                      <a:endParaRPr lang="en-US" sz="2000" b="1" dirty="0">
                        <a:effectLst/>
                        <a:latin typeface="+mn-lt"/>
                        <a:ea typeface="Calibri" panose="020F0502020204030204" pitchFamily="34" charset="0"/>
                        <a:cs typeface="Times New Roman" panose="02020603050405020304" pitchFamily="18" charset="0"/>
                      </a:endParaRPr>
                    </a:p>
                  </a:txBody>
                  <a:tcPr marL="27471" marR="27471" marT="0" marB="0" anchor="ctr"/>
                </a:tc>
                <a:tc>
                  <a:txBody>
                    <a:bodyPr/>
                    <a:lstStyle/>
                    <a:p>
                      <a:pPr marL="0" marR="0" algn="r" defTabSz="914400" rtl="0" eaLnBrk="1" latinLnBrk="0" hangingPunct="1">
                        <a:lnSpc>
                          <a:spcPct val="107000"/>
                        </a:lnSpc>
                        <a:spcBef>
                          <a:spcPts val="0"/>
                        </a:spcBef>
                        <a:spcAft>
                          <a:spcPts val="0"/>
                        </a:spcAft>
                      </a:pPr>
                      <a:r>
                        <a:rPr lang="en-US" sz="1800" b="0" kern="1200" dirty="0">
                          <a:solidFill>
                            <a:schemeClr val="dk1"/>
                          </a:solidFill>
                          <a:effectLst/>
                          <a:latin typeface="+mn-lt"/>
                          <a:ea typeface="+mn-ea"/>
                          <a:cs typeface="+mn-cs"/>
                        </a:rPr>
                        <a:t>336</a:t>
                      </a:r>
                    </a:p>
                  </a:txBody>
                  <a:tcPr marL="27471" marR="27471" marT="0" marB="0" anchor="ctr"/>
                </a:tc>
                <a:tc>
                  <a:txBody>
                    <a:bodyPr/>
                    <a:lstStyle/>
                    <a:p>
                      <a:pPr marL="0" marR="0" algn="r" defTabSz="914400" rtl="0" eaLnBrk="1" latinLnBrk="0" hangingPunct="1">
                        <a:lnSpc>
                          <a:spcPct val="107000"/>
                        </a:lnSpc>
                        <a:spcBef>
                          <a:spcPts val="0"/>
                        </a:spcBef>
                        <a:spcAft>
                          <a:spcPts val="0"/>
                        </a:spcAft>
                      </a:pPr>
                      <a:endParaRPr lang="en-US" sz="1800" b="0" kern="1200" dirty="0">
                        <a:solidFill>
                          <a:schemeClr val="dk1"/>
                        </a:solidFill>
                        <a:effectLst/>
                        <a:latin typeface="+mn-lt"/>
                        <a:ea typeface="+mn-ea"/>
                        <a:cs typeface="+mn-cs"/>
                      </a:endParaRPr>
                    </a:p>
                  </a:txBody>
                  <a:tcPr marL="27471" marR="27471" marT="0" marB="0" anchor="ctr">
                    <a:solidFill>
                      <a:srgbClr val="FF0000"/>
                    </a:solidFill>
                  </a:tcPr>
                </a:tc>
                <a:tc>
                  <a:txBody>
                    <a:bodyPr/>
                    <a:lstStyle/>
                    <a:p>
                      <a:pPr marL="0" marR="0" algn="r" defTabSz="914400" rtl="0" eaLnBrk="1" latinLnBrk="0" hangingPunct="1">
                        <a:lnSpc>
                          <a:spcPct val="107000"/>
                        </a:lnSpc>
                        <a:spcBef>
                          <a:spcPts val="0"/>
                        </a:spcBef>
                        <a:spcAft>
                          <a:spcPts val="0"/>
                        </a:spcAft>
                      </a:pPr>
                      <a:endParaRPr lang="en-US" sz="1800" b="0" kern="1200" dirty="0">
                        <a:solidFill>
                          <a:schemeClr val="dk1"/>
                        </a:solidFill>
                        <a:effectLst/>
                        <a:latin typeface="+mn-lt"/>
                        <a:ea typeface="+mn-ea"/>
                        <a:cs typeface="+mn-cs"/>
                      </a:endParaRPr>
                    </a:p>
                  </a:txBody>
                  <a:tcPr marL="27471" marR="27471" marT="0" marB="0" anchor="ctr">
                    <a:solidFill>
                      <a:srgbClr val="FF0000"/>
                    </a:solidFill>
                  </a:tcPr>
                </a:tc>
                <a:tc>
                  <a:txBody>
                    <a:bodyPr/>
                    <a:lstStyle/>
                    <a:p>
                      <a:pPr marL="0" marR="0" algn="r" defTabSz="914400" rtl="0" eaLnBrk="1" latinLnBrk="0" hangingPunct="1">
                        <a:lnSpc>
                          <a:spcPct val="107000"/>
                        </a:lnSpc>
                        <a:spcBef>
                          <a:spcPts val="0"/>
                        </a:spcBef>
                        <a:spcAft>
                          <a:spcPts val="0"/>
                        </a:spcAft>
                      </a:pPr>
                      <a:r>
                        <a:rPr lang="en-US" sz="1800" b="1" i="1" kern="1200" dirty="0">
                          <a:solidFill>
                            <a:srgbClr val="FF0000"/>
                          </a:solidFill>
                          <a:effectLst/>
                          <a:latin typeface="+mn-lt"/>
                          <a:ea typeface="+mn-ea"/>
                          <a:cs typeface="+mn-cs"/>
                        </a:rPr>
                        <a:t>258</a:t>
                      </a:r>
                    </a:p>
                  </a:txBody>
                  <a:tcPr marL="27471" marR="27471" marT="0" marB="0" anchor="ctr">
                    <a:solidFill>
                      <a:srgbClr val="FFFF00"/>
                    </a:solidFill>
                  </a:tcPr>
                </a:tc>
                <a:tc>
                  <a:txBody>
                    <a:bodyPr/>
                    <a:lstStyle/>
                    <a:p>
                      <a:pPr marL="0" marR="0" algn="r" defTabSz="914400" rtl="0" eaLnBrk="1" latinLnBrk="0" hangingPunct="1">
                        <a:lnSpc>
                          <a:spcPct val="107000"/>
                        </a:lnSpc>
                        <a:spcBef>
                          <a:spcPts val="0"/>
                        </a:spcBef>
                        <a:spcAft>
                          <a:spcPts val="0"/>
                        </a:spcAft>
                      </a:pPr>
                      <a:r>
                        <a:rPr lang="en-US" sz="2000" b="1" kern="1200" dirty="0">
                          <a:solidFill>
                            <a:srgbClr val="FF0000"/>
                          </a:solidFill>
                          <a:effectLst/>
                          <a:latin typeface="+mn-lt"/>
                          <a:ea typeface="+mn-ea"/>
                          <a:cs typeface="+mn-cs"/>
                        </a:rPr>
                        <a:t>160</a:t>
                      </a:r>
                    </a:p>
                  </a:txBody>
                  <a:tcPr marL="27471" marR="27471" marT="0" marB="0" anchor="ctr">
                    <a:solidFill>
                      <a:srgbClr val="FFFF00"/>
                    </a:solidFill>
                  </a:tcPr>
                </a:tc>
                <a:extLst>
                  <a:ext uri="{0D108BD9-81ED-4DB2-BD59-A6C34878D82A}">
                    <a16:rowId xmlns:a16="http://schemas.microsoft.com/office/drawing/2014/main" val="3947614960"/>
                  </a:ext>
                </a:extLst>
              </a:tr>
              <a:tr h="488215">
                <a:tc>
                  <a:txBody>
                    <a:bodyPr/>
                    <a:lstStyle/>
                    <a:p>
                      <a:pPr marL="0" marR="0">
                        <a:lnSpc>
                          <a:spcPct val="107000"/>
                        </a:lnSpc>
                        <a:spcBef>
                          <a:spcPts val="0"/>
                        </a:spcBef>
                        <a:spcAft>
                          <a:spcPts val="0"/>
                        </a:spcAft>
                      </a:pPr>
                      <a:r>
                        <a:rPr lang="en-US" sz="1400" dirty="0">
                          <a:effectLst/>
                          <a:latin typeface="+mn-lt"/>
                        </a:rPr>
                        <a:t>West Rand</a:t>
                      </a:r>
                      <a:endParaRPr lang="en-US" sz="1400" dirty="0">
                        <a:effectLst/>
                        <a:latin typeface="+mn-lt"/>
                        <a:ea typeface="Calibri" panose="020F0502020204030204" pitchFamily="34" charset="0"/>
                        <a:cs typeface="Times New Roman" panose="02020603050405020304" pitchFamily="18" charset="0"/>
                      </a:endParaRPr>
                    </a:p>
                  </a:txBody>
                  <a:tcPr marL="27471" marR="27471" marT="0" marB="0" anchor="ctr"/>
                </a:tc>
                <a:tc>
                  <a:txBody>
                    <a:bodyPr/>
                    <a:lstStyle/>
                    <a:p>
                      <a:pPr marL="0" marR="0" algn="r">
                        <a:lnSpc>
                          <a:spcPct val="107000"/>
                        </a:lnSpc>
                        <a:spcBef>
                          <a:spcPts val="0"/>
                        </a:spcBef>
                        <a:spcAft>
                          <a:spcPts val="0"/>
                        </a:spcAft>
                      </a:pPr>
                      <a:r>
                        <a:rPr lang="en-US" sz="1800" b="0" dirty="0">
                          <a:effectLst/>
                          <a:latin typeface="+mn-lt"/>
                        </a:rPr>
                        <a:t>173</a:t>
                      </a:r>
                      <a:endParaRPr lang="en-US" sz="1800" b="0" dirty="0">
                        <a:effectLst/>
                        <a:latin typeface="+mn-lt"/>
                        <a:ea typeface="Calibri" panose="020F0502020204030204" pitchFamily="34" charset="0"/>
                        <a:cs typeface="Times New Roman" panose="02020603050405020304" pitchFamily="18" charset="0"/>
                      </a:endParaRPr>
                    </a:p>
                  </a:txBody>
                  <a:tcPr marL="27471" marR="27471" marT="0" marB="0" anchor="ctr"/>
                </a:tc>
                <a:tc>
                  <a:txBody>
                    <a:bodyPr/>
                    <a:lstStyle/>
                    <a:p>
                      <a:pPr marL="0" marR="0" algn="r" defTabSz="914400" rtl="0" eaLnBrk="1" latinLnBrk="0" hangingPunct="1">
                        <a:lnSpc>
                          <a:spcPct val="107000"/>
                        </a:lnSpc>
                        <a:spcBef>
                          <a:spcPts val="0"/>
                        </a:spcBef>
                        <a:spcAft>
                          <a:spcPts val="0"/>
                        </a:spcAft>
                      </a:pPr>
                      <a:r>
                        <a:rPr lang="en-US" sz="2000" b="1" kern="1200" dirty="0">
                          <a:solidFill>
                            <a:schemeClr val="dk1"/>
                          </a:solidFill>
                          <a:effectLst/>
                          <a:latin typeface="+mn-lt"/>
                          <a:ea typeface="+mn-ea"/>
                          <a:cs typeface="+mn-cs"/>
                        </a:rPr>
                        <a:t>175</a:t>
                      </a:r>
                    </a:p>
                  </a:txBody>
                  <a:tcPr marL="27471" marR="27471" marT="0" marB="0" anchor="ctr"/>
                </a:tc>
                <a:tc>
                  <a:txBody>
                    <a:bodyPr/>
                    <a:lstStyle/>
                    <a:p>
                      <a:pPr marL="0" marR="0" algn="r" defTabSz="914400" rtl="0" eaLnBrk="1" latinLnBrk="0" hangingPunct="1">
                        <a:lnSpc>
                          <a:spcPct val="107000"/>
                        </a:lnSpc>
                        <a:spcBef>
                          <a:spcPts val="0"/>
                        </a:spcBef>
                        <a:spcAft>
                          <a:spcPts val="0"/>
                        </a:spcAft>
                      </a:pPr>
                      <a:endParaRPr lang="en-US" sz="1800" b="0" kern="1200" dirty="0">
                        <a:solidFill>
                          <a:schemeClr val="dk1"/>
                        </a:solidFill>
                        <a:effectLst/>
                        <a:latin typeface="+mn-lt"/>
                        <a:ea typeface="+mn-ea"/>
                        <a:cs typeface="+mn-cs"/>
                      </a:endParaRPr>
                    </a:p>
                  </a:txBody>
                  <a:tcPr marL="27471" marR="27471" marT="0" marB="0" anchor="ctr">
                    <a:solidFill>
                      <a:srgbClr val="FF0000"/>
                    </a:solidFill>
                  </a:tcPr>
                </a:tc>
                <a:tc>
                  <a:txBody>
                    <a:bodyPr/>
                    <a:lstStyle/>
                    <a:p>
                      <a:pPr marL="0" marR="0" algn="r" defTabSz="914400" rtl="0" eaLnBrk="1" latinLnBrk="0" hangingPunct="1">
                        <a:lnSpc>
                          <a:spcPct val="107000"/>
                        </a:lnSpc>
                        <a:spcBef>
                          <a:spcPts val="0"/>
                        </a:spcBef>
                        <a:spcAft>
                          <a:spcPts val="0"/>
                        </a:spcAft>
                      </a:pPr>
                      <a:endParaRPr lang="en-US" sz="1800" b="0" kern="1200" dirty="0">
                        <a:solidFill>
                          <a:schemeClr val="dk1"/>
                        </a:solidFill>
                        <a:effectLst/>
                        <a:latin typeface="+mn-lt"/>
                        <a:ea typeface="+mn-ea"/>
                        <a:cs typeface="+mn-cs"/>
                      </a:endParaRPr>
                    </a:p>
                  </a:txBody>
                  <a:tcPr marL="27471" marR="27471" marT="0" marB="0" anchor="ctr">
                    <a:solidFill>
                      <a:srgbClr val="FF0000"/>
                    </a:solidFill>
                  </a:tcPr>
                </a:tc>
                <a:tc>
                  <a:txBody>
                    <a:bodyPr/>
                    <a:lstStyle/>
                    <a:p>
                      <a:pPr marL="0" marR="0" algn="r">
                        <a:lnSpc>
                          <a:spcPct val="107000"/>
                        </a:lnSpc>
                        <a:spcBef>
                          <a:spcPts val="0"/>
                        </a:spcBef>
                        <a:spcAft>
                          <a:spcPts val="0"/>
                        </a:spcAft>
                      </a:pPr>
                      <a:r>
                        <a:rPr lang="en-US" sz="1800" b="0" dirty="0">
                          <a:effectLst/>
                          <a:latin typeface="+mn-lt"/>
                        </a:rPr>
                        <a:t>137</a:t>
                      </a:r>
                      <a:endParaRPr lang="en-US" sz="1800" b="0" dirty="0">
                        <a:effectLst/>
                        <a:latin typeface="+mn-lt"/>
                        <a:ea typeface="Calibri" panose="020F0502020204030204" pitchFamily="34" charset="0"/>
                        <a:cs typeface="Times New Roman" panose="02020603050405020304" pitchFamily="18" charset="0"/>
                      </a:endParaRPr>
                    </a:p>
                  </a:txBody>
                  <a:tcPr marL="27471" marR="27471" marT="0" marB="0" anchor="ctr">
                    <a:solidFill>
                      <a:srgbClr val="FFFF00"/>
                    </a:solidFill>
                  </a:tcPr>
                </a:tc>
                <a:tc>
                  <a:txBody>
                    <a:bodyPr/>
                    <a:lstStyle/>
                    <a:p>
                      <a:pPr marL="0" marR="0" algn="r">
                        <a:lnSpc>
                          <a:spcPct val="107000"/>
                        </a:lnSpc>
                        <a:spcBef>
                          <a:spcPts val="0"/>
                        </a:spcBef>
                        <a:spcAft>
                          <a:spcPts val="0"/>
                        </a:spcAft>
                      </a:pPr>
                      <a:r>
                        <a:rPr lang="en-US" sz="2000" b="1" dirty="0">
                          <a:solidFill>
                            <a:srgbClr val="FF0000"/>
                          </a:solidFill>
                          <a:effectLst/>
                          <a:latin typeface="+mn-lt"/>
                          <a:ea typeface="Calibri" panose="020F0502020204030204" pitchFamily="34" charset="0"/>
                          <a:cs typeface="Times New Roman" panose="02020603050405020304" pitchFamily="18" charset="0"/>
                        </a:rPr>
                        <a:t>38</a:t>
                      </a:r>
                    </a:p>
                  </a:txBody>
                  <a:tcPr marL="27471" marR="27471" marT="0" marB="0" anchor="ctr">
                    <a:solidFill>
                      <a:srgbClr val="FFFF00"/>
                    </a:solidFill>
                  </a:tcPr>
                </a:tc>
                <a:extLst>
                  <a:ext uri="{0D108BD9-81ED-4DB2-BD59-A6C34878D82A}">
                    <a16:rowId xmlns:a16="http://schemas.microsoft.com/office/drawing/2014/main" val="1926734050"/>
                  </a:ext>
                </a:extLst>
              </a:tr>
              <a:tr h="568395">
                <a:tc>
                  <a:txBody>
                    <a:bodyPr/>
                    <a:lstStyle/>
                    <a:p>
                      <a:pPr marL="0" marR="0" algn="ctr">
                        <a:lnSpc>
                          <a:spcPct val="107000"/>
                        </a:lnSpc>
                        <a:spcBef>
                          <a:spcPts val="0"/>
                        </a:spcBef>
                        <a:spcAft>
                          <a:spcPts val="0"/>
                        </a:spcAft>
                      </a:pPr>
                      <a:r>
                        <a:rPr lang="en-US" sz="2400" b="1" dirty="0">
                          <a:solidFill>
                            <a:schemeClr val="bg1"/>
                          </a:solidFill>
                          <a:effectLst/>
                          <a:latin typeface="+mn-lt"/>
                        </a:rPr>
                        <a:t>Total</a:t>
                      </a:r>
                      <a:endParaRPr lang="en-US" sz="2400" b="1" dirty="0">
                        <a:solidFill>
                          <a:schemeClr val="bg1"/>
                        </a:solidFill>
                        <a:effectLst/>
                        <a:latin typeface="+mn-lt"/>
                        <a:ea typeface="Calibri" panose="020F0502020204030204" pitchFamily="34" charset="0"/>
                        <a:cs typeface="Times New Roman" panose="02020603050405020304" pitchFamily="18" charset="0"/>
                      </a:endParaRPr>
                    </a:p>
                  </a:txBody>
                  <a:tcPr marL="27471" marR="27471" marT="0" marB="0" anchor="ctr"/>
                </a:tc>
                <a:tc>
                  <a:txBody>
                    <a:bodyPr/>
                    <a:lstStyle/>
                    <a:p>
                      <a:pPr marL="0" marR="0" algn="r">
                        <a:lnSpc>
                          <a:spcPct val="107000"/>
                        </a:lnSpc>
                        <a:spcBef>
                          <a:spcPts val="0"/>
                        </a:spcBef>
                        <a:spcAft>
                          <a:spcPts val="0"/>
                        </a:spcAft>
                      </a:pPr>
                      <a:r>
                        <a:rPr lang="en-US" sz="2400" b="1" dirty="0">
                          <a:solidFill>
                            <a:srgbClr val="FF0000"/>
                          </a:solidFill>
                          <a:effectLst/>
                          <a:latin typeface="+mn-lt"/>
                        </a:rPr>
                        <a:t>1607</a:t>
                      </a:r>
                      <a:endParaRPr lang="en-US" sz="2400" b="1" dirty="0">
                        <a:solidFill>
                          <a:srgbClr val="FF0000"/>
                        </a:solidFill>
                        <a:effectLst/>
                        <a:latin typeface="+mn-lt"/>
                        <a:ea typeface="Calibri" panose="020F0502020204030204" pitchFamily="34" charset="0"/>
                        <a:cs typeface="Times New Roman" panose="02020603050405020304" pitchFamily="18" charset="0"/>
                      </a:endParaRPr>
                    </a:p>
                  </a:txBody>
                  <a:tcPr marL="27471" marR="27471" marT="0" marB="0" anchor="ctr"/>
                </a:tc>
                <a:tc>
                  <a:txBody>
                    <a:bodyPr/>
                    <a:lstStyle/>
                    <a:p>
                      <a:pPr marL="0" marR="0" algn="r" defTabSz="914400" rtl="0" eaLnBrk="1" latinLnBrk="0" hangingPunct="1">
                        <a:lnSpc>
                          <a:spcPct val="107000"/>
                        </a:lnSpc>
                        <a:spcBef>
                          <a:spcPts val="0"/>
                        </a:spcBef>
                        <a:spcAft>
                          <a:spcPts val="0"/>
                        </a:spcAft>
                      </a:pPr>
                      <a:r>
                        <a:rPr lang="en-US" sz="2400" b="1" kern="1200" dirty="0">
                          <a:solidFill>
                            <a:schemeClr val="tx1"/>
                          </a:solidFill>
                          <a:effectLst/>
                          <a:latin typeface="+mn-lt"/>
                          <a:ea typeface="+mn-ea"/>
                          <a:cs typeface="+mn-cs"/>
                        </a:rPr>
                        <a:t>1736</a:t>
                      </a:r>
                    </a:p>
                  </a:txBody>
                  <a:tcPr marL="27471" marR="27471" marT="0" marB="0" anchor="ctr"/>
                </a:tc>
                <a:tc>
                  <a:txBody>
                    <a:bodyPr/>
                    <a:lstStyle/>
                    <a:p>
                      <a:pPr marL="0" marR="0" algn="r" defTabSz="914400" rtl="0" eaLnBrk="1" latinLnBrk="0" hangingPunct="1">
                        <a:lnSpc>
                          <a:spcPct val="107000"/>
                        </a:lnSpc>
                        <a:spcBef>
                          <a:spcPts val="0"/>
                        </a:spcBef>
                        <a:spcAft>
                          <a:spcPts val="0"/>
                        </a:spcAft>
                      </a:pPr>
                      <a:endParaRPr lang="en-US" sz="2400" b="1" kern="1200" dirty="0">
                        <a:solidFill>
                          <a:schemeClr val="tx1"/>
                        </a:solidFill>
                        <a:effectLst/>
                        <a:latin typeface="+mn-lt"/>
                        <a:ea typeface="+mn-ea"/>
                        <a:cs typeface="+mn-cs"/>
                      </a:endParaRPr>
                    </a:p>
                  </a:txBody>
                  <a:tcPr marL="27471" marR="27471" marT="0" marB="0" anchor="ctr">
                    <a:solidFill>
                      <a:srgbClr val="FF0000"/>
                    </a:solidFill>
                  </a:tcPr>
                </a:tc>
                <a:tc>
                  <a:txBody>
                    <a:bodyPr/>
                    <a:lstStyle/>
                    <a:p>
                      <a:pPr marL="0" marR="0" algn="r" defTabSz="914400" rtl="0" eaLnBrk="1" latinLnBrk="0" hangingPunct="1">
                        <a:lnSpc>
                          <a:spcPct val="107000"/>
                        </a:lnSpc>
                        <a:spcBef>
                          <a:spcPts val="0"/>
                        </a:spcBef>
                        <a:spcAft>
                          <a:spcPts val="0"/>
                        </a:spcAft>
                      </a:pPr>
                      <a:endParaRPr lang="en-US" sz="2400" b="1" kern="1200" dirty="0">
                        <a:solidFill>
                          <a:schemeClr val="tx1"/>
                        </a:solidFill>
                        <a:effectLst/>
                        <a:latin typeface="+mn-lt"/>
                        <a:ea typeface="+mn-ea"/>
                        <a:cs typeface="+mn-cs"/>
                      </a:endParaRPr>
                    </a:p>
                  </a:txBody>
                  <a:tcPr marL="27471" marR="27471" marT="0" marB="0" anchor="ctr">
                    <a:solidFill>
                      <a:srgbClr val="FF0000"/>
                    </a:solidFill>
                  </a:tcPr>
                </a:tc>
                <a:tc>
                  <a:txBody>
                    <a:bodyPr/>
                    <a:lstStyle/>
                    <a:p>
                      <a:pPr marL="0" marR="0" algn="r">
                        <a:lnSpc>
                          <a:spcPct val="107000"/>
                        </a:lnSpc>
                        <a:spcBef>
                          <a:spcPts val="0"/>
                        </a:spcBef>
                        <a:spcAft>
                          <a:spcPts val="0"/>
                        </a:spcAft>
                      </a:pPr>
                      <a:r>
                        <a:rPr lang="en-US" sz="2400" b="1" dirty="0">
                          <a:solidFill>
                            <a:schemeClr val="tx1"/>
                          </a:solidFill>
                          <a:effectLst/>
                          <a:latin typeface="+mn-lt"/>
                          <a:ea typeface="Calibri" panose="020F0502020204030204" pitchFamily="34" charset="0"/>
                          <a:cs typeface="Times New Roman" panose="02020603050405020304" pitchFamily="18" charset="0"/>
                        </a:rPr>
                        <a:t>1407</a:t>
                      </a:r>
                    </a:p>
                  </a:txBody>
                  <a:tcPr marL="27471" marR="27471" marT="0" marB="0" anchor="ctr">
                    <a:solidFill>
                      <a:srgbClr val="FFFF00"/>
                    </a:solidFill>
                  </a:tcPr>
                </a:tc>
                <a:tc>
                  <a:txBody>
                    <a:bodyPr/>
                    <a:lstStyle/>
                    <a:p>
                      <a:pPr marL="0" marR="0" algn="r">
                        <a:lnSpc>
                          <a:spcPct val="107000"/>
                        </a:lnSpc>
                        <a:spcBef>
                          <a:spcPts val="0"/>
                        </a:spcBef>
                        <a:spcAft>
                          <a:spcPts val="0"/>
                        </a:spcAft>
                      </a:pPr>
                      <a:r>
                        <a:rPr lang="en-US" sz="2800" b="1" dirty="0">
                          <a:solidFill>
                            <a:srgbClr val="FF0000"/>
                          </a:solidFill>
                          <a:effectLst/>
                          <a:latin typeface="+mn-lt"/>
                          <a:ea typeface="Calibri" panose="020F0502020204030204" pitchFamily="34" charset="0"/>
                          <a:cs typeface="Times New Roman" panose="02020603050405020304" pitchFamily="18" charset="0"/>
                        </a:rPr>
                        <a:t>415</a:t>
                      </a:r>
                    </a:p>
                  </a:txBody>
                  <a:tcPr marL="27471" marR="27471" marT="0" marB="0" anchor="ctr">
                    <a:solidFill>
                      <a:srgbClr val="FFFF00"/>
                    </a:solidFill>
                  </a:tcPr>
                </a:tc>
                <a:extLst>
                  <a:ext uri="{0D108BD9-81ED-4DB2-BD59-A6C34878D82A}">
                    <a16:rowId xmlns:a16="http://schemas.microsoft.com/office/drawing/2014/main" val="1769996336"/>
                  </a:ext>
                </a:extLst>
              </a:tr>
            </a:tbl>
          </a:graphicData>
        </a:graphic>
      </p:graphicFrame>
    </p:spTree>
    <p:extLst>
      <p:ext uri="{BB962C8B-B14F-4D97-AF65-F5344CB8AC3E}">
        <p14:creationId xmlns:p14="http://schemas.microsoft.com/office/powerpoint/2010/main" val="37898791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57E5D-2457-4FE5-9578-D64CF72BA775}"/>
              </a:ext>
            </a:extLst>
          </p:cNvPr>
          <p:cNvSpPr>
            <a:spLocks noGrp="1"/>
          </p:cNvSpPr>
          <p:nvPr>
            <p:ph type="title"/>
          </p:nvPr>
        </p:nvSpPr>
        <p:spPr>
          <a:xfrm>
            <a:off x="609600" y="274638"/>
            <a:ext cx="10972800" cy="759683"/>
          </a:xfrm>
        </p:spPr>
        <p:txBody>
          <a:bodyPr/>
          <a:lstStyle/>
          <a:p>
            <a:r>
              <a:rPr lang="en-US" sz="2800" b="1" dirty="0">
                <a:solidFill>
                  <a:schemeClr val="accent6"/>
                </a:solidFill>
              </a:rPr>
              <a:t>Database Development Summary</a:t>
            </a:r>
            <a:endParaRPr lang="en-ZA" sz="2800" b="1" dirty="0">
              <a:solidFill>
                <a:schemeClr val="accent6"/>
              </a:solidFill>
            </a:endParaRPr>
          </a:p>
        </p:txBody>
      </p:sp>
      <p:sp>
        <p:nvSpPr>
          <p:cNvPr id="4" name="Content Placeholder 2">
            <a:extLst>
              <a:ext uri="{FF2B5EF4-FFF2-40B4-BE49-F238E27FC236}">
                <a16:creationId xmlns:a16="http://schemas.microsoft.com/office/drawing/2014/main" id="{ED6817A3-57C3-478E-BA6A-4037627BE01C}"/>
              </a:ext>
            </a:extLst>
          </p:cNvPr>
          <p:cNvSpPr>
            <a:spLocks noGrp="1"/>
          </p:cNvSpPr>
          <p:nvPr>
            <p:ph idx="1"/>
          </p:nvPr>
        </p:nvSpPr>
        <p:spPr>
          <a:xfrm>
            <a:off x="609600" y="1034321"/>
            <a:ext cx="10972800" cy="4525963"/>
          </a:xfrm>
        </p:spPr>
        <p:txBody>
          <a:bodyPr>
            <a:normAutofit fontScale="70000" lnSpcReduction="20000"/>
          </a:bodyPr>
          <a:lstStyle/>
          <a:p>
            <a:pPr algn="just"/>
            <a:endParaRPr lang="en-US" b="0" dirty="0"/>
          </a:p>
          <a:p>
            <a:pPr algn="just"/>
            <a:r>
              <a:rPr lang="en-US" b="0" dirty="0"/>
              <a:t>Consolidated dataset of all baseline sites plus all newly registered (with registration certificates) created – </a:t>
            </a:r>
            <a:r>
              <a:rPr lang="en-US" dirty="0">
                <a:solidFill>
                  <a:srgbClr val="FF0000"/>
                </a:solidFill>
                <a:highlight>
                  <a:srgbClr val="00FF00"/>
                </a:highlight>
              </a:rPr>
              <a:t>dataset needs to be verified by GDSD to identify all closed sites</a:t>
            </a:r>
          </a:p>
          <a:p>
            <a:pPr algn="just"/>
            <a:r>
              <a:rPr lang="en-US" dirty="0">
                <a:solidFill>
                  <a:srgbClr val="FF0000"/>
                </a:solidFill>
                <a:highlight>
                  <a:srgbClr val="00FF00"/>
                </a:highlight>
              </a:rPr>
              <a:t>Require a detailed report from GDSD in respect of Closed Sites, Unfunded Sites and Unregistered Sites by Region</a:t>
            </a:r>
          </a:p>
          <a:p>
            <a:pPr algn="just"/>
            <a:r>
              <a:rPr lang="en-US" b="0" dirty="0"/>
              <a:t>GDE committed to developing database with </a:t>
            </a:r>
            <a:r>
              <a:rPr lang="en-US" u="sng" dirty="0">
                <a:solidFill>
                  <a:srgbClr val="FF0000"/>
                </a:solidFill>
              </a:rPr>
              <a:t>GPS Coordinates</a:t>
            </a:r>
            <a:r>
              <a:rPr lang="en-US" dirty="0">
                <a:solidFill>
                  <a:srgbClr val="FF0000"/>
                </a:solidFill>
              </a:rPr>
              <a:t> </a:t>
            </a:r>
            <a:r>
              <a:rPr lang="en-US" b="0" dirty="0"/>
              <a:t>for ALL ECD Centres:</a:t>
            </a:r>
          </a:p>
          <a:p>
            <a:pPr marL="746125" lvl="1" indent="-400050" algn="just">
              <a:buFont typeface="Wingdings" panose="05000000000000000000" pitchFamily="2" charset="2"/>
              <a:buChar char="ü"/>
            </a:pPr>
            <a:r>
              <a:rPr lang="en-US" b="0" dirty="0"/>
              <a:t>Submitted Full Baseline database (1606) for IKM team to validate, correct and input GPS Coordinates of all REGISTERED and FUNDED Sites – </a:t>
            </a:r>
            <a:r>
              <a:rPr lang="en-US" b="1" dirty="0">
                <a:solidFill>
                  <a:srgbClr val="FF0000"/>
                </a:solidFill>
                <a:highlight>
                  <a:srgbClr val="00FF00"/>
                </a:highlight>
              </a:rPr>
              <a:t>feedback from GDSD IKM still outstanding</a:t>
            </a:r>
          </a:p>
          <a:p>
            <a:pPr marL="346075" algn="just"/>
            <a:r>
              <a:rPr lang="en-US" b="0" dirty="0"/>
              <a:t>In respect of </a:t>
            </a:r>
            <a:r>
              <a:rPr lang="en-US" dirty="0">
                <a:solidFill>
                  <a:srgbClr val="FF0000"/>
                </a:solidFill>
              </a:rPr>
              <a:t>Registration Certificates (1736)</a:t>
            </a:r>
            <a:r>
              <a:rPr lang="en-US" b="0" dirty="0"/>
              <a:t>: Ekurhuleni (457), Johannesburg (565), Tshwane (336), West Rand (175) and Sedibeng (207)</a:t>
            </a:r>
          </a:p>
          <a:p>
            <a:pPr algn="just"/>
            <a:r>
              <a:rPr lang="en-US" b="0" dirty="0"/>
              <a:t>In respect of </a:t>
            </a:r>
            <a:r>
              <a:rPr lang="en-US" dirty="0">
                <a:solidFill>
                  <a:srgbClr val="FF0000"/>
                </a:solidFill>
              </a:rPr>
              <a:t>SLAs (1407): </a:t>
            </a:r>
            <a:r>
              <a:rPr lang="en-US" b="0" dirty="0"/>
              <a:t>Ekurhuleni (301), Johannesburg (507), </a:t>
            </a:r>
            <a:r>
              <a:rPr lang="en-US" b="0" dirty="0">
                <a:highlight>
                  <a:srgbClr val="FFFF00"/>
                </a:highlight>
              </a:rPr>
              <a:t>Tshwane (258)</a:t>
            </a:r>
            <a:r>
              <a:rPr lang="en-US" b="0" dirty="0"/>
              <a:t>, West Rand (137) and Sedibeng (204)</a:t>
            </a:r>
          </a:p>
          <a:p>
            <a:pPr algn="just"/>
            <a:r>
              <a:rPr lang="en-US" b="0" dirty="0"/>
              <a:t>GDE still awaiting an </a:t>
            </a:r>
            <a:r>
              <a:rPr lang="en-US" u="sng" dirty="0">
                <a:solidFill>
                  <a:srgbClr val="FF0000"/>
                </a:solidFill>
                <a:highlight>
                  <a:srgbClr val="00FF00"/>
                </a:highlight>
              </a:rPr>
              <a:t>electronic format (Word version) of the SLA </a:t>
            </a:r>
            <a:r>
              <a:rPr lang="en-US" b="0" dirty="0"/>
              <a:t>from GDSD</a:t>
            </a:r>
          </a:p>
        </p:txBody>
      </p:sp>
    </p:spTree>
    <p:extLst>
      <p:ext uri="{BB962C8B-B14F-4D97-AF65-F5344CB8AC3E}">
        <p14:creationId xmlns:p14="http://schemas.microsoft.com/office/powerpoint/2010/main" val="19382939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EDBA0-08EB-436C-874C-31A07C78A1C0}"/>
              </a:ext>
            </a:extLst>
          </p:cNvPr>
          <p:cNvSpPr>
            <a:spLocks noGrp="1"/>
          </p:cNvSpPr>
          <p:nvPr>
            <p:ph type="title"/>
          </p:nvPr>
        </p:nvSpPr>
        <p:spPr/>
        <p:txBody>
          <a:bodyPr/>
          <a:lstStyle/>
          <a:p>
            <a:r>
              <a:rPr lang="en-US" sz="2800" b="1" dirty="0">
                <a:solidFill>
                  <a:schemeClr val="accent6"/>
                </a:solidFill>
              </a:rPr>
              <a:t>Database Development Summary (cont.)</a:t>
            </a:r>
            <a:endParaRPr lang="en-ZA" sz="2800" dirty="0"/>
          </a:p>
        </p:txBody>
      </p:sp>
      <p:sp>
        <p:nvSpPr>
          <p:cNvPr id="4" name="Content Placeholder 2">
            <a:extLst>
              <a:ext uri="{FF2B5EF4-FFF2-40B4-BE49-F238E27FC236}">
                <a16:creationId xmlns:a16="http://schemas.microsoft.com/office/drawing/2014/main" id="{35FC17F9-18D7-4F98-BE64-4000EA97BF08}"/>
              </a:ext>
            </a:extLst>
          </p:cNvPr>
          <p:cNvSpPr>
            <a:spLocks noGrp="1"/>
          </p:cNvSpPr>
          <p:nvPr>
            <p:ph idx="1"/>
          </p:nvPr>
        </p:nvSpPr>
        <p:spPr>
          <a:xfrm>
            <a:off x="609600" y="1600200"/>
            <a:ext cx="10972800" cy="4525963"/>
          </a:xfrm>
        </p:spPr>
        <p:txBody>
          <a:bodyPr>
            <a:normAutofit/>
          </a:bodyPr>
          <a:lstStyle/>
          <a:p>
            <a:pPr algn="just"/>
            <a:r>
              <a:rPr lang="en-US" b="0" dirty="0"/>
              <a:t>Data cleaning underway. </a:t>
            </a:r>
          </a:p>
          <a:p>
            <a:pPr algn="just"/>
            <a:r>
              <a:rPr lang="en-US" b="0" dirty="0"/>
              <a:t>Key observations in this regard: </a:t>
            </a:r>
          </a:p>
          <a:p>
            <a:pPr marL="1376363" lvl="2" indent="-514350" algn="just">
              <a:buFont typeface="Wingdings" panose="05000000000000000000" pitchFamily="2" charset="2"/>
              <a:buChar char="Ø"/>
            </a:pPr>
            <a:r>
              <a:rPr lang="en-US" sz="2400" b="0" dirty="0"/>
              <a:t>Spelling of ECD Centres different in Database, Registration Certificates and SLAs (Will </a:t>
            </a:r>
            <a:r>
              <a:rPr lang="en-US" sz="2400" b="0" dirty="0" err="1"/>
              <a:t>utilise</a:t>
            </a:r>
            <a:r>
              <a:rPr lang="en-US" sz="2400" b="0" dirty="0"/>
              <a:t> Registration Certificate as most accurate data source). </a:t>
            </a:r>
          </a:p>
          <a:p>
            <a:pPr marL="1376363" lvl="2" indent="-514350" algn="just">
              <a:buFont typeface="Wingdings" panose="05000000000000000000" pitchFamily="2" charset="2"/>
              <a:buChar char="Ø"/>
            </a:pPr>
            <a:r>
              <a:rPr lang="en-US" sz="2400" b="0" dirty="0">
                <a:solidFill>
                  <a:srgbClr val="FF0000"/>
                </a:solidFill>
              </a:rPr>
              <a:t>Serious Risk: There are many </a:t>
            </a:r>
            <a:r>
              <a:rPr lang="en-US" sz="2400" b="0" dirty="0" err="1">
                <a:solidFill>
                  <a:srgbClr val="FF0000"/>
                </a:solidFill>
              </a:rPr>
              <a:t>centres</a:t>
            </a:r>
            <a:r>
              <a:rPr lang="en-US" sz="2400" b="0" dirty="0">
                <a:solidFill>
                  <a:srgbClr val="FF0000"/>
                </a:solidFill>
              </a:rPr>
              <a:t> with exactly the same names and without a unique identifier may be considered duplicates </a:t>
            </a:r>
          </a:p>
          <a:p>
            <a:pPr marL="1376363" lvl="2" indent="-514350" algn="just">
              <a:buFont typeface="Wingdings" panose="05000000000000000000" pitchFamily="2" charset="2"/>
              <a:buChar char="Ø"/>
            </a:pPr>
            <a:r>
              <a:rPr lang="en-US" sz="2400" b="0" dirty="0"/>
              <a:t>Expired Registration Certificates </a:t>
            </a:r>
          </a:p>
          <a:p>
            <a:pPr marL="1376363" lvl="2" indent="-514350" algn="just">
              <a:buFont typeface="Wingdings" panose="05000000000000000000" pitchFamily="2" charset="2"/>
              <a:buChar char="Ø"/>
            </a:pPr>
            <a:r>
              <a:rPr lang="en-US" sz="2400" dirty="0"/>
              <a:t>Centres with Signed 2021/22 SLAs but missing/invalid Registration Certificates</a:t>
            </a:r>
            <a:endParaRPr lang="en-US" sz="2400" b="0" dirty="0"/>
          </a:p>
          <a:p>
            <a:pPr marL="1376363" lvl="2" indent="-514350" algn="just">
              <a:buFont typeface="Wingdings" panose="05000000000000000000" pitchFamily="2" charset="2"/>
              <a:buChar char="Ø"/>
            </a:pPr>
            <a:endParaRPr lang="en-US" sz="2400" b="0" dirty="0"/>
          </a:p>
          <a:p>
            <a:pPr algn="just"/>
            <a:endParaRPr lang="en-US" b="0" dirty="0"/>
          </a:p>
        </p:txBody>
      </p:sp>
    </p:spTree>
    <p:extLst>
      <p:ext uri="{BB962C8B-B14F-4D97-AF65-F5344CB8AC3E}">
        <p14:creationId xmlns:p14="http://schemas.microsoft.com/office/powerpoint/2010/main" val="21019717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62A86-4E26-4537-925B-39CDFEC43A21}"/>
              </a:ext>
            </a:extLst>
          </p:cNvPr>
          <p:cNvSpPr>
            <a:spLocks noGrp="1"/>
          </p:cNvSpPr>
          <p:nvPr>
            <p:ph type="title"/>
          </p:nvPr>
        </p:nvSpPr>
        <p:spPr/>
        <p:txBody>
          <a:bodyPr/>
          <a:lstStyle/>
          <a:p>
            <a:r>
              <a:rPr lang="en-ZA" sz="2800" b="1" dirty="0">
                <a:solidFill>
                  <a:schemeClr val="accent6"/>
                </a:solidFill>
              </a:rPr>
              <a:t>Updated Data Request</a:t>
            </a:r>
            <a:endParaRPr lang="en-ZA" sz="2800" dirty="0"/>
          </a:p>
        </p:txBody>
      </p:sp>
      <p:sp>
        <p:nvSpPr>
          <p:cNvPr id="4" name="Content Placeholder 2">
            <a:extLst>
              <a:ext uri="{FF2B5EF4-FFF2-40B4-BE49-F238E27FC236}">
                <a16:creationId xmlns:a16="http://schemas.microsoft.com/office/drawing/2014/main" id="{B24F4B57-B096-4CF1-BF53-9A9BD3C0EC8F}"/>
              </a:ext>
            </a:extLst>
          </p:cNvPr>
          <p:cNvSpPr>
            <a:spLocks noGrp="1"/>
          </p:cNvSpPr>
          <p:nvPr>
            <p:ph idx="1"/>
          </p:nvPr>
        </p:nvSpPr>
        <p:spPr>
          <a:xfrm>
            <a:off x="609600" y="1199214"/>
            <a:ext cx="10972800" cy="4926950"/>
          </a:xfrm>
        </p:spPr>
        <p:txBody>
          <a:bodyPr>
            <a:normAutofit fontScale="85000" lnSpcReduction="10000"/>
          </a:bodyPr>
          <a:lstStyle/>
          <a:p>
            <a:pPr marR="0" lvl="0" algn="just">
              <a:spcBef>
                <a:spcPts val="0"/>
              </a:spcBef>
              <a:spcAft>
                <a:spcPts val="0"/>
              </a:spcAft>
            </a:pPr>
            <a:r>
              <a:rPr lang="en-US" dirty="0">
                <a:effectLst/>
                <a:ea typeface="Times New Roman" panose="02020603050405020304" pitchFamily="18" charset="0"/>
              </a:rPr>
              <a:t>Given that status of the work currently and in the quest to </a:t>
            </a:r>
            <a:r>
              <a:rPr lang="en-US" dirty="0" err="1">
                <a:effectLst/>
                <a:ea typeface="Times New Roman" panose="02020603050405020304" pitchFamily="18" charset="0"/>
              </a:rPr>
              <a:t>finalise</a:t>
            </a:r>
            <a:r>
              <a:rPr lang="en-US" dirty="0">
                <a:effectLst/>
                <a:ea typeface="Times New Roman" panose="02020603050405020304" pitchFamily="18" charset="0"/>
              </a:rPr>
              <a:t> our data verification exercise, GDE EMIS will require the following updated datasets from GDSD:</a:t>
            </a:r>
          </a:p>
          <a:p>
            <a:pPr marL="1082675" lvl="1" indent="-736600" algn="just">
              <a:spcBef>
                <a:spcPts val="0"/>
              </a:spcBef>
              <a:buFont typeface="+mj-lt"/>
              <a:buAutoNum type="arabicPeriod"/>
            </a:pPr>
            <a:r>
              <a:rPr lang="en-US" dirty="0">
                <a:effectLst/>
                <a:ea typeface="Times New Roman" panose="02020603050405020304" pitchFamily="18" charset="0"/>
              </a:rPr>
              <a:t>The latest (up to end of Quarter 2) dataset of all ECD Centres from ALL Regions </a:t>
            </a:r>
            <a:endParaRPr lang="en-GB" dirty="0">
              <a:effectLst/>
              <a:ea typeface="Calibri" panose="020F0502020204030204" pitchFamily="34" charset="0"/>
            </a:endParaRPr>
          </a:p>
          <a:p>
            <a:pPr marL="1082675" lvl="1" indent="-736600" algn="just">
              <a:spcBef>
                <a:spcPts val="0"/>
              </a:spcBef>
              <a:buFont typeface="+mj-lt"/>
              <a:buAutoNum type="arabicPeriod"/>
            </a:pPr>
            <a:r>
              <a:rPr lang="en-US" dirty="0">
                <a:effectLst/>
                <a:ea typeface="Times New Roman" panose="02020603050405020304" pitchFamily="18" charset="0"/>
              </a:rPr>
              <a:t>ALL the 2021 Tshwane Region Registration Certificates issued.</a:t>
            </a:r>
            <a:endParaRPr lang="en-GB" dirty="0">
              <a:effectLst/>
              <a:ea typeface="Calibri" panose="020F0502020204030204" pitchFamily="34" charset="0"/>
            </a:endParaRPr>
          </a:p>
          <a:p>
            <a:pPr marL="1082675" lvl="1" indent="-736600" algn="just">
              <a:spcBef>
                <a:spcPts val="0"/>
              </a:spcBef>
              <a:buFont typeface="+mj-lt"/>
              <a:buAutoNum type="arabicPeriod"/>
            </a:pPr>
            <a:r>
              <a:rPr lang="en-US" dirty="0">
                <a:effectLst/>
                <a:ea typeface="Times New Roman" panose="02020603050405020304" pitchFamily="18" charset="0"/>
              </a:rPr>
              <a:t>The list of all certificates issued per region for 2021</a:t>
            </a:r>
            <a:endParaRPr lang="en-GB" dirty="0">
              <a:effectLst/>
              <a:ea typeface="Calibri" panose="020F0502020204030204" pitchFamily="34" charset="0"/>
            </a:endParaRPr>
          </a:p>
          <a:p>
            <a:pPr marL="1082675" lvl="1" indent="-736600" algn="just">
              <a:spcBef>
                <a:spcPts val="0"/>
              </a:spcBef>
              <a:buFont typeface="+mj-lt"/>
              <a:buAutoNum type="arabicPeriod"/>
            </a:pPr>
            <a:r>
              <a:rPr lang="en-US" dirty="0">
                <a:effectLst/>
                <a:ea typeface="Times New Roman" panose="02020603050405020304" pitchFamily="18" charset="0"/>
              </a:rPr>
              <a:t>The updated list of all GIS Coordinates linked to item 1</a:t>
            </a:r>
            <a:endParaRPr lang="en-GB" dirty="0">
              <a:effectLst/>
              <a:ea typeface="Calibri" panose="020F0502020204030204" pitchFamily="34" charset="0"/>
            </a:endParaRPr>
          </a:p>
          <a:p>
            <a:pPr marL="1082675" lvl="1" indent="-736600" algn="just">
              <a:spcBef>
                <a:spcPts val="0"/>
              </a:spcBef>
              <a:buFont typeface="+mj-lt"/>
              <a:buAutoNum type="arabicPeriod"/>
            </a:pPr>
            <a:r>
              <a:rPr lang="en-US" dirty="0">
                <a:effectLst/>
                <a:ea typeface="Times New Roman" panose="02020603050405020304" pitchFamily="18" charset="0"/>
              </a:rPr>
              <a:t>A </a:t>
            </a:r>
            <a:r>
              <a:rPr lang="en-US" u="sng" dirty="0">
                <a:solidFill>
                  <a:srgbClr val="FF0000"/>
                </a:solidFill>
                <a:effectLst/>
                <a:ea typeface="Times New Roman" panose="02020603050405020304" pitchFamily="18" charset="0"/>
              </a:rPr>
              <a:t>list of all closed </a:t>
            </a:r>
            <a:r>
              <a:rPr lang="en-US" u="sng" dirty="0" err="1">
                <a:solidFill>
                  <a:srgbClr val="FF0000"/>
                </a:solidFill>
                <a:effectLst/>
                <a:ea typeface="Times New Roman" panose="02020603050405020304" pitchFamily="18" charset="0"/>
              </a:rPr>
              <a:t>centres</a:t>
            </a:r>
            <a:r>
              <a:rPr lang="en-US" u="sng" dirty="0">
                <a:solidFill>
                  <a:srgbClr val="FF0000"/>
                </a:solidFill>
                <a:effectLst/>
                <a:ea typeface="Times New Roman" panose="02020603050405020304" pitchFamily="18" charset="0"/>
              </a:rPr>
              <a:t> </a:t>
            </a:r>
            <a:r>
              <a:rPr lang="en-US" dirty="0">
                <a:effectLst/>
                <a:ea typeface="Times New Roman" panose="02020603050405020304" pitchFamily="18" charset="0"/>
              </a:rPr>
              <a:t>from each of the regions</a:t>
            </a:r>
          </a:p>
          <a:p>
            <a:pPr marL="1082675" lvl="1" indent="-736600" algn="just">
              <a:spcBef>
                <a:spcPts val="0"/>
              </a:spcBef>
              <a:buFont typeface="+mj-lt"/>
              <a:buAutoNum type="arabicPeriod"/>
            </a:pPr>
            <a:r>
              <a:rPr lang="en-US" dirty="0">
                <a:effectLst/>
                <a:ea typeface="Times New Roman" panose="02020603050405020304" pitchFamily="18" charset="0"/>
              </a:rPr>
              <a:t>A </a:t>
            </a:r>
            <a:r>
              <a:rPr lang="en-US" u="sng" dirty="0">
                <a:solidFill>
                  <a:srgbClr val="FF0000"/>
                </a:solidFill>
              </a:rPr>
              <a:t>list of all </a:t>
            </a:r>
            <a:r>
              <a:rPr lang="en-US" u="sng" dirty="0">
                <a:solidFill>
                  <a:srgbClr val="FF0000"/>
                </a:solidFill>
                <a:effectLst/>
                <a:ea typeface="Times New Roman" panose="02020603050405020304" pitchFamily="18" charset="0"/>
              </a:rPr>
              <a:t>unfunded </a:t>
            </a:r>
            <a:r>
              <a:rPr lang="en-US" u="sng" dirty="0" err="1">
                <a:solidFill>
                  <a:srgbClr val="FF0000"/>
                </a:solidFill>
                <a:effectLst/>
                <a:ea typeface="Times New Roman" panose="02020603050405020304" pitchFamily="18" charset="0"/>
              </a:rPr>
              <a:t>centres</a:t>
            </a:r>
            <a:r>
              <a:rPr lang="en-US" u="sng" dirty="0">
                <a:solidFill>
                  <a:srgbClr val="FF0000"/>
                </a:solidFill>
                <a:effectLst/>
                <a:ea typeface="Times New Roman" panose="02020603050405020304" pitchFamily="18" charset="0"/>
              </a:rPr>
              <a:t> </a:t>
            </a:r>
            <a:r>
              <a:rPr lang="en-US" dirty="0">
                <a:effectLst/>
                <a:ea typeface="Times New Roman" panose="02020603050405020304" pitchFamily="18" charset="0"/>
              </a:rPr>
              <a:t>from each of the regions</a:t>
            </a:r>
            <a:endParaRPr lang="en-GB" dirty="0">
              <a:effectLst/>
              <a:ea typeface="Calibri" panose="020F0502020204030204" pitchFamily="34" charset="0"/>
            </a:endParaRPr>
          </a:p>
          <a:p>
            <a:pPr marL="1082675" lvl="1" indent="-736600" algn="just">
              <a:spcBef>
                <a:spcPts val="0"/>
              </a:spcBef>
              <a:buFont typeface="+mj-lt"/>
              <a:buAutoNum type="arabicPeriod"/>
            </a:pPr>
            <a:r>
              <a:rPr lang="en-US" dirty="0">
                <a:effectLst/>
                <a:ea typeface="Times New Roman" panose="02020603050405020304" pitchFamily="18" charset="0"/>
              </a:rPr>
              <a:t>A </a:t>
            </a:r>
            <a:r>
              <a:rPr lang="en-US" u="sng" dirty="0">
                <a:solidFill>
                  <a:srgbClr val="FF0000"/>
                </a:solidFill>
              </a:rPr>
              <a:t>list of all </a:t>
            </a:r>
            <a:r>
              <a:rPr lang="en-US" u="sng" dirty="0">
                <a:solidFill>
                  <a:srgbClr val="FF0000"/>
                </a:solidFill>
                <a:effectLst/>
                <a:ea typeface="Times New Roman" panose="02020603050405020304" pitchFamily="18" charset="0"/>
              </a:rPr>
              <a:t>newly registered </a:t>
            </a:r>
            <a:r>
              <a:rPr lang="en-US" u="sng" dirty="0" err="1">
                <a:solidFill>
                  <a:srgbClr val="FF0000"/>
                </a:solidFill>
                <a:effectLst/>
                <a:ea typeface="Times New Roman" panose="02020603050405020304" pitchFamily="18" charset="0"/>
              </a:rPr>
              <a:t>centres</a:t>
            </a:r>
            <a:r>
              <a:rPr lang="en-US" u="sng" dirty="0">
                <a:solidFill>
                  <a:srgbClr val="FF0000"/>
                </a:solidFill>
                <a:effectLst/>
                <a:ea typeface="Times New Roman" panose="02020603050405020304" pitchFamily="18" charset="0"/>
              </a:rPr>
              <a:t> </a:t>
            </a:r>
            <a:r>
              <a:rPr lang="en-US" dirty="0">
                <a:effectLst/>
                <a:ea typeface="Times New Roman" panose="02020603050405020304" pitchFamily="18" charset="0"/>
              </a:rPr>
              <a:t>from each of the regions</a:t>
            </a:r>
            <a:endParaRPr lang="en-GB" dirty="0">
              <a:effectLst/>
              <a:ea typeface="Calibri" panose="020F0502020204030204" pitchFamily="34" charset="0"/>
            </a:endParaRPr>
          </a:p>
          <a:p>
            <a:pPr marL="1082675" lvl="1" indent="-736600" algn="just">
              <a:spcBef>
                <a:spcPts val="0"/>
              </a:spcBef>
              <a:buFont typeface="+mj-lt"/>
              <a:buAutoNum type="arabicPeriod"/>
            </a:pPr>
            <a:r>
              <a:rPr lang="en-US" dirty="0">
                <a:effectLst/>
                <a:ea typeface="Times New Roman" panose="02020603050405020304" pitchFamily="18" charset="0"/>
              </a:rPr>
              <a:t>A </a:t>
            </a:r>
            <a:r>
              <a:rPr lang="en-US" u="sng" dirty="0">
                <a:solidFill>
                  <a:srgbClr val="FF0000"/>
                </a:solidFill>
              </a:rPr>
              <a:t>list of all </a:t>
            </a:r>
            <a:r>
              <a:rPr lang="en-US" u="sng" dirty="0" err="1">
                <a:solidFill>
                  <a:srgbClr val="FF0000"/>
                </a:solidFill>
              </a:rPr>
              <a:t>centres</a:t>
            </a:r>
            <a:r>
              <a:rPr lang="en-US" u="sng" dirty="0">
                <a:solidFill>
                  <a:srgbClr val="FF0000"/>
                </a:solidFill>
              </a:rPr>
              <a:t> with whom SLAs have been signed for 2021/22</a:t>
            </a:r>
            <a:endParaRPr lang="en-GB" u="sng" dirty="0">
              <a:solidFill>
                <a:srgbClr val="FF0000"/>
              </a:solidFill>
            </a:endParaRPr>
          </a:p>
          <a:p>
            <a:pPr marL="1082675" lvl="1" indent="-736600" algn="just">
              <a:spcBef>
                <a:spcPts val="0"/>
              </a:spcBef>
              <a:buFont typeface="+mj-lt"/>
              <a:buAutoNum type="arabicPeriod"/>
            </a:pPr>
            <a:r>
              <a:rPr lang="en-US" dirty="0">
                <a:effectLst/>
                <a:ea typeface="Times New Roman" panose="02020603050405020304" pitchFamily="18" charset="0"/>
              </a:rPr>
              <a:t>The latest </a:t>
            </a:r>
            <a:r>
              <a:rPr lang="en-US" u="sng" dirty="0">
                <a:solidFill>
                  <a:srgbClr val="FF0000"/>
                </a:solidFill>
                <a:effectLst/>
                <a:ea typeface="Times New Roman" panose="02020603050405020304" pitchFamily="18" charset="0"/>
              </a:rPr>
              <a:t>SAP extract </a:t>
            </a:r>
            <a:r>
              <a:rPr lang="en-US" dirty="0">
                <a:effectLst/>
                <a:ea typeface="Times New Roman" panose="02020603050405020304" pitchFamily="18" charset="0"/>
              </a:rPr>
              <a:t>(up to the end of the second quarter)</a:t>
            </a:r>
            <a:endParaRPr lang="en-GB" dirty="0">
              <a:effectLst/>
              <a:ea typeface="Calibri" panose="020F0502020204030204" pitchFamily="34" charset="0"/>
            </a:endParaRPr>
          </a:p>
          <a:p>
            <a:pPr marL="1082675" lvl="1" indent="-736600" algn="just">
              <a:spcBef>
                <a:spcPts val="0"/>
              </a:spcBef>
              <a:buFont typeface="+mj-lt"/>
              <a:buAutoNum type="arabicPeriod"/>
            </a:pPr>
            <a:r>
              <a:rPr lang="en-US" dirty="0">
                <a:effectLst/>
                <a:ea typeface="Times New Roman" panose="02020603050405020304" pitchFamily="18" charset="0"/>
              </a:rPr>
              <a:t>A </a:t>
            </a:r>
            <a:r>
              <a:rPr lang="en-US" u="sng" dirty="0">
                <a:solidFill>
                  <a:srgbClr val="FF0000"/>
                </a:solidFill>
                <a:effectLst/>
                <a:ea typeface="Times New Roman" panose="02020603050405020304" pitchFamily="18" charset="0"/>
              </a:rPr>
              <a:t>list of all unregistered </a:t>
            </a:r>
            <a:r>
              <a:rPr lang="en-US" u="sng" dirty="0" err="1">
                <a:solidFill>
                  <a:srgbClr val="FF0000"/>
                </a:solidFill>
                <a:effectLst/>
                <a:ea typeface="Times New Roman" panose="02020603050405020304" pitchFamily="18" charset="0"/>
              </a:rPr>
              <a:t>centres</a:t>
            </a:r>
            <a:r>
              <a:rPr lang="en-US" u="sng" dirty="0">
                <a:solidFill>
                  <a:srgbClr val="FF0000"/>
                </a:solidFill>
                <a:effectLst/>
                <a:ea typeface="Times New Roman" panose="02020603050405020304" pitchFamily="18" charset="0"/>
              </a:rPr>
              <a:t> </a:t>
            </a:r>
            <a:r>
              <a:rPr lang="en-US" dirty="0">
                <a:effectLst/>
                <a:ea typeface="Times New Roman" panose="02020603050405020304" pitchFamily="18" charset="0"/>
              </a:rPr>
              <a:t>(if available)</a:t>
            </a:r>
          </a:p>
          <a:p>
            <a:pPr marL="1082675" lvl="1" indent="-736600" algn="just">
              <a:spcBef>
                <a:spcPts val="0"/>
              </a:spcBef>
              <a:buClr>
                <a:schemeClr val="tx1"/>
              </a:buClr>
              <a:buFont typeface="+mj-lt"/>
              <a:buAutoNum type="arabicPeriod"/>
            </a:pPr>
            <a:r>
              <a:rPr lang="en-US" u="sng" dirty="0">
                <a:solidFill>
                  <a:srgbClr val="FF0000"/>
                </a:solidFill>
              </a:rPr>
              <a:t>SAP and BAS Payment schedules</a:t>
            </a:r>
            <a:r>
              <a:rPr lang="en-US" u="sng" dirty="0">
                <a:ea typeface="Calibri" panose="020F0502020204030204" pitchFamily="34" charset="0"/>
              </a:rPr>
              <a:t> </a:t>
            </a:r>
            <a:r>
              <a:rPr lang="en-US" dirty="0">
                <a:ea typeface="Calibri" panose="020F0502020204030204" pitchFamily="34" charset="0"/>
              </a:rPr>
              <a:t>for the last 3 financial years </a:t>
            </a:r>
            <a:endParaRPr lang="en-GB" dirty="0">
              <a:effectLst/>
              <a:ea typeface="Calibri" panose="020F0502020204030204" pitchFamily="34" charset="0"/>
            </a:endParaRPr>
          </a:p>
          <a:p>
            <a:pPr marL="576263" indent="-514350" algn="just"/>
            <a:endParaRPr lang="en-US" b="0" dirty="0"/>
          </a:p>
          <a:p>
            <a:pPr algn="just"/>
            <a:endParaRPr lang="en-US" b="0" dirty="0"/>
          </a:p>
        </p:txBody>
      </p:sp>
    </p:spTree>
    <p:extLst>
      <p:ext uri="{BB962C8B-B14F-4D97-AF65-F5344CB8AC3E}">
        <p14:creationId xmlns:p14="http://schemas.microsoft.com/office/powerpoint/2010/main" val="2818405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14391-7FB8-4B7B-B2C5-DED2B3EBD879}"/>
              </a:ext>
            </a:extLst>
          </p:cNvPr>
          <p:cNvSpPr>
            <a:spLocks noGrp="1"/>
          </p:cNvSpPr>
          <p:nvPr>
            <p:ph type="title"/>
          </p:nvPr>
        </p:nvSpPr>
        <p:spPr>
          <a:xfrm>
            <a:off x="609600" y="274638"/>
            <a:ext cx="10972800" cy="608940"/>
          </a:xfrm>
        </p:spPr>
        <p:txBody>
          <a:bodyPr/>
          <a:lstStyle/>
          <a:p>
            <a:r>
              <a:rPr lang="en-US" dirty="0"/>
              <a:t>Action Plan </a:t>
            </a:r>
            <a:endParaRPr lang="en-ZA" dirty="0"/>
          </a:p>
        </p:txBody>
      </p:sp>
      <p:graphicFrame>
        <p:nvGraphicFramePr>
          <p:cNvPr id="5" name="Table 5">
            <a:extLst>
              <a:ext uri="{FF2B5EF4-FFF2-40B4-BE49-F238E27FC236}">
                <a16:creationId xmlns:a16="http://schemas.microsoft.com/office/drawing/2014/main" id="{5C6E705D-1BB3-4914-93ED-6470FDCB5D52}"/>
              </a:ext>
            </a:extLst>
          </p:cNvPr>
          <p:cNvGraphicFramePr>
            <a:graphicFrameLocks noGrp="1"/>
          </p:cNvGraphicFramePr>
          <p:nvPr>
            <p:ph idx="1"/>
            <p:extLst>
              <p:ext uri="{D42A27DB-BD31-4B8C-83A1-F6EECF244321}">
                <p14:modId xmlns:p14="http://schemas.microsoft.com/office/powerpoint/2010/main" val="3227486811"/>
              </p:ext>
            </p:extLst>
          </p:nvPr>
        </p:nvGraphicFramePr>
        <p:xfrm>
          <a:off x="609601" y="850093"/>
          <a:ext cx="10825535" cy="5289613"/>
        </p:xfrm>
        <a:graphic>
          <a:graphicData uri="http://schemas.openxmlformats.org/drawingml/2006/table">
            <a:tbl>
              <a:tblPr firstRow="1" bandRow="1">
                <a:tableStyleId>{93296810-A885-4BE3-A3E7-6D5BEEA58F35}</a:tableStyleId>
              </a:tblPr>
              <a:tblGrid>
                <a:gridCol w="1249842">
                  <a:extLst>
                    <a:ext uri="{9D8B030D-6E8A-4147-A177-3AD203B41FA5}">
                      <a16:colId xmlns:a16="http://schemas.microsoft.com/office/drawing/2014/main" val="3155456404"/>
                    </a:ext>
                  </a:extLst>
                </a:gridCol>
                <a:gridCol w="368291">
                  <a:extLst>
                    <a:ext uri="{9D8B030D-6E8A-4147-A177-3AD203B41FA5}">
                      <a16:colId xmlns:a16="http://schemas.microsoft.com/office/drawing/2014/main" val="3148951046"/>
                    </a:ext>
                  </a:extLst>
                </a:gridCol>
                <a:gridCol w="5809685">
                  <a:extLst>
                    <a:ext uri="{9D8B030D-6E8A-4147-A177-3AD203B41FA5}">
                      <a16:colId xmlns:a16="http://schemas.microsoft.com/office/drawing/2014/main" val="1830649417"/>
                    </a:ext>
                  </a:extLst>
                </a:gridCol>
                <a:gridCol w="1909160">
                  <a:extLst>
                    <a:ext uri="{9D8B030D-6E8A-4147-A177-3AD203B41FA5}">
                      <a16:colId xmlns:a16="http://schemas.microsoft.com/office/drawing/2014/main" val="1836523894"/>
                    </a:ext>
                  </a:extLst>
                </a:gridCol>
                <a:gridCol w="1488557">
                  <a:extLst>
                    <a:ext uri="{9D8B030D-6E8A-4147-A177-3AD203B41FA5}">
                      <a16:colId xmlns:a16="http://schemas.microsoft.com/office/drawing/2014/main" val="2301388781"/>
                    </a:ext>
                  </a:extLst>
                </a:gridCol>
              </a:tblGrid>
              <a:tr h="337428">
                <a:tc gridSpan="3">
                  <a:txBody>
                    <a:bodyPr/>
                    <a:lstStyle/>
                    <a:p>
                      <a:r>
                        <a:rPr lang="en-US" sz="1800" dirty="0"/>
                        <a:t>Action </a:t>
                      </a:r>
                      <a:endParaRPr lang="en-ZA" sz="1800" dirty="0"/>
                    </a:p>
                  </a:txBody>
                  <a:tcPr/>
                </a:tc>
                <a:tc hMerge="1">
                  <a:txBody>
                    <a:bodyPr/>
                    <a:lstStyle/>
                    <a:p>
                      <a:endParaRPr lang="en-ZA"/>
                    </a:p>
                  </a:txBody>
                  <a:tcPr/>
                </a:tc>
                <a:tc hMerge="1">
                  <a:txBody>
                    <a:bodyPr/>
                    <a:lstStyle/>
                    <a:p>
                      <a:endParaRPr lang="en-ZA" sz="1800" dirty="0"/>
                    </a:p>
                  </a:txBody>
                  <a:tcPr/>
                </a:tc>
                <a:tc>
                  <a:txBody>
                    <a:bodyPr/>
                    <a:lstStyle/>
                    <a:p>
                      <a:r>
                        <a:rPr lang="en-US" sz="1800" dirty="0"/>
                        <a:t>Responsibility </a:t>
                      </a:r>
                      <a:endParaRPr lang="en-ZA" sz="1800" dirty="0"/>
                    </a:p>
                  </a:txBody>
                  <a:tcPr/>
                </a:tc>
                <a:tc>
                  <a:txBody>
                    <a:bodyPr/>
                    <a:lstStyle/>
                    <a:p>
                      <a:r>
                        <a:rPr lang="en-US" sz="1800" dirty="0"/>
                        <a:t>Timeframe </a:t>
                      </a:r>
                      <a:endParaRPr lang="en-ZA" sz="1600" dirty="0"/>
                    </a:p>
                  </a:txBody>
                  <a:tcPr/>
                </a:tc>
                <a:extLst>
                  <a:ext uri="{0D108BD9-81ED-4DB2-BD59-A6C34878D82A}">
                    <a16:rowId xmlns:a16="http://schemas.microsoft.com/office/drawing/2014/main" val="2265910727"/>
                  </a:ext>
                </a:extLst>
              </a:tr>
              <a:tr h="337428">
                <a:tc gridSpan="2">
                  <a:txBody>
                    <a:bodyPr/>
                    <a:lstStyle/>
                    <a:p>
                      <a:pPr algn="l"/>
                      <a:endParaRPr lang="en-ZA" b="1" dirty="0"/>
                    </a:p>
                  </a:txBody>
                  <a:tcPr/>
                </a:tc>
                <a:tc hMerge="1">
                  <a:txBody>
                    <a:bodyPr/>
                    <a:lstStyle/>
                    <a:p>
                      <a:pPr algn="l"/>
                      <a:endParaRPr lang="en-ZA" b="1" dirty="0"/>
                    </a:p>
                  </a:txBody>
                  <a:tcPr/>
                </a:tc>
                <a:tc gridSpan="3">
                  <a:txBody>
                    <a:bodyPr/>
                    <a:lstStyle/>
                    <a:p>
                      <a:pPr algn="l"/>
                      <a:r>
                        <a:rPr lang="en-US" dirty="0"/>
                        <a:t>                          </a:t>
                      </a:r>
                      <a:r>
                        <a:rPr lang="en-US" b="1" dirty="0"/>
                        <a:t>2021/22 FINANCIAL YEAR </a:t>
                      </a:r>
                      <a:endParaRPr lang="en-ZA" b="1" dirty="0"/>
                    </a:p>
                  </a:txBody>
                  <a:tcPr/>
                </a:tc>
                <a:tc hMerge="1">
                  <a:txBody>
                    <a:bodyPr/>
                    <a:lstStyle/>
                    <a:p>
                      <a:endParaRPr lang="en-ZA"/>
                    </a:p>
                  </a:txBody>
                  <a:tcPr/>
                </a:tc>
                <a:tc hMerge="1">
                  <a:txBody>
                    <a:bodyPr/>
                    <a:lstStyle/>
                    <a:p>
                      <a:endParaRPr lang="en-ZA" dirty="0"/>
                    </a:p>
                  </a:txBody>
                  <a:tcPr/>
                </a:tc>
                <a:extLst>
                  <a:ext uri="{0D108BD9-81ED-4DB2-BD59-A6C34878D82A}">
                    <a16:rowId xmlns:a16="http://schemas.microsoft.com/office/drawing/2014/main" val="2624033504"/>
                  </a:ext>
                </a:extLst>
              </a:tr>
              <a:tr h="843570">
                <a:tc gridSpan="3">
                  <a:txBody>
                    <a:bodyPr/>
                    <a:lstStyle/>
                    <a:p>
                      <a:r>
                        <a:rPr lang="en-US" dirty="0"/>
                        <a:t>Finalize all matters on unsigned ECDs through either funding or reprioritization of budget to other service delivery pressures (NPI Budget)</a:t>
                      </a:r>
                      <a:endParaRPr lang="en-ZA" dirty="0"/>
                    </a:p>
                  </a:txBody>
                  <a:tcPr/>
                </a:tc>
                <a:tc hMerge="1">
                  <a:txBody>
                    <a:bodyPr/>
                    <a:lstStyle/>
                    <a:p>
                      <a:endParaRPr lang="en-ZA"/>
                    </a:p>
                  </a:txBody>
                  <a:tcPr/>
                </a:tc>
                <a:tc hMerge="1">
                  <a:txBody>
                    <a:bodyPr/>
                    <a:lstStyle/>
                    <a:p>
                      <a:endParaRPr lang="en-ZA" dirty="0"/>
                    </a:p>
                  </a:txBody>
                  <a:tcPr/>
                </a:tc>
                <a:tc>
                  <a:txBody>
                    <a:bodyPr/>
                    <a:lstStyle/>
                    <a:p>
                      <a:r>
                        <a:rPr lang="en-US" dirty="0"/>
                        <a:t>Provincial NPI Budget Committee  </a:t>
                      </a:r>
                      <a:endParaRPr lang="en-ZA" dirty="0"/>
                    </a:p>
                  </a:txBody>
                  <a:tcPr/>
                </a:tc>
                <a:tc>
                  <a:txBody>
                    <a:bodyPr/>
                    <a:lstStyle/>
                    <a:p>
                      <a:r>
                        <a:rPr lang="en-US" dirty="0"/>
                        <a:t>1</a:t>
                      </a:r>
                      <a:r>
                        <a:rPr lang="en-US" baseline="30000" dirty="0"/>
                        <a:t>st</a:t>
                      </a:r>
                      <a:r>
                        <a:rPr lang="en-US" dirty="0"/>
                        <a:t> week of </a:t>
                      </a:r>
                    </a:p>
                    <a:p>
                      <a:r>
                        <a:rPr lang="en-US" dirty="0"/>
                        <a:t>Oct 2021 </a:t>
                      </a:r>
                      <a:endParaRPr lang="en-ZA" dirty="0"/>
                    </a:p>
                  </a:txBody>
                  <a:tcPr/>
                </a:tc>
                <a:extLst>
                  <a:ext uri="{0D108BD9-81ED-4DB2-BD59-A6C34878D82A}">
                    <a16:rowId xmlns:a16="http://schemas.microsoft.com/office/drawing/2014/main" val="3414222703"/>
                  </a:ext>
                </a:extLst>
              </a:tr>
              <a:tr h="337428">
                <a:tc gridSpan="5">
                  <a:txBody>
                    <a:bodyPr/>
                    <a:lstStyle/>
                    <a:p>
                      <a:r>
                        <a:rPr lang="en-US" b="1" dirty="0"/>
                        <a:t>                                                 2022/23 FINANCIAL YEAR </a:t>
                      </a:r>
                      <a:endParaRPr lang="en-ZA" b="1" dirty="0"/>
                    </a:p>
                  </a:txBody>
                  <a:tcPr/>
                </a:tc>
                <a:tc hMerge="1">
                  <a:txBody>
                    <a:bodyPr/>
                    <a:lstStyle/>
                    <a:p>
                      <a:endParaRPr lang="en-ZA"/>
                    </a:p>
                  </a:txBody>
                  <a:tcPr/>
                </a:tc>
                <a:tc hMerge="1">
                  <a:txBody>
                    <a:bodyPr/>
                    <a:lstStyle/>
                    <a:p>
                      <a:endParaRPr lang="en-ZA" b="1" dirty="0"/>
                    </a:p>
                  </a:txBody>
                  <a:tcPr/>
                </a:tc>
                <a:tc hMerge="1">
                  <a:txBody>
                    <a:bodyPr/>
                    <a:lstStyle/>
                    <a:p>
                      <a:endParaRPr lang="en-ZA"/>
                    </a:p>
                  </a:txBody>
                  <a:tcPr/>
                </a:tc>
                <a:tc hMerge="1">
                  <a:txBody>
                    <a:bodyPr/>
                    <a:lstStyle/>
                    <a:p>
                      <a:endParaRPr lang="en-ZA" dirty="0"/>
                    </a:p>
                  </a:txBody>
                  <a:tcPr/>
                </a:tc>
                <a:extLst>
                  <a:ext uri="{0D108BD9-81ED-4DB2-BD59-A6C34878D82A}">
                    <a16:rowId xmlns:a16="http://schemas.microsoft.com/office/drawing/2014/main" val="3909455282"/>
                  </a:ext>
                </a:extLst>
              </a:tr>
              <a:tr h="1349712">
                <a:tc>
                  <a:txBody>
                    <a:bodyPr/>
                    <a:lstStyle/>
                    <a:p>
                      <a:pPr marL="0" indent="0" algn="ctr">
                        <a:buFont typeface="Wingdings" panose="05000000000000000000" pitchFamily="2" charset="2"/>
                        <a:buNone/>
                      </a:pPr>
                      <a:r>
                        <a:rPr lang="en-US" sz="1400" b="1" kern="1200" dirty="0">
                          <a:solidFill>
                            <a:schemeClr val="dk1"/>
                          </a:solidFill>
                          <a:effectLst/>
                        </a:rPr>
                        <a:t>CURRENTLY FUNDED ECDs</a:t>
                      </a:r>
                      <a:endParaRPr lang="en-ZA" sz="1400" b="1" kern="1200" dirty="0">
                        <a:solidFill>
                          <a:schemeClr val="dk1"/>
                        </a:solidFill>
                        <a:effectLst/>
                        <a:latin typeface="+mn-lt"/>
                        <a:ea typeface="+mn-ea"/>
                        <a:cs typeface="+mn-cs"/>
                      </a:endParaRPr>
                    </a:p>
                  </a:txBody>
                  <a:tcPr vert="vert270"/>
                </a:tc>
                <a:tc gridSpan="2">
                  <a:txBody>
                    <a:bodyPr/>
                    <a:lstStyle/>
                    <a:p>
                      <a:r>
                        <a:rPr lang="en-GB" sz="1800" kern="1200">
                          <a:solidFill>
                            <a:schemeClr val="dk1"/>
                          </a:solidFill>
                          <a:effectLst/>
                        </a:rPr>
                        <a:t>Submission of 2022/23 Approved ECDs which would be preceded by; </a:t>
                      </a:r>
                    </a:p>
                    <a:p>
                      <a:pPr marL="285750" indent="-285750">
                        <a:buFont typeface="Wingdings" panose="05000000000000000000" pitchFamily="2" charset="2"/>
                        <a:buChar char="§"/>
                      </a:pPr>
                      <a:r>
                        <a:rPr lang="en-GB" sz="1800" kern="1200">
                          <a:solidFill>
                            <a:schemeClr val="dk1"/>
                          </a:solidFill>
                          <a:effectLst/>
                        </a:rPr>
                        <a:t>  Approval to sign Declaration to sign 2022/23 SLAs with ECDs that  complied with provisions of 2021/22 SLA. </a:t>
                      </a:r>
                      <a:endParaRPr lang="en-ZA" sz="1400" b="1" kern="1200" dirty="0">
                        <a:solidFill>
                          <a:schemeClr val="dk1"/>
                        </a:solidFill>
                        <a:effectLst/>
                        <a:latin typeface="+mn-lt"/>
                        <a:ea typeface="+mn-ea"/>
                        <a:cs typeface="+mn-cs"/>
                      </a:endParaRPr>
                    </a:p>
                  </a:txBody>
                  <a:tcPr/>
                </a:tc>
                <a:tc hMerge="1">
                  <a:txBody>
                    <a:bodyPr/>
                    <a:lstStyle/>
                    <a:p>
                      <a:r>
                        <a:rPr lang="en-GB" sz="1800" kern="1200" dirty="0">
                          <a:solidFill>
                            <a:schemeClr val="dk1"/>
                          </a:solidFill>
                          <a:effectLst/>
                          <a:latin typeface="+mn-lt"/>
                          <a:ea typeface="+mn-ea"/>
                          <a:cs typeface="+mn-cs"/>
                        </a:rPr>
                        <a:t>Submission of 2022/23 Approved ECDs which would be preceded by; </a:t>
                      </a:r>
                    </a:p>
                    <a:p>
                      <a:pPr marL="285750" indent="-285750">
                        <a:buFont typeface="Wingdings" panose="05000000000000000000" pitchFamily="2" charset="2"/>
                        <a:buChar char="§"/>
                      </a:pPr>
                      <a:r>
                        <a:rPr lang="en-GB" sz="1800" kern="1200" dirty="0">
                          <a:solidFill>
                            <a:schemeClr val="dk1"/>
                          </a:solidFill>
                          <a:effectLst/>
                          <a:latin typeface="+mn-lt"/>
                          <a:ea typeface="+mn-ea"/>
                          <a:cs typeface="+mn-cs"/>
                        </a:rPr>
                        <a:t>  Approval to sign Declaration to sign 2022/23 SLAs with ECDs that  complied with provisions of 2021/22 SLA. </a:t>
                      </a:r>
                      <a:endParaRPr lang="en-ZA" sz="1800" kern="1200" dirty="0">
                        <a:solidFill>
                          <a:schemeClr val="dk1"/>
                        </a:solidFill>
                        <a:effectLst/>
                        <a:latin typeface="+mn-lt"/>
                        <a:ea typeface="+mn-ea"/>
                        <a:cs typeface="+mn-cs"/>
                      </a:endParaRPr>
                    </a:p>
                  </a:txBody>
                  <a:tcPr/>
                </a:tc>
                <a:tc>
                  <a:txBody>
                    <a:bodyPr/>
                    <a:lstStyle/>
                    <a:p>
                      <a:r>
                        <a:rPr lang="en-US"/>
                        <a:t>GDSD supported </a:t>
                      </a:r>
                    </a:p>
                    <a:p>
                      <a:r>
                        <a:rPr lang="en-US"/>
                        <a:t>by GDE</a:t>
                      </a:r>
                      <a:endParaRPr lang="en-ZA" sz="1800" kern="1200" dirty="0">
                        <a:solidFill>
                          <a:schemeClr val="dk1"/>
                        </a:solidFill>
                        <a:effectLst/>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rPr>
                        <a:t>29 October 2021. </a:t>
                      </a:r>
                      <a:endParaRPr lang="en-ZA" sz="1800" kern="1200" dirty="0">
                        <a:solidFill>
                          <a:schemeClr val="dk1"/>
                        </a:solidFill>
                        <a:effectLst/>
                      </a:endParaRPr>
                    </a:p>
                    <a:p>
                      <a:endParaRPr lang="en-ZA" dirty="0"/>
                    </a:p>
                  </a:txBody>
                  <a:tcPr/>
                </a:tc>
                <a:extLst>
                  <a:ext uri="{0D108BD9-81ED-4DB2-BD59-A6C34878D82A}">
                    <a16:rowId xmlns:a16="http://schemas.microsoft.com/office/drawing/2014/main" val="2916065156"/>
                  </a:ext>
                </a:extLst>
              </a:tr>
              <a:tr h="1096641">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t>CURRENTLY FUNDED &amp; THOSE THAT QUALIFIED TO BE FUNDED FOR 2022/23</a:t>
                      </a:r>
                      <a:endParaRPr lang="en-ZA" sz="1400" b="1" dirty="0"/>
                    </a:p>
                    <a:p>
                      <a:pPr algn="r"/>
                      <a:r>
                        <a:rPr lang="en-US" sz="1400" b="1" kern="1200" dirty="0">
                          <a:solidFill>
                            <a:schemeClr val="dk1"/>
                          </a:solidFill>
                          <a:effectLst/>
                        </a:rPr>
                        <a:t> </a:t>
                      </a:r>
                      <a:endParaRPr lang="en-ZA" sz="1400" b="1" kern="1200" dirty="0">
                        <a:solidFill>
                          <a:schemeClr val="dk1"/>
                        </a:solidFill>
                        <a:effectLst/>
                        <a:latin typeface="+mn-lt"/>
                        <a:ea typeface="+mn-ea"/>
                        <a:cs typeface="+mn-cs"/>
                      </a:endParaRPr>
                    </a:p>
                  </a:txBody>
                  <a:tcPr vert="vert270"/>
                </a:tc>
                <a:tc gridSpan="2">
                  <a:txBody>
                    <a:bodyPr/>
                    <a:lstStyle/>
                    <a:p>
                      <a:pPr algn="r"/>
                      <a:r>
                        <a:rPr lang="en-GB" sz="1800" kern="1200">
                          <a:solidFill>
                            <a:schemeClr val="dk1"/>
                          </a:solidFill>
                          <a:effectLst/>
                        </a:rPr>
                        <a:t>Final Report on approved ECDs to sign SLAs for 2022/23 which should be a combination of newly approved through Call for Proposal &amp; currently funded ECDs  </a:t>
                      </a:r>
                      <a:endParaRPr lang="en-ZA" sz="1400" b="1" kern="1200" dirty="0">
                        <a:solidFill>
                          <a:schemeClr val="dk1"/>
                        </a:solidFill>
                        <a:effectLst/>
                        <a:latin typeface="+mn-lt"/>
                        <a:ea typeface="+mn-ea"/>
                        <a:cs typeface="+mn-cs"/>
                      </a:endParaRPr>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Final Report on approved ECDs to sign SLAs for 2022/23 which should be a combination of newly approved through Call for Proposal &amp; currently funded ECDs  </a:t>
                      </a:r>
                      <a:endParaRPr lang="en-ZA" dirty="0"/>
                    </a:p>
                  </a:txBody>
                  <a:tcPr/>
                </a:tc>
                <a:tc>
                  <a:txBody>
                    <a:bodyPr/>
                    <a:lstStyle/>
                    <a:p>
                      <a:r>
                        <a:rPr lang="en-US"/>
                        <a:t>GDSD supported </a:t>
                      </a:r>
                    </a:p>
                    <a:p>
                      <a:r>
                        <a:rPr lang="en-US"/>
                        <a:t>by GDE</a:t>
                      </a:r>
                      <a:endParaRPr lang="en-ZA"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rPr>
                        <a:t>15 December 2021</a:t>
                      </a:r>
                      <a:endParaRPr lang="en-ZA" dirty="0"/>
                    </a:p>
                  </a:txBody>
                  <a:tcPr/>
                </a:tc>
                <a:extLst>
                  <a:ext uri="{0D108BD9-81ED-4DB2-BD59-A6C34878D82A}">
                    <a16:rowId xmlns:a16="http://schemas.microsoft.com/office/drawing/2014/main" val="3758560827"/>
                  </a:ext>
                </a:extLst>
              </a:tr>
              <a:tr h="831580">
                <a:tc vMerge="1">
                  <a:txBody>
                    <a:bodyPr/>
                    <a:lstStyle/>
                    <a:p>
                      <a:pPr algn="r"/>
                      <a:endParaRPr lang="en-ZA" sz="1400" b="1" kern="1200" dirty="0">
                        <a:solidFill>
                          <a:schemeClr val="dk1"/>
                        </a:solidFill>
                        <a:effectLst/>
                        <a:latin typeface="+mn-lt"/>
                        <a:ea typeface="+mn-ea"/>
                        <a:cs typeface="+mn-cs"/>
                      </a:endParaRPr>
                    </a:p>
                  </a:txBody>
                  <a:tcPr vert="vert270"/>
                </a:tc>
                <a:tc gridSpan="2">
                  <a:txBody>
                    <a:bodyPr/>
                    <a:lstStyle/>
                    <a:p>
                      <a:r>
                        <a:rPr lang="en-US" dirty="0"/>
                        <a:t>Signing of SLAs for 2022/23 </a:t>
                      </a:r>
                      <a:endParaRPr lang="en-ZA" dirty="0"/>
                    </a:p>
                  </a:txBody>
                  <a:tcPr/>
                </a:tc>
                <a:tc hMerge="1">
                  <a:txBody>
                    <a:bodyPr/>
                    <a:lstStyle/>
                    <a:p>
                      <a:r>
                        <a:rPr lang="en-US" dirty="0"/>
                        <a:t>Signing of SLAs for 2022/23 </a:t>
                      </a:r>
                      <a:endParaRPr lang="en-ZA" dirty="0"/>
                    </a:p>
                  </a:txBody>
                  <a:tcPr/>
                </a:tc>
                <a:tc>
                  <a:txBody>
                    <a:bodyPr/>
                    <a:lstStyle/>
                    <a:p>
                      <a:r>
                        <a:rPr lang="en-US" dirty="0"/>
                        <a:t>GDE supported </a:t>
                      </a:r>
                    </a:p>
                    <a:p>
                      <a:r>
                        <a:rPr lang="en-US" dirty="0"/>
                        <a:t>by GDSD</a:t>
                      </a:r>
                      <a:endParaRPr lang="en-ZA" dirty="0"/>
                    </a:p>
                  </a:txBody>
                  <a:tcPr/>
                </a:tc>
                <a:tc>
                  <a:txBody>
                    <a:bodyPr/>
                    <a:lstStyle/>
                    <a:p>
                      <a:r>
                        <a:rPr lang="en-US" dirty="0"/>
                        <a:t>Jan 2022</a:t>
                      </a:r>
                      <a:endParaRPr lang="en-ZA" dirty="0"/>
                    </a:p>
                  </a:txBody>
                  <a:tcPr/>
                </a:tc>
                <a:extLst>
                  <a:ext uri="{0D108BD9-81ED-4DB2-BD59-A6C34878D82A}">
                    <a16:rowId xmlns:a16="http://schemas.microsoft.com/office/drawing/2014/main" val="2173469652"/>
                  </a:ext>
                </a:extLst>
              </a:tr>
            </a:tbl>
          </a:graphicData>
        </a:graphic>
      </p:graphicFrame>
      <p:sp>
        <p:nvSpPr>
          <p:cNvPr id="4" name="Slide Number Placeholder 3">
            <a:extLst>
              <a:ext uri="{FF2B5EF4-FFF2-40B4-BE49-F238E27FC236}">
                <a16:creationId xmlns:a16="http://schemas.microsoft.com/office/drawing/2014/main" id="{2AA2E977-0E86-453C-BE5D-77BAF93EA49A}"/>
              </a:ext>
            </a:extLst>
          </p:cNvPr>
          <p:cNvSpPr>
            <a:spLocks noGrp="1"/>
          </p:cNvSpPr>
          <p:nvPr>
            <p:ph type="sldNum" sz="quarter" idx="12"/>
          </p:nvPr>
        </p:nvSpPr>
        <p:spPr>
          <a:xfrm>
            <a:off x="8646459" y="6546663"/>
            <a:ext cx="455062" cy="365125"/>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93862CD-2CE4-D846-9F15-15300DCE1BBC}" type="slidenum">
              <a:rPr lang="en-US" smtClean="0"/>
              <a:pPr/>
              <a:t>5</a:t>
            </a:fld>
            <a:endParaRPr lang="en-US" dirty="0"/>
          </a:p>
        </p:txBody>
      </p:sp>
    </p:spTree>
    <p:extLst>
      <p:ext uri="{BB962C8B-B14F-4D97-AF65-F5344CB8AC3E}">
        <p14:creationId xmlns:p14="http://schemas.microsoft.com/office/powerpoint/2010/main" val="13196986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10972800" cy="547295"/>
          </a:xfrm>
        </p:spPr>
        <p:txBody>
          <a:bodyPr/>
          <a:lstStyle/>
          <a:p>
            <a:r>
              <a:rPr lang="en-ZA" sz="2800" b="1" dirty="0">
                <a:solidFill>
                  <a:schemeClr val="accent6"/>
                </a:solidFill>
              </a:rPr>
              <a:t>OMR Action Plan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46004998"/>
              </p:ext>
            </p:extLst>
          </p:nvPr>
        </p:nvGraphicFramePr>
        <p:xfrm>
          <a:off x="128427" y="821933"/>
          <a:ext cx="11935146" cy="5585721"/>
        </p:xfrm>
        <a:graphic>
          <a:graphicData uri="http://schemas.openxmlformats.org/drawingml/2006/table">
            <a:tbl>
              <a:tblPr firstRow="1" bandRow="1">
                <a:tableStyleId>{93296810-A885-4BE3-A3E7-6D5BEEA58F35}</a:tableStyleId>
              </a:tblPr>
              <a:tblGrid>
                <a:gridCol w="1704186">
                  <a:extLst>
                    <a:ext uri="{9D8B030D-6E8A-4147-A177-3AD203B41FA5}">
                      <a16:colId xmlns:a16="http://schemas.microsoft.com/office/drawing/2014/main" val="20000"/>
                    </a:ext>
                  </a:extLst>
                </a:gridCol>
                <a:gridCol w="2021263">
                  <a:extLst>
                    <a:ext uri="{9D8B030D-6E8A-4147-A177-3AD203B41FA5}">
                      <a16:colId xmlns:a16="http://schemas.microsoft.com/office/drawing/2014/main" val="20001"/>
                    </a:ext>
                  </a:extLst>
                </a:gridCol>
                <a:gridCol w="1316673">
                  <a:extLst>
                    <a:ext uri="{9D8B030D-6E8A-4147-A177-3AD203B41FA5}">
                      <a16:colId xmlns:a16="http://schemas.microsoft.com/office/drawing/2014/main" val="20002"/>
                    </a:ext>
                  </a:extLst>
                </a:gridCol>
                <a:gridCol w="1641537">
                  <a:extLst>
                    <a:ext uri="{9D8B030D-6E8A-4147-A177-3AD203B41FA5}">
                      <a16:colId xmlns:a16="http://schemas.microsoft.com/office/drawing/2014/main" val="987750373"/>
                    </a:ext>
                  </a:extLst>
                </a:gridCol>
                <a:gridCol w="5251487">
                  <a:extLst>
                    <a:ext uri="{9D8B030D-6E8A-4147-A177-3AD203B41FA5}">
                      <a16:colId xmlns:a16="http://schemas.microsoft.com/office/drawing/2014/main" val="2553489043"/>
                    </a:ext>
                  </a:extLst>
                </a:gridCol>
              </a:tblGrid>
              <a:tr h="769881">
                <a:tc>
                  <a:txBody>
                    <a:bodyPr/>
                    <a:lstStyle/>
                    <a:p>
                      <a:pPr algn="ctr"/>
                      <a:r>
                        <a:rPr lang="en-ZA" sz="2000" dirty="0"/>
                        <a:t>MILESTONES </a:t>
                      </a:r>
                      <a:endParaRPr lang="en-ZA" sz="2000" dirty="0">
                        <a:latin typeface="Calibri" panose="020F0502020204030204" pitchFamily="34" charset="0"/>
                        <a:cs typeface="Calibri" panose="020F0502020204030204" pitchFamily="34" charset="0"/>
                      </a:endParaRPr>
                    </a:p>
                  </a:txBody>
                  <a:tcPr anchor="ctr"/>
                </a:tc>
                <a:tc>
                  <a:txBody>
                    <a:bodyPr/>
                    <a:lstStyle/>
                    <a:p>
                      <a:pPr algn="ctr"/>
                      <a:r>
                        <a:rPr lang="en-ZA" sz="2000" dirty="0"/>
                        <a:t>KEY ACTIVITIES </a:t>
                      </a:r>
                      <a:endParaRPr lang="en-ZA" sz="2000" dirty="0">
                        <a:latin typeface="Calibri" panose="020F0502020204030204" pitchFamily="34" charset="0"/>
                        <a:cs typeface="Calibri" panose="020F0502020204030204" pitchFamily="34" charset="0"/>
                      </a:endParaRPr>
                    </a:p>
                  </a:txBody>
                  <a:tcPr anchor="ctr"/>
                </a:tc>
                <a:tc>
                  <a:txBody>
                    <a:bodyPr/>
                    <a:lstStyle/>
                    <a:p>
                      <a:pPr algn="ctr"/>
                      <a:r>
                        <a:rPr lang="en-ZA" sz="2000" dirty="0"/>
                        <a:t>RESPONSIBILITY</a:t>
                      </a:r>
                      <a:endParaRPr lang="en-ZA" sz="2000" dirty="0">
                        <a:latin typeface="Calibri" panose="020F0502020204030204" pitchFamily="34" charset="0"/>
                        <a:cs typeface="Calibri" panose="020F0502020204030204" pitchFamily="34" charset="0"/>
                      </a:endParaRPr>
                    </a:p>
                  </a:txBody>
                  <a:tcPr anchor="ctr"/>
                </a:tc>
                <a:tc>
                  <a:txBody>
                    <a:bodyPr/>
                    <a:lstStyle/>
                    <a:p>
                      <a:pPr algn="ctr"/>
                      <a:r>
                        <a:rPr lang="en-ZA" sz="2000" dirty="0"/>
                        <a:t>TIME FRAMES </a:t>
                      </a:r>
                      <a:endParaRPr lang="en-ZA" sz="2000" dirty="0">
                        <a:latin typeface="Calibri" panose="020F0502020204030204" pitchFamily="34" charset="0"/>
                        <a:cs typeface="Calibri" panose="020F0502020204030204" pitchFamily="34" charset="0"/>
                      </a:endParaRPr>
                    </a:p>
                  </a:txBody>
                  <a:tcPr anchor="ctr"/>
                </a:tc>
                <a:tc>
                  <a:txBody>
                    <a:bodyPr/>
                    <a:lstStyle/>
                    <a:p>
                      <a:pPr algn="ctr"/>
                      <a:r>
                        <a:rPr lang="en-ZA" sz="2000" dirty="0"/>
                        <a:t>PROGRESS</a:t>
                      </a:r>
                      <a:endParaRPr lang="en-ZA" sz="20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0"/>
                  </a:ext>
                </a:extLst>
              </a:tr>
              <a:tr h="10458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rPr>
                        <a:t>AG Walkthrough information </a:t>
                      </a:r>
                      <a:endParaRPr lang="en-US" sz="1600" kern="1200" dirty="0">
                        <a:solidFill>
                          <a:schemeClr val="dk1"/>
                        </a:solidFill>
                        <a:effectLst/>
                        <a:latin typeface="Calibri" panose="020F0502020204030204" pitchFamily="34" charset="0"/>
                        <a:ea typeface="+mn-ea"/>
                        <a:cs typeface="Calibri" panose="020F0502020204030204" pitchFamily="34"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rPr>
                        <a:t>GDSD to submit AG Walk through information</a:t>
                      </a:r>
                      <a:endParaRPr lang="en-US" sz="1600" kern="1200" dirty="0">
                        <a:solidFill>
                          <a:schemeClr val="dk1"/>
                        </a:solidFill>
                        <a:effectLst/>
                        <a:latin typeface="Calibri" panose="020F0502020204030204" pitchFamily="34" charset="0"/>
                        <a:ea typeface="+mn-ea"/>
                        <a:cs typeface="Calibri" panose="020F0502020204030204" pitchFamily="34" charset="0"/>
                      </a:endParaRPr>
                    </a:p>
                  </a:txBody>
                  <a:tcPr anchor="ctr"/>
                </a:tc>
                <a:tc>
                  <a:txBody>
                    <a:bodyPr/>
                    <a:lstStyle/>
                    <a:p>
                      <a:pPr marL="0" marR="0" algn="ctr">
                        <a:lnSpc>
                          <a:spcPct val="107000"/>
                        </a:lnSpc>
                        <a:spcBef>
                          <a:spcPts val="0"/>
                        </a:spcBef>
                        <a:spcAft>
                          <a:spcPts val="0"/>
                        </a:spcAft>
                      </a:pPr>
                      <a:r>
                        <a:rPr lang="en-US" sz="1600" dirty="0">
                          <a:effectLst/>
                        </a:rPr>
                        <a:t>GDSD</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r>
                        <a:rPr lang="en-US" sz="1600" dirty="0">
                          <a:solidFill>
                            <a:schemeClr val="tx1"/>
                          </a:solidFill>
                        </a:rPr>
                        <a:t>September 2021</a:t>
                      </a:r>
                      <a:endParaRPr lang="en-ZA" sz="1600" dirty="0">
                        <a:solidFill>
                          <a:schemeClr val="tx1"/>
                        </a:solidFill>
                        <a:latin typeface="Calibri" panose="020F0502020204030204" pitchFamily="34" charset="0"/>
                        <a:cs typeface="Calibri" panose="020F0502020204030204" pitchFamily="34" charset="0"/>
                      </a:endParaRPr>
                    </a:p>
                  </a:txBody>
                  <a:tcPr anchor="ctr"/>
                </a:tc>
                <a:tc>
                  <a:txBody>
                    <a:bodyPr/>
                    <a:lstStyle/>
                    <a:p>
                      <a:pPr algn="just"/>
                      <a:r>
                        <a:rPr lang="en-ZA" sz="1600" b="1" dirty="0"/>
                        <a:t>In Progress - In line with the envisaged timeframe. </a:t>
                      </a:r>
                    </a:p>
                    <a:p>
                      <a:pPr algn="just"/>
                      <a:r>
                        <a:rPr lang="en-ZA" sz="1600" b="1" dirty="0">
                          <a:solidFill>
                            <a:srgbClr val="FF0000"/>
                          </a:solidFill>
                        </a:rPr>
                        <a:t>GDSD to provide samples of evidence for all ECD reported indicators viewed during the site visit reported on in the below row. </a:t>
                      </a:r>
                      <a:endParaRPr lang="en-ZA" sz="1600" b="1" dirty="0">
                        <a:solidFill>
                          <a:srgbClr val="FF0000"/>
                        </a:solidFill>
                        <a:latin typeface="Calibri" panose="020F0502020204030204" pitchFamily="34" charset="0"/>
                        <a:cs typeface="Calibri" panose="020F0502020204030204" pitchFamily="34" charset="0"/>
                      </a:endParaRPr>
                    </a:p>
                  </a:txBody>
                  <a:tcPr anchor="ctr">
                    <a:solidFill>
                      <a:srgbClr val="FFC000"/>
                    </a:solidFill>
                  </a:tcPr>
                </a:tc>
                <a:extLst>
                  <a:ext uri="{0D108BD9-81ED-4DB2-BD59-A6C34878D82A}">
                    <a16:rowId xmlns:a16="http://schemas.microsoft.com/office/drawing/2014/main" val="10001"/>
                  </a:ext>
                </a:extLst>
              </a:tr>
              <a:tr h="3112999">
                <a:tc>
                  <a:txBody>
                    <a:bodyPr/>
                    <a:lstStyle/>
                    <a:p>
                      <a:r>
                        <a:rPr lang="en-ZA" sz="1600" b="1" dirty="0">
                          <a:solidFill>
                            <a:schemeClr val="tx2"/>
                          </a:solidFill>
                        </a:rPr>
                        <a:t>Sharing of Verification Reports</a:t>
                      </a:r>
                      <a:endParaRPr lang="en-ZA" sz="1600" b="1" i="1" dirty="0">
                        <a:solidFill>
                          <a:schemeClr val="tx2"/>
                        </a:solidFill>
                        <a:latin typeface="Calibri" panose="020F0502020204030204" pitchFamily="34" charset="0"/>
                        <a:cs typeface="Calibri" panose="020F0502020204030204" pitchFamily="34" charset="0"/>
                      </a:endParaRPr>
                    </a:p>
                  </a:txBody>
                  <a:tcPr anchor="ct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GB" sz="1600" b="1" dirty="0">
                          <a:solidFill>
                            <a:schemeClr val="tx2"/>
                          </a:solidFill>
                          <a:effectLst/>
                        </a:rPr>
                        <a:t>GDSD to submit Verification Reports on all indicators with primary &amp; Secondary Evidence (From 19/20 FY)</a:t>
                      </a:r>
                      <a:endParaRPr lang="en-US" sz="1600" b="1" i="1"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marL="0" marR="0" algn="ctr">
                        <a:lnSpc>
                          <a:spcPct val="107000"/>
                        </a:lnSpc>
                        <a:spcBef>
                          <a:spcPts val="0"/>
                        </a:spcBef>
                        <a:spcAft>
                          <a:spcPts val="0"/>
                        </a:spcAft>
                      </a:pPr>
                      <a:r>
                        <a:rPr lang="en-US" sz="1600" b="1" dirty="0">
                          <a:solidFill>
                            <a:schemeClr val="tx2"/>
                          </a:solidFill>
                          <a:effectLst/>
                        </a:rPr>
                        <a:t>GDSD</a:t>
                      </a:r>
                      <a:endParaRPr lang="en-US" sz="1600" b="1" i="1"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r>
                        <a:rPr lang="en-US" sz="1600" b="1" dirty="0">
                          <a:solidFill>
                            <a:schemeClr val="tx1"/>
                          </a:solidFill>
                        </a:rPr>
                        <a:t>April 2022 (Timeframe will be revised after the site visit)</a:t>
                      </a:r>
                      <a:endParaRPr lang="en-US" sz="1600" b="1" i="1" dirty="0">
                        <a:solidFill>
                          <a:schemeClr val="tx1"/>
                        </a:solidFill>
                        <a:latin typeface="Calibri" panose="020F0502020204030204" pitchFamily="34" charset="0"/>
                        <a:cs typeface="Calibri" panose="020F0502020204030204" pitchFamily="34"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600" b="1" u="none" strike="noStrike" kern="1200" cap="none" spc="0" normalizeH="0" baseline="0" noProof="0" dirty="0">
                          <a:ln>
                            <a:noFill/>
                          </a:ln>
                          <a:solidFill>
                            <a:schemeClr val="tx1"/>
                          </a:solidFill>
                          <a:effectLst/>
                          <a:uLnTx/>
                          <a:uFillTx/>
                        </a:rPr>
                        <a:t>Completed –</a:t>
                      </a:r>
                      <a:r>
                        <a:rPr kumimoji="0" lang="en-ZA" sz="1600" b="0" u="none" strike="noStrike" kern="1200" cap="none" spc="0" normalizeH="0" baseline="0" noProof="0" dirty="0">
                          <a:ln>
                            <a:noFill/>
                          </a:ln>
                          <a:solidFill>
                            <a:schemeClr val="tx1"/>
                          </a:solidFill>
                          <a:effectLst/>
                          <a:uLnTx/>
                          <a:uFillTx/>
                        </a:rPr>
                        <a:t> Site visit to GDSD was scheduled and conducted on the 25</a:t>
                      </a:r>
                      <a:r>
                        <a:rPr kumimoji="0" lang="en-ZA" sz="1600" b="0" u="none" strike="noStrike" kern="1200" cap="none" spc="0" normalizeH="0" baseline="30000" noProof="0" dirty="0">
                          <a:ln>
                            <a:noFill/>
                          </a:ln>
                          <a:solidFill>
                            <a:schemeClr val="tx1"/>
                          </a:solidFill>
                          <a:effectLst/>
                          <a:uLnTx/>
                          <a:uFillTx/>
                        </a:rPr>
                        <a:t>th</a:t>
                      </a:r>
                      <a:r>
                        <a:rPr kumimoji="0" lang="en-ZA" sz="1600" b="0" u="none" strike="noStrike" kern="1200" cap="none" spc="0" normalizeH="0" baseline="0" noProof="0" dirty="0">
                          <a:ln>
                            <a:noFill/>
                          </a:ln>
                          <a:solidFill>
                            <a:schemeClr val="tx1"/>
                          </a:solidFill>
                          <a:effectLst/>
                          <a:uLnTx/>
                          <a:uFillTx/>
                        </a:rPr>
                        <a:t> August 2021 at </a:t>
                      </a:r>
                      <a:r>
                        <a:rPr kumimoji="0" lang="en-US" sz="1600" b="0" u="none" strike="noStrike" kern="1200" cap="none" spc="0" normalizeH="0" baseline="0" dirty="0">
                          <a:ln>
                            <a:noFill/>
                          </a:ln>
                          <a:solidFill>
                            <a:schemeClr val="tx1"/>
                          </a:solidFill>
                          <a:effectLst/>
                          <a:uLnTx/>
                          <a:uFillTx/>
                        </a:rPr>
                        <a:t>Heidelberg – (Central Records)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600" b="0" u="none" strike="noStrike" kern="1200" cap="none" spc="0" normalizeH="0" baseline="0" noProof="0" dirty="0">
                          <a:ln>
                            <a:noFill/>
                          </a:ln>
                          <a:solidFill>
                            <a:schemeClr val="tx1"/>
                          </a:solidFill>
                          <a:effectLst/>
                          <a:uLnTx/>
                          <a:uFillTx/>
                        </a:rPr>
                        <a:t>Samples of audit evidence was scanned to establish the evidence base for reported indicators (Refer: Next Slide)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600" b="0" u="none" strike="noStrike" kern="1200" cap="none" spc="0" normalizeH="0" baseline="0" noProof="0" dirty="0">
                        <a:ln>
                          <a:noFill/>
                        </a:ln>
                        <a:solidFill>
                          <a:schemeClr val="tx1"/>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600" b="1" u="none" strike="noStrike" kern="1200" cap="none" spc="0" normalizeH="0" baseline="0" noProof="0" dirty="0">
                          <a:ln>
                            <a:noFill/>
                          </a:ln>
                          <a:solidFill>
                            <a:schemeClr val="tx1"/>
                          </a:solidFill>
                          <a:effectLst/>
                          <a:uLnTx/>
                          <a:uFillTx/>
                        </a:rPr>
                        <a:t>Completed</a:t>
                      </a:r>
                      <a:r>
                        <a:rPr kumimoji="0" lang="en-ZA" sz="1600" b="0" u="none" strike="noStrike" kern="1200" cap="none" spc="0" normalizeH="0" baseline="0" noProof="0" dirty="0">
                          <a:ln>
                            <a:noFill/>
                          </a:ln>
                          <a:solidFill>
                            <a:schemeClr val="tx1"/>
                          </a:solidFill>
                          <a:effectLst/>
                          <a:uLnTx/>
                          <a:uFillTx/>
                        </a:rPr>
                        <a:t> – Site visit to GDSD (JHB Region) was scheduled and conducted on the 27</a:t>
                      </a:r>
                      <a:r>
                        <a:rPr kumimoji="0" lang="en-ZA" sz="1600" b="0" u="none" strike="noStrike" kern="1200" cap="none" spc="0" normalizeH="0" baseline="30000" noProof="0" dirty="0">
                          <a:ln>
                            <a:noFill/>
                          </a:ln>
                          <a:solidFill>
                            <a:schemeClr val="tx1"/>
                          </a:solidFill>
                          <a:effectLst/>
                          <a:uLnTx/>
                          <a:uFillTx/>
                        </a:rPr>
                        <a:t>th</a:t>
                      </a:r>
                      <a:r>
                        <a:rPr kumimoji="0" lang="en-ZA" sz="1600" b="0" u="none" strike="noStrike" kern="1200" cap="none" spc="0" normalizeH="0" baseline="0" noProof="0" dirty="0">
                          <a:ln>
                            <a:noFill/>
                          </a:ln>
                          <a:solidFill>
                            <a:schemeClr val="tx1"/>
                          </a:solidFill>
                          <a:effectLst/>
                          <a:uLnTx/>
                          <a:uFillTx/>
                        </a:rPr>
                        <a:t> September 2021 at 41 Fox Street GDSD Offices. 11 ECD related Indicators were identified by GDSD for the 2021/22 FY. Of the 11 indicators, all were supplied by GDSD to GDE on the 30</a:t>
                      </a:r>
                      <a:r>
                        <a:rPr kumimoji="0" lang="en-ZA" sz="1600" b="0" u="none" strike="noStrike" kern="1200" cap="none" spc="0" normalizeH="0" baseline="30000" noProof="0" dirty="0">
                          <a:ln>
                            <a:noFill/>
                          </a:ln>
                          <a:solidFill>
                            <a:schemeClr val="tx1"/>
                          </a:solidFill>
                          <a:effectLst/>
                          <a:uLnTx/>
                          <a:uFillTx/>
                        </a:rPr>
                        <a:t>th</a:t>
                      </a:r>
                      <a:r>
                        <a:rPr kumimoji="0" lang="en-ZA" sz="1600" b="0" u="none" strike="noStrike" kern="1200" cap="none" spc="0" normalizeH="0" baseline="0" noProof="0" dirty="0">
                          <a:ln>
                            <a:noFill/>
                          </a:ln>
                          <a:solidFill>
                            <a:schemeClr val="tx1"/>
                          </a:solidFill>
                          <a:effectLst/>
                          <a:uLnTx/>
                          <a:uFillTx/>
                        </a:rPr>
                        <a:t> September 2021 (datasets/excel sheets and some samples (primary evidence)) and was verified. The process that was witnessed at GDSD  was intended to observe the method of retrieving the evidence and samples related to ECD indicators.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endParaRPr>
                    </a:p>
                  </a:txBody>
                  <a:tcPr anchor="ctr">
                    <a:solidFill>
                      <a:srgbClr val="92D050"/>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317951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10972800" cy="729703"/>
          </a:xfrm>
        </p:spPr>
        <p:txBody>
          <a:bodyPr/>
          <a:lstStyle/>
          <a:p>
            <a:r>
              <a:rPr lang="en-ZA" sz="2800" b="1" dirty="0">
                <a:solidFill>
                  <a:schemeClr val="accent6"/>
                </a:solidFill>
              </a:rPr>
              <a:t>OMR Action Plan</a:t>
            </a:r>
            <a:endParaRPr lang="en-ZA" sz="2800" b="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0605061"/>
              </p:ext>
            </p:extLst>
          </p:nvPr>
        </p:nvGraphicFramePr>
        <p:xfrm>
          <a:off x="609600" y="1004341"/>
          <a:ext cx="10972801" cy="5120251"/>
        </p:xfrm>
        <a:graphic>
          <a:graphicData uri="http://schemas.openxmlformats.org/drawingml/2006/table">
            <a:tbl>
              <a:tblPr firstRow="1" bandRow="1">
                <a:tableStyleId>{93296810-A885-4BE3-A3E7-6D5BEEA58F35}</a:tableStyleId>
              </a:tblPr>
              <a:tblGrid>
                <a:gridCol w="1415038">
                  <a:extLst>
                    <a:ext uri="{9D8B030D-6E8A-4147-A177-3AD203B41FA5}">
                      <a16:colId xmlns:a16="http://schemas.microsoft.com/office/drawing/2014/main" val="20000"/>
                    </a:ext>
                  </a:extLst>
                </a:gridCol>
                <a:gridCol w="3362746">
                  <a:extLst>
                    <a:ext uri="{9D8B030D-6E8A-4147-A177-3AD203B41FA5}">
                      <a16:colId xmlns:a16="http://schemas.microsoft.com/office/drawing/2014/main" val="20001"/>
                    </a:ext>
                  </a:extLst>
                </a:gridCol>
                <a:gridCol w="1311367">
                  <a:extLst>
                    <a:ext uri="{9D8B030D-6E8A-4147-A177-3AD203B41FA5}">
                      <a16:colId xmlns:a16="http://schemas.microsoft.com/office/drawing/2014/main" val="20002"/>
                    </a:ext>
                  </a:extLst>
                </a:gridCol>
                <a:gridCol w="1387011">
                  <a:extLst>
                    <a:ext uri="{9D8B030D-6E8A-4147-A177-3AD203B41FA5}">
                      <a16:colId xmlns:a16="http://schemas.microsoft.com/office/drawing/2014/main" val="1505156057"/>
                    </a:ext>
                  </a:extLst>
                </a:gridCol>
                <a:gridCol w="3496639">
                  <a:extLst>
                    <a:ext uri="{9D8B030D-6E8A-4147-A177-3AD203B41FA5}">
                      <a16:colId xmlns:a16="http://schemas.microsoft.com/office/drawing/2014/main" val="2267859346"/>
                    </a:ext>
                  </a:extLst>
                </a:gridCol>
              </a:tblGrid>
              <a:tr h="665368">
                <a:tc>
                  <a:txBody>
                    <a:bodyPr/>
                    <a:lstStyle/>
                    <a:p>
                      <a:pPr algn="ctr"/>
                      <a:r>
                        <a:rPr lang="en-ZA" sz="1600" dirty="0"/>
                        <a:t>MILESTONE</a:t>
                      </a:r>
                      <a:endParaRPr lang="en-ZA" sz="1600" dirty="0">
                        <a:latin typeface="Calibri" panose="020F0502020204030204" pitchFamily="34" charset="0"/>
                        <a:cs typeface="Calibri" panose="020F0502020204030204" pitchFamily="34" charset="0"/>
                      </a:endParaRPr>
                    </a:p>
                  </a:txBody>
                  <a:tcPr anchor="ctr"/>
                </a:tc>
                <a:tc>
                  <a:txBody>
                    <a:bodyPr/>
                    <a:lstStyle/>
                    <a:p>
                      <a:pPr algn="ctr"/>
                      <a:r>
                        <a:rPr lang="en-ZA" sz="1600" dirty="0"/>
                        <a:t>KEY ACTIVITIES </a:t>
                      </a:r>
                      <a:endParaRPr lang="en-ZA" sz="1600" dirty="0">
                        <a:latin typeface="Calibri" panose="020F0502020204030204" pitchFamily="34" charset="0"/>
                        <a:cs typeface="Calibri" panose="020F0502020204030204" pitchFamily="34" charset="0"/>
                      </a:endParaRPr>
                    </a:p>
                  </a:txBody>
                  <a:tcPr anchor="ctr"/>
                </a:tc>
                <a:tc>
                  <a:txBody>
                    <a:bodyPr/>
                    <a:lstStyle/>
                    <a:p>
                      <a:pPr algn="ctr"/>
                      <a:r>
                        <a:rPr lang="en-ZA" sz="1600" dirty="0"/>
                        <a:t>RESPONSIBILITY</a:t>
                      </a:r>
                      <a:endParaRPr lang="en-ZA" sz="1600" dirty="0">
                        <a:latin typeface="Calibri" panose="020F0502020204030204" pitchFamily="34" charset="0"/>
                        <a:cs typeface="Calibri" panose="020F0502020204030204" pitchFamily="34" charset="0"/>
                      </a:endParaRPr>
                    </a:p>
                  </a:txBody>
                  <a:tcPr anchor="ctr"/>
                </a:tc>
                <a:tc>
                  <a:txBody>
                    <a:bodyPr/>
                    <a:lstStyle/>
                    <a:p>
                      <a:pPr algn="ctr"/>
                      <a:r>
                        <a:rPr lang="en-ZA" sz="1600" dirty="0"/>
                        <a:t>TIME FRAMES </a:t>
                      </a:r>
                      <a:endParaRPr lang="en-ZA" sz="1600" dirty="0">
                        <a:latin typeface="Calibri" panose="020F0502020204030204" pitchFamily="34" charset="0"/>
                        <a:cs typeface="Calibri" panose="020F0502020204030204" pitchFamily="34" charset="0"/>
                      </a:endParaRPr>
                    </a:p>
                  </a:txBody>
                  <a:tcPr anchor="ctr"/>
                </a:tc>
                <a:tc>
                  <a:txBody>
                    <a:bodyPr/>
                    <a:lstStyle/>
                    <a:p>
                      <a:pPr algn="ctr"/>
                      <a:r>
                        <a:rPr lang="en-ZA" sz="1600" dirty="0"/>
                        <a:t>PROGRESS</a:t>
                      </a:r>
                      <a:endParaRPr lang="en-ZA" sz="16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0"/>
                  </a:ext>
                </a:extLst>
              </a:tr>
              <a:tr h="19573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dirty="0"/>
                        <a:t>Sharing of HR and Labour Relations Information</a:t>
                      </a:r>
                      <a:endParaRPr lang="en-ZA" sz="1400" b="0" dirty="0">
                        <a:latin typeface="Calibri" panose="020F0502020204030204" pitchFamily="34" charset="0"/>
                        <a:cs typeface="Calibri" panose="020F0502020204030204" pitchFamily="34" charset="0"/>
                      </a:endParaRPr>
                    </a:p>
                  </a:txBody>
                  <a:tcPr anchor="ctr"/>
                </a:tc>
                <a:tc>
                  <a:txBody>
                    <a:bodyPr/>
                    <a:lstStyle/>
                    <a:p>
                      <a:pPr marL="0" marR="0" algn="just">
                        <a:lnSpc>
                          <a:spcPct val="107000"/>
                        </a:lnSpc>
                        <a:spcBef>
                          <a:spcPts val="0"/>
                        </a:spcBef>
                        <a:spcAft>
                          <a:spcPts val="0"/>
                        </a:spcAft>
                      </a:pPr>
                      <a:r>
                        <a:rPr lang="en-GB" sz="1400" dirty="0">
                          <a:effectLst/>
                        </a:rPr>
                        <a:t>To receive the Approved Organogram (Macro and Micro) with functions and staffing allocations </a:t>
                      </a:r>
                      <a:endParaRPr lang="en-US" sz="1400" dirty="0">
                        <a:effectLst/>
                      </a:endParaRPr>
                    </a:p>
                    <a:p>
                      <a:pPr marL="0" marR="0" algn="just">
                        <a:lnSpc>
                          <a:spcPct val="107000"/>
                        </a:lnSpc>
                        <a:spcBef>
                          <a:spcPts val="0"/>
                        </a:spcBef>
                        <a:spcAft>
                          <a:spcPts val="0"/>
                        </a:spcAft>
                      </a:pPr>
                      <a:r>
                        <a:rPr lang="en-GB" sz="1400" dirty="0">
                          <a:solidFill>
                            <a:schemeClr val="tx1"/>
                          </a:solidFill>
                          <a:effectLst/>
                        </a:rPr>
                        <a:t>Macro: H/O – Directorates and above </a:t>
                      </a:r>
                      <a:endParaRPr lang="en-US" sz="1400" dirty="0">
                        <a:solidFill>
                          <a:schemeClr val="tx1"/>
                        </a:solidFill>
                        <a:effectLst/>
                      </a:endParaRPr>
                    </a:p>
                    <a:p>
                      <a:pPr marL="0" marR="0" algn="just">
                        <a:lnSpc>
                          <a:spcPct val="107000"/>
                        </a:lnSpc>
                        <a:spcBef>
                          <a:spcPts val="0"/>
                        </a:spcBef>
                        <a:spcAft>
                          <a:spcPts val="0"/>
                        </a:spcAft>
                      </a:pPr>
                      <a:r>
                        <a:rPr lang="en-GB" sz="1400" dirty="0">
                          <a:solidFill>
                            <a:schemeClr val="tx1"/>
                          </a:solidFill>
                          <a:effectLst/>
                        </a:rPr>
                        <a:t>Micro: Sub-directorates, Units, Districts, Regions, Clusters, Satellites etc.</a:t>
                      </a:r>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effectLst/>
                        </a:rPr>
                        <a:t>GDSD - HR Workstream</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endParaRPr lang="en-US" sz="1400" dirty="0"/>
                    </a:p>
                    <a:p>
                      <a:pPr algn="ctr"/>
                      <a:r>
                        <a:rPr lang="en-US" sz="1400" dirty="0"/>
                        <a:t>August 2021</a:t>
                      </a:r>
                      <a:endParaRPr lang="en-ZA" sz="1400" dirty="0">
                        <a:latin typeface="Calibri" panose="020F0502020204030204" pitchFamily="34" charset="0"/>
                        <a:cs typeface="Calibri" panose="020F0502020204030204" pitchFamily="34"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dirty="0"/>
                        <a:t>Completed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dirty="0"/>
                        <a:t>Initial request submitted to Chairpersons of HR Workstream on 28/07/2021, reminder was sent on 19/08/2021.</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1"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black"/>
                          </a:solidFill>
                          <a:effectLst/>
                          <a:uLnTx/>
                          <a:uFillTx/>
                        </a:rPr>
                        <a:t>A detailed and approved Organogram as well as a revised post establishment as per ECD Shift Approved Organisational structure was submitted on 19/08/2021. </a:t>
                      </a:r>
                      <a:endParaRPr kumimoji="0" lang="en-ZA"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nchor="ctr">
                    <a:solidFill>
                      <a:srgbClr val="92D050"/>
                    </a:solidFill>
                  </a:tcPr>
                </a:tc>
                <a:extLst>
                  <a:ext uri="{0D108BD9-81ED-4DB2-BD59-A6C34878D82A}">
                    <a16:rowId xmlns:a16="http://schemas.microsoft.com/office/drawing/2014/main" val="806198061"/>
                  </a:ext>
                </a:extLst>
              </a:tr>
              <a:tr h="2443203">
                <a:tc>
                  <a:txBody>
                    <a:bodyPr/>
                    <a:lstStyle/>
                    <a:p>
                      <a:r>
                        <a:rPr lang="en-ZA" sz="1400" kern="1200" noProof="0" dirty="0">
                          <a:solidFill>
                            <a:schemeClr val="tx1"/>
                          </a:solidFill>
                          <a:effectLst/>
                        </a:rPr>
                        <a:t>Sharing of Audit Information</a:t>
                      </a:r>
                      <a:endParaRPr lang="en-ZA" sz="1400" kern="1200" dirty="0">
                        <a:solidFill>
                          <a:schemeClr val="tx1"/>
                        </a:solidFill>
                        <a:effectLst/>
                        <a:latin typeface="Calibri" panose="020F0502020204030204" pitchFamily="34" charset="0"/>
                        <a:ea typeface="+mn-ea"/>
                        <a:cs typeface="Calibri" panose="020F0502020204030204" pitchFamily="34" charset="0"/>
                      </a:endParaRPr>
                    </a:p>
                  </a:txBody>
                  <a:tcPr anchor="ctr"/>
                </a:tc>
                <a:tc>
                  <a:txBody>
                    <a:bodyPr/>
                    <a:lstStyle/>
                    <a:p>
                      <a:pPr marL="285750" marR="0" indent="-285750" algn="just">
                        <a:lnSpc>
                          <a:spcPct val="107000"/>
                        </a:lnSpc>
                        <a:spcBef>
                          <a:spcPts val="0"/>
                        </a:spcBef>
                        <a:spcAft>
                          <a:spcPts val="0"/>
                        </a:spcAft>
                        <a:buFont typeface="Arial" panose="020B0604020202020204" pitchFamily="34" charset="0"/>
                        <a:buChar char="•"/>
                      </a:pPr>
                      <a:r>
                        <a:rPr lang="en-GB" sz="1400" kern="1200" dirty="0">
                          <a:solidFill>
                            <a:schemeClr val="tx1"/>
                          </a:solidFill>
                          <a:effectLst/>
                        </a:rPr>
                        <a:t>GDSD to share:</a:t>
                      </a:r>
                    </a:p>
                    <a:p>
                      <a:pPr marL="568325" marR="0" lvl="1" indent="-285750" algn="just">
                        <a:lnSpc>
                          <a:spcPct val="107000"/>
                        </a:lnSpc>
                        <a:spcBef>
                          <a:spcPts val="0"/>
                        </a:spcBef>
                        <a:spcAft>
                          <a:spcPts val="0"/>
                        </a:spcAft>
                        <a:buFont typeface="Wingdings" panose="05000000000000000000" pitchFamily="2" charset="2"/>
                        <a:buChar char="ü"/>
                      </a:pPr>
                      <a:r>
                        <a:rPr lang="en-GB" sz="1400" kern="1200" dirty="0">
                          <a:solidFill>
                            <a:schemeClr val="tx1"/>
                          </a:solidFill>
                          <a:effectLst/>
                        </a:rPr>
                        <a:t>the GAS Audit Report on Performance Information (Word/PDF)</a:t>
                      </a:r>
                    </a:p>
                    <a:p>
                      <a:pPr marL="568325" marR="0" lvl="1" indent="-285750" algn="just">
                        <a:lnSpc>
                          <a:spcPct val="107000"/>
                        </a:lnSpc>
                        <a:spcBef>
                          <a:spcPts val="0"/>
                        </a:spcBef>
                        <a:spcAft>
                          <a:spcPts val="0"/>
                        </a:spcAft>
                        <a:buFont typeface="Wingdings" panose="05000000000000000000" pitchFamily="2" charset="2"/>
                        <a:buChar char="ü"/>
                      </a:pPr>
                      <a:r>
                        <a:rPr lang="en-GB" sz="1400" kern="1200" dirty="0">
                          <a:solidFill>
                            <a:schemeClr val="tx1"/>
                          </a:solidFill>
                          <a:effectLst/>
                        </a:rPr>
                        <a:t>the GAS Audit Report on the ECD sector, if any. </a:t>
                      </a:r>
                    </a:p>
                    <a:p>
                      <a:pPr marL="568325" marR="0" lvl="1" indent="-285750" algn="just">
                        <a:lnSpc>
                          <a:spcPct val="107000"/>
                        </a:lnSpc>
                        <a:spcBef>
                          <a:spcPts val="0"/>
                        </a:spcBef>
                        <a:spcAft>
                          <a:spcPts val="0"/>
                        </a:spcAft>
                        <a:buFont typeface="Wingdings" panose="05000000000000000000" pitchFamily="2" charset="2"/>
                        <a:buChar char="ü"/>
                      </a:pPr>
                      <a:r>
                        <a:rPr lang="en-GB" sz="1400" kern="1200" dirty="0">
                          <a:solidFill>
                            <a:schemeClr val="tx1"/>
                          </a:solidFill>
                          <a:effectLst/>
                        </a:rPr>
                        <a:t>RFI from the AG with Responses in respect of ECD</a:t>
                      </a:r>
                      <a:endParaRPr lang="en-US" sz="1400" kern="1200" dirty="0">
                        <a:solidFill>
                          <a:schemeClr val="tx1"/>
                        </a:solidFill>
                        <a:effectLst/>
                        <a:latin typeface="Calibri" panose="020F0502020204030204" pitchFamily="34" charset="0"/>
                        <a:ea typeface="+mn-ea"/>
                        <a:cs typeface="Calibri" panose="020F0502020204030204" pitchFamily="34" charset="0"/>
                      </a:endParaRPr>
                    </a:p>
                  </a:txBody>
                  <a:tcPr anchor="ctr"/>
                </a:tc>
                <a:tc>
                  <a:txBody>
                    <a:bodyPr/>
                    <a:lstStyle/>
                    <a:p>
                      <a:pPr marL="0" marR="0" algn="ctr">
                        <a:lnSpc>
                          <a:spcPct val="107000"/>
                        </a:lnSpc>
                        <a:spcBef>
                          <a:spcPts val="0"/>
                        </a:spcBef>
                        <a:spcAft>
                          <a:spcPts val="0"/>
                        </a:spcAft>
                      </a:pPr>
                      <a:r>
                        <a:rPr lang="en-GB" sz="1400" kern="1200" dirty="0">
                          <a:solidFill>
                            <a:schemeClr val="tx1"/>
                          </a:solidFill>
                          <a:effectLst/>
                        </a:rPr>
                        <a:t>GDSD - Finance Workstream</a:t>
                      </a:r>
                      <a:endParaRPr lang="en-US" sz="1400" kern="1200" dirty="0">
                        <a:solidFill>
                          <a:schemeClr val="tx1"/>
                        </a:solidFill>
                        <a:effectLst/>
                        <a:latin typeface="Calibri" panose="020F0502020204030204" pitchFamily="34" charset="0"/>
                        <a:ea typeface="+mn-ea"/>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noProof="0" dirty="0">
                        <a:solidFill>
                          <a:schemeClr val="tx1"/>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noProof="0" dirty="0">
                          <a:solidFill>
                            <a:schemeClr val="tx1"/>
                          </a:solidFill>
                          <a:effectLst/>
                        </a:rPr>
                        <a:t>August 2021</a:t>
                      </a:r>
                      <a:endParaRPr lang="en-US" sz="1400" kern="1200" noProof="0" dirty="0">
                        <a:solidFill>
                          <a:schemeClr val="tx1"/>
                        </a:solidFill>
                        <a:effectLst/>
                        <a:latin typeface="Calibri" panose="020F0502020204030204" pitchFamily="34" charset="0"/>
                        <a:ea typeface="+mn-ea"/>
                        <a:cs typeface="Calibri" panose="020F0502020204030204" pitchFamily="34"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tx1"/>
                          </a:solidFill>
                          <a:effectLst/>
                        </a:rPr>
                        <a:t>Completed –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rPr>
                        <a:t>Request was sent to chairpersons of the </a:t>
                      </a:r>
                      <a:r>
                        <a:rPr lang="en-US" sz="1400" b="1" kern="1200" noProof="0" dirty="0">
                          <a:solidFill>
                            <a:schemeClr val="tx1"/>
                          </a:solidFill>
                          <a:effectLst/>
                        </a:rPr>
                        <a:t> Finance Workstream on  27/07/2021.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400" b="1" kern="1200" noProof="0" dirty="0">
                        <a:solidFill>
                          <a:schemeClr val="tx1"/>
                        </a:solidFill>
                        <a:effectLs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effectLst/>
                        </a:rPr>
                        <a:t>Received the following on the 30/07/2021 :</a:t>
                      </a:r>
                      <a:endParaRPr lang="en-GB" sz="1400" b="1" kern="1200" dirty="0">
                        <a:solidFill>
                          <a:schemeClr val="tx1"/>
                        </a:solidFill>
                        <a:effectLs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tx1"/>
                          </a:solidFill>
                          <a:effectLst/>
                        </a:rPr>
                        <a:t>-GAS Audit Report on Performance Information.</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tx1"/>
                          </a:solidFill>
                          <a:effectLst/>
                        </a:rPr>
                        <a:t>-No ECD GAS Audit Reports for the past 3 years was reported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tx1"/>
                          </a:solidFill>
                          <a:effectLst/>
                        </a:rPr>
                        <a:t>-RFI from the AG with Responses in respect of ECDs.</a:t>
                      </a:r>
                      <a:endParaRPr lang="en-GB" sz="1400" b="1" kern="1200" dirty="0">
                        <a:solidFill>
                          <a:schemeClr val="tx1"/>
                        </a:solidFill>
                        <a:effectLst/>
                        <a:latin typeface="Calibri" panose="020F0502020204030204" pitchFamily="34" charset="0"/>
                        <a:ea typeface="+mn-ea"/>
                        <a:cs typeface="Calibri" panose="020F0502020204030204" pitchFamily="34" charset="0"/>
                      </a:endParaRPr>
                    </a:p>
                  </a:txBody>
                  <a:tcPr anchor="ctr">
                    <a:solidFill>
                      <a:srgbClr val="92D050"/>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328329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10972800" cy="789664"/>
          </a:xfrm>
        </p:spPr>
        <p:txBody>
          <a:bodyPr/>
          <a:lstStyle/>
          <a:p>
            <a:r>
              <a:rPr lang="en-ZA" sz="2800" b="1" dirty="0">
                <a:solidFill>
                  <a:schemeClr val="accent6"/>
                </a:solidFill>
              </a:rPr>
              <a:t>OMR Action Plan</a:t>
            </a:r>
            <a:endParaRPr lang="en-ZA" sz="2800" b="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96934946"/>
              </p:ext>
            </p:extLst>
          </p:nvPr>
        </p:nvGraphicFramePr>
        <p:xfrm>
          <a:off x="609600" y="931715"/>
          <a:ext cx="11175345" cy="4981399"/>
        </p:xfrm>
        <a:graphic>
          <a:graphicData uri="http://schemas.openxmlformats.org/drawingml/2006/table">
            <a:tbl>
              <a:tblPr firstRow="1" bandRow="1">
                <a:tableStyleId>{5C22544A-7EE6-4342-B048-85BDC9FD1C3A}</a:tableStyleId>
              </a:tblPr>
              <a:tblGrid>
                <a:gridCol w="1266892">
                  <a:extLst>
                    <a:ext uri="{9D8B030D-6E8A-4147-A177-3AD203B41FA5}">
                      <a16:colId xmlns:a16="http://schemas.microsoft.com/office/drawing/2014/main" val="20000"/>
                    </a:ext>
                  </a:extLst>
                </a:gridCol>
                <a:gridCol w="3243901">
                  <a:extLst>
                    <a:ext uri="{9D8B030D-6E8A-4147-A177-3AD203B41FA5}">
                      <a16:colId xmlns:a16="http://schemas.microsoft.com/office/drawing/2014/main" val="20001"/>
                    </a:ext>
                  </a:extLst>
                </a:gridCol>
                <a:gridCol w="1521941">
                  <a:extLst>
                    <a:ext uri="{9D8B030D-6E8A-4147-A177-3AD203B41FA5}">
                      <a16:colId xmlns:a16="http://schemas.microsoft.com/office/drawing/2014/main" val="20002"/>
                    </a:ext>
                  </a:extLst>
                </a:gridCol>
                <a:gridCol w="1176530">
                  <a:extLst>
                    <a:ext uri="{9D8B030D-6E8A-4147-A177-3AD203B41FA5}">
                      <a16:colId xmlns:a16="http://schemas.microsoft.com/office/drawing/2014/main" val="2666939581"/>
                    </a:ext>
                  </a:extLst>
                </a:gridCol>
                <a:gridCol w="3966081">
                  <a:extLst>
                    <a:ext uri="{9D8B030D-6E8A-4147-A177-3AD203B41FA5}">
                      <a16:colId xmlns:a16="http://schemas.microsoft.com/office/drawing/2014/main" val="1058630804"/>
                    </a:ext>
                  </a:extLst>
                </a:gridCol>
              </a:tblGrid>
              <a:tr h="505869">
                <a:tc>
                  <a:txBody>
                    <a:bodyPr/>
                    <a:lstStyle/>
                    <a:p>
                      <a:pPr algn="ctr"/>
                      <a:r>
                        <a:rPr lang="en-ZA" sz="1200" dirty="0"/>
                        <a:t>MILESTONE</a:t>
                      </a:r>
                    </a:p>
                  </a:txBody>
                  <a:tcPr anchor="ctr"/>
                </a:tc>
                <a:tc>
                  <a:txBody>
                    <a:bodyPr/>
                    <a:lstStyle/>
                    <a:p>
                      <a:pPr algn="ctr"/>
                      <a:r>
                        <a:rPr lang="en-ZA" sz="1200" dirty="0"/>
                        <a:t>KEY ACTIVITIES </a:t>
                      </a:r>
                    </a:p>
                  </a:txBody>
                  <a:tcPr anchor="ctr"/>
                </a:tc>
                <a:tc>
                  <a:txBody>
                    <a:bodyPr/>
                    <a:lstStyle/>
                    <a:p>
                      <a:pPr algn="ctr"/>
                      <a:r>
                        <a:rPr lang="en-ZA" sz="1200" dirty="0"/>
                        <a:t>RESPONSIBILITY</a:t>
                      </a:r>
                    </a:p>
                  </a:txBody>
                  <a:tcPr anchor="ctr"/>
                </a:tc>
                <a:tc>
                  <a:txBody>
                    <a:bodyPr/>
                    <a:lstStyle/>
                    <a:p>
                      <a:pPr algn="ctr"/>
                      <a:r>
                        <a:rPr lang="en-ZA" sz="1200" dirty="0"/>
                        <a:t>TIME FRAMES </a:t>
                      </a:r>
                    </a:p>
                  </a:txBody>
                  <a:tcPr anchor="ctr"/>
                </a:tc>
                <a:tc>
                  <a:txBody>
                    <a:bodyPr/>
                    <a:lstStyle/>
                    <a:p>
                      <a:pPr algn="ctr"/>
                      <a:r>
                        <a:rPr lang="en-ZA" sz="1200" dirty="0"/>
                        <a:t>PROGRESS</a:t>
                      </a:r>
                    </a:p>
                  </a:txBody>
                  <a:tcPr anchor="ctr"/>
                </a:tc>
                <a:extLst>
                  <a:ext uri="{0D108BD9-81ED-4DB2-BD59-A6C34878D82A}">
                    <a16:rowId xmlns:a16="http://schemas.microsoft.com/office/drawing/2014/main" val="10000"/>
                  </a:ext>
                </a:extLst>
              </a:tr>
              <a:tr h="2579281">
                <a:tc>
                  <a:txBody>
                    <a:bodyPr/>
                    <a:lstStyle/>
                    <a:p>
                      <a:r>
                        <a:rPr lang="en-ZA" sz="1400" b="0" dirty="0">
                          <a:latin typeface="Calibri" panose="020F0502020204030204" pitchFamily="34" charset="0"/>
                          <a:cs typeface="Calibri" panose="020F0502020204030204" pitchFamily="34" charset="0"/>
                        </a:rPr>
                        <a:t>Sharing of Programme Implementation Information</a:t>
                      </a:r>
                      <a:endParaRPr lang="en-ZA" sz="1400" dirty="0">
                        <a:latin typeface="Calibri" panose="020F0502020204030204" pitchFamily="34" charset="0"/>
                        <a:cs typeface="Calibri" panose="020F0502020204030204" pitchFamily="34" charset="0"/>
                      </a:endParaRPr>
                    </a:p>
                  </a:txBody>
                  <a:tcPr anchor="ctr"/>
                </a:tc>
                <a:tc>
                  <a:txBody>
                    <a:bodyPr/>
                    <a:lstStyle/>
                    <a:p>
                      <a:pPr marL="285750" marR="0" indent="-285750" algn="just">
                        <a:lnSpc>
                          <a:spcPct val="107000"/>
                        </a:lnSpc>
                        <a:spcBef>
                          <a:spcPts val="0"/>
                        </a:spcBef>
                        <a:spcAft>
                          <a:spcPts val="0"/>
                        </a:spcAft>
                        <a:buFont typeface="Arial" panose="020B0604020202020204" pitchFamily="34" charset="0"/>
                        <a:buChar char="•"/>
                      </a:pPr>
                      <a:r>
                        <a:rPr lang="en-GB" sz="1400" dirty="0">
                          <a:effectLst/>
                          <a:latin typeface="Calibri" panose="020F0502020204030204" pitchFamily="34" charset="0"/>
                          <a:cs typeface="Calibri" panose="020F0502020204030204" pitchFamily="34" charset="0"/>
                        </a:rPr>
                        <a:t>GDSD to share relevant Source Documents related to NPO Service Points, Regions, Institutions, Business Units</a:t>
                      </a:r>
                    </a:p>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400" dirty="0">
                          <a:effectLst/>
                          <a:latin typeface="Calibri" panose="020F0502020204030204" pitchFamily="34" charset="0"/>
                          <a:cs typeface="Calibri" panose="020F0502020204030204" pitchFamily="34" charset="0"/>
                        </a:rPr>
                        <a:t>GDSD to share relevant ECD Policy Documents (Legislation, Frameworks, Acts, National Gazettes, Provincial Gazettes, Memos and Circulars</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400" dirty="0">
                          <a:effectLst/>
                          <a:latin typeface="Calibri" panose="020F0502020204030204" pitchFamily="34" charset="0"/>
                          <a:cs typeface="Calibri" panose="020F0502020204030204" pitchFamily="34" charset="0"/>
                        </a:rPr>
                        <a:t>GDSD to share Approved Statutory Reports to National DSD</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marL="0" marR="0" algn="ctr">
                        <a:lnSpc>
                          <a:spcPct val="107000"/>
                        </a:lnSpc>
                        <a:spcBef>
                          <a:spcPts val="0"/>
                        </a:spcBef>
                        <a:spcAft>
                          <a:spcPts val="0"/>
                        </a:spcAft>
                      </a:pPr>
                      <a:r>
                        <a:rPr lang="en-GB" sz="1400" dirty="0">
                          <a:effectLst/>
                          <a:latin typeface="Calibri" panose="020F0502020204030204" pitchFamily="34" charset="0"/>
                          <a:cs typeface="Calibri" panose="020F0502020204030204" pitchFamily="34" charset="0"/>
                        </a:rPr>
                        <a:t>GDSD - Programme Workstream</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endParaRPr lang="en-US" sz="1400" dirty="0">
                        <a:latin typeface="Calibri" panose="020F0502020204030204" pitchFamily="34" charset="0"/>
                        <a:cs typeface="Calibri" panose="020F0502020204030204" pitchFamily="34" charset="0"/>
                      </a:endParaRPr>
                    </a:p>
                    <a:p>
                      <a:pPr algn="ctr"/>
                      <a:r>
                        <a:rPr lang="en-US" sz="1400" dirty="0">
                          <a:latin typeface="Calibri" panose="020F0502020204030204" pitchFamily="34" charset="0"/>
                          <a:cs typeface="Calibri" panose="020F0502020204030204" pitchFamily="34" charset="0"/>
                        </a:rPr>
                        <a:t>Aug 2021</a:t>
                      </a:r>
                      <a:endParaRPr lang="en-ZA" sz="1400" dirty="0">
                        <a:latin typeface="Calibri" panose="020F0502020204030204" pitchFamily="34" charset="0"/>
                        <a:cs typeface="Calibri" panose="020F0502020204030204" pitchFamily="34" charset="0"/>
                      </a:endParaRPr>
                    </a:p>
                  </a:txBody>
                  <a:tcPr anchor="ctr"/>
                </a:tc>
                <a:tc rowSpan="2">
                  <a:txBody>
                    <a:bodyPr/>
                    <a:lstStyle/>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lang="en-US" sz="1400" b="1" i="0" dirty="0">
                          <a:solidFill>
                            <a:schemeClr val="tx1"/>
                          </a:solidFill>
                          <a:latin typeface="Calibri" panose="020F0502020204030204" pitchFamily="34" charset="0"/>
                          <a:cs typeface="Calibri" panose="020F0502020204030204" pitchFamily="34" charset="0"/>
                        </a:rPr>
                        <a:t>Request </a:t>
                      </a:r>
                      <a:r>
                        <a:rPr lang="en-US" sz="1400" b="1" i="0" dirty="0">
                          <a:latin typeface="Calibri" panose="020F0502020204030204" pitchFamily="34" charset="0"/>
                          <a:cs typeface="Calibri" panose="020F0502020204030204" pitchFamily="34" charset="0"/>
                        </a:rPr>
                        <a:t>was sent to GDSD HOD to appeal for the outstanding ECD </a:t>
                      </a:r>
                      <a:r>
                        <a:rPr lang="en-US" sz="1400" b="1" i="0" dirty="0">
                          <a:solidFill>
                            <a:schemeClr val="tx1"/>
                          </a:solidFill>
                          <a:latin typeface="Calibri" panose="020F0502020204030204" pitchFamily="34" charset="0"/>
                          <a:cs typeface="Calibri" panose="020F0502020204030204" pitchFamily="34" charset="0"/>
                        </a:rPr>
                        <a:t>Information </a:t>
                      </a:r>
                      <a:r>
                        <a:rPr kumimoji="0" lang="en-US" sz="14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on  07/09/2021. </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14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DDG: Bengtson (GDE) and DDG: Kabasia (GDSD) responded via email on 08/09/2021 supporting the release of the information (except for Performance Contracts)</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14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It is anticipated that the Provincial Steercom Secretariat will:</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Facilitate the signing of the letter</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Process the requested data from GDSD and forward it to the Data, Information  and M&amp;E Workstream Secretariat once received</a:t>
                      </a:r>
                      <a:r>
                        <a:rPr kumimoji="0" lang="en-US" sz="1400" b="1" i="1"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p>
                    <a:p>
                      <a:pPr marL="269875" marR="0" lvl="1" indent="-269875"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ZA" sz="1400" b="1" i="1" u="none" strike="noStrike" kern="1200" cap="none" spc="0" normalizeH="0" baseline="0" dirty="0">
                          <a:ln>
                            <a:noFill/>
                          </a:ln>
                          <a:solidFill>
                            <a:srgbClr val="00B050"/>
                          </a:solidFill>
                          <a:effectLst/>
                          <a:uLnTx/>
                          <a:uFillTx/>
                          <a:latin typeface="Calibri" panose="020F0502020204030204" pitchFamily="34" charset="0"/>
                          <a:ea typeface="+mn-ea"/>
                          <a:cs typeface="Calibri" panose="020F0502020204030204" pitchFamily="34" charset="0"/>
                        </a:rPr>
                        <a:t>- </a:t>
                      </a:r>
                      <a:r>
                        <a:rPr kumimoji="0" lang="en-ZA" sz="1400" b="1" i="1" u="none" strike="noStrike" kern="1200" cap="none" spc="0" normalizeH="0" baseline="0" dirty="0">
                          <a:ln>
                            <a:noFill/>
                          </a:ln>
                          <a:solidFill>
                            <a:srgbClr val="FF0000"/>
                          </a:solidFill>
                          <a:effectLst/>
                          <a:uLnTx/>
                          <a:uFillTx/>
                          <a:latin typeface="Calibri" panose="020F0502020204030204" pitchFamily="34" charset="0"/>
                          <a:ea typeface="+mn-ea"/>
                          <a:cs typeface="Calibri" panose="020F0502020204030204" pitchFamily="34" charset="0"/>
                        </a:rPr>
                        <a:t>Letter from HOD:GDE to HOD:GDSD requesting data was approved on 5</a:t>
                      </a:r>
                      <a:r>
                        <a:rPr kumimoji="0" lang="en-ZA" sz="1400" b="1" i="1" u="none" strike="noStrike" kern="1200" cap="none" spc="0" normalizeH="0" baseline="30000" dirty="0">
                          <a:ln>
                            <a:noFill/>
                          </a:ln>
                          <a:solidFill>
                            <a:srgbClr val="FF0000"/>
                          </a:solidFill>
                          <a:effectLst/>
                          <a:uLnTx/>
                          <a:uFillTx/>
                          <a:latin typeface="Calibri" panose="020F0502020204030204" pitchFamily="34" charset="0"/>
                          <a:ea typeface="+mn-ea"/>
                          <a:cs typeface="Calibri" panose="020F0502020204030204" pitchFamily="34" charset="0"/>
                        </a:rPr>
                        <a:t>th</a:t>
                      </a:r>
                      <a:r>
                        <a:rPr kumimoji="0" lang="en-ZA" sz="1400" b="1" i="1" u="none" strike="noStrike" kern="1200" cap="none" spc="0" normalizeH="0" baseline="0" dirty="0">
                          <a:ln>
                            <a:noFill/>
                          </a:ln>
                          <a:solidFill>
                            <a:srgbClr val="FF0000"/>
                          </a:solidFill>
                          <a:effectLst/>
                          <a:uLnTx/>
                          <a:uFillTx/>
                          <a:latin typeface="Calibri" panose="020F0502020204030204" pitchFamily="34" charset="0"/>
                          <a:ea typeface="+mn-ea"/>
                          <a:cs typeface="Calibri" panose="020F0502020204030204" pitchFamily="34" charset="0"/>
                        </a:rPr>
                        <a:t> October 2021 – still awaiting feedback </a:t>
                      </a:r>
                      <a:endParaRPr kumimoji="0" lang="en-US" sz="14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a:txBody>
                  <a:tcPr>
                    <a:solidFill>
                      <a:srgbClr val="FFC000"/>
                    </a:solidFill>
                  </a:tcPr>
                </a:tc>
                <a:extLst>
                  <a:ext uri="{0D108BD9-81ED-4DB2-BD59-A6C34878D82A}">
                    <a16:rowId xmlns:a16="http://schemas.microsoft.com/office/drawing/2014/main" val="10001"/>
                  </a:ext>
                </a:extLst>
              </a:tr>
              <a:tr h="1896249">
                <a:tc>
                  <a:txBody>
                    <a:bodyPr/>
                    <a:lstStyle/>
                    <a:p>
                      <a:r>
                        <a:rPr lang="en-ZA" sz="1400" dirty="0">
                          <a:latin typeface="Calibri" panose="020F0502020204030204" pitchFamily="34" charset="0"/>
                          <a:cs typeface="Calibri" panose="020F0502020204030204" pitchFamily="34" charset="0"/>
                        </a:rPr>
                        <a:t>Sharing of Stakeholder Management and Communications Information</a:t>
                      </a:r>
                    </a:p>
                  </a:txBody>
                  <a:tcPr anchor="ctr"/>
                </a:tc>
                <a:tc>
                  <a:txBody>
                    <a:bodyPr/>
                    <a:lstStyle/>
                    <a:p>
                      <a:pPr marL="0" marR="0" algn="just">
                        <a:lnSpc>
                          <a:spcPct val="107000"/>
                        </a:lnSpc>
                        <a:spcBef>
                          <a:spcPts val="0"/>
                        </a:spcBef>
                        <a:spcAft>
                          <a:spcPts val="0"/>
                        </a:spcAft>
                      </a:pPr>
                      <a:r>
                        <a:rPr lang="en-GB" sz="1400" dirty="0">
                          <a:effectLst/>
                          <a:latin typeface="Calibri" panose="020F0502020204030204" pitchFamily="34" charset="0"/>
                          <a:cs typeface="Calibri" panose="020F0502020204030204" pitchFamily="34" charset="0"/>
                        </a:rPr>
                        <a:t>To receive the Contact Details of all relevant stakeholders, institutions, </a:t>
                      </a:r>
                      <a:endParaRPr lang="en-US" sz="1400" dirty="0">
                        <a:effectLst/>
                        <a:latin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GB" sz="1400" dirty="0">
                          <a:effectLst/>
                          <a:latin typeface="Calibri" panose="020F0502020204030204" pitchFamily="34" charset="0"/>
                          <a:cs typeface="Calibri" panose="020F0502020204030204" pitchFamily="34" charset="0"/>
                        </a:rPr>
                        <a:t>officials. Municipality: Environmental, Health, Social development MMCs and counsellors</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marL="0" marR="0" algn="ctr">
                        <a:lnSpc>
                          <a:spcPct val="107000"/>
                        </a:lnSpc>
                        <a:spcBef>
                          <a:spcPts val="0"/>
                        </a:spcBef>
                        <a:spcAft>
                          <a:spcPts val="0"/>
                        </a:spcAft>
                      </a:pPr>
                      <a:r>
                        <a:rPr lang="en-GB" sz="1400" dirty="0">
                          <a:effectLst/>
                          <a:latin typeface="Calibri" panose="020F0502020204030204" pitchFamily="34" charset="0"/>
                          <a:cs typeface="Calibri" panose="020F0502020204030204" pitchFamily="34" charset="0"/>
                        </a:rPr>
                        <a:t>GDSD Programmes and Communications Workstream</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cs typeface="Calibri" panose="020F0502020204030204" pitchFamily="34" charset="0"/>
                        </a:rPr>
                        <a:t>Aug 2021</a:t>
                      </a:r>
                      <a:endParaRPr lang="en-ZA" sz="1400" dirty="0">
                        <a:latin typeface="Calibri" panose="020F0502020204030204" pitchFamily="34" charset="0"/>
                        <a:cs typeface="Calibri" panose="020F0502020204030204" pitchFamily="34" charset="0"/>
                      </a:endParaRPr>
                    </a:p>
                  </a:txBody>
                  <a:tcPr anchor="ctr"/>
                </a:tc>
                <a:tc vMerge="1">
                  <a:txBody>
                    <a:bodyPr/>
                    <a:lstStyle/>
                    <a:p>
                      <a:pPr marL="285750" marR="0" lvl="0" indent="-285750" algn="just" defTabSz="914400" rtl="0" eaLnBrk="1" fontAlgn="auto" latinLnBrk="0" hangingPunct="1">
                        <a:lnSpc>
                          <a:spcPct val="100000"/>
                        </a:lnSpc>
                        <a:spcBef>
                          <a:spcPts val="0"/>
                        </a:spcBef>
                        <a:spcAft>
                          <a:spcPts val="0"/>
                        </a:spcAft>
                        <a:buClrTx/>
                        <a:buSzTx/>
                        <a:buFontTx/>
                        <a:buChar char="-"/>
                        <a:tabLst/>
                        <a:defRPr/>
                      </a:pPr>
                      <a:endParaRPr kumimoji="0" lang="en-US" sz="1200" b="0"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787507529"/>
                  </a:ext>
                </a:extLst>
              </a:tr>
            </a:tbl>
          </a:graphicData>
        </a:graphic>
      </p:graphicFrame>
    </p:spTree>
    <p:extLst>
      <p:ext uri="{BB962C8B-B14F-4D97-AF65-F5344CB8AC3E}">
        <p14:creationId xmlns:p14="http://schemas.microsoft.com/office/powerpoint/2010/main" val="37657049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10972800" cy="714713"/>
          </a:xfrm>
        </p:spPr>
        <p:txBody>
          <a:bodyPr/>
          <a:lstStyle/>
          <a:p>
            <a:r>
              <a:rPr lang="en-ZA" sz="2800" b="1" dirty="0">
                <a:solidFill>
                  <a:schemeClr val="accent6"/>
                </a:solidFill>
              </a:rPr>
              <a:t>OMR Action Plan</a:t>
            </a:r>
            <a:endParaRPr lang="en-ZA" sz="2800" b="0" dirty="0"/>
          </a:p>
        </p:txBody>
      </p:sp>
      <p:graphicFrame>
        <p:nvGraphicFramePr>
          <p:cNvPr id="6" name="Content Placeholder 5"/>
          <p:cNvGraphicFramePr>
            <a:graphicFrameLocks noGrp="1"/>
          </p:cNvGraphicFramePr>
          <p:nvPr>
            <p:ph idx="1"/>
          </p:nvPr>
        </p:nvGraphicFramePr>
        <p:xfrm>
          <a:off x="494675" y="847562"/>
          <a:ext cx="11482466" cy="4970828"/>
        </p:xfrm>
        <a:graphic>
          <a:graphicData uri="http://schemas.openxmlformats.org/drawingml/2006/table">
            <a:tbl>
              <a:tblPr firstRow="1" bandRow="1">
                <a:tableStyleId>{5C22544A-7EE6-4342-B048-85BDC9FD1C3A}</a:tableStyleId>
              </a:tblPr>
              <a:tblGrid>
                <a:gridCol w="1372093">
                  <a:extLst>
                    <a:ext uri="{9D8B030D-6E8A-4147-A177-3AD203B41FA5}">
                      <a16:colId xmlns:a16="http://schemas.microsoft.com/office/drawing/2014/main" val="20000"/>
                    </a:ext>
                  </a:extLst>
                </a:gridCol>
                <a:gridCol w="3462698">
                  <a:extLst>
                    <a:ext uri="{9D8B030D-6E8A-4147-A177-3AD203B41FA5}">
                      <a16:colId xmlns:a16="http://schemas.microsoft.com/office/drawing/2014/main" val="20001"/>
                    </a:ext>
                  </a:extLst>
                </a:gridCol>
                <a:gridCol w="1534248">
                  <a:extLst>
                    <a:ext uri="{9D8B030D-6E8A-4147-A177-3AD203B41FA5}">
                      <a16:colId xmlns:a16="http://schemas.microsoft.com/office/drawing/2014/main" val="20002"/>
                    </a:ext>
                  </a:extLst>
                </a:gridCol>
                <a:gridCol w="1000379">
                  <a:extLst>
                    <a:ext uri="{9D8B030D-6E8A-4147-A177-3AD203B41FA5}">
                      <a16:colId xmlns:a16="http://schemas.microsoft.com/office/drawing/2014/main" val="1505156057"/>
                    </a:ext>
                  </a:extLst>
                </a:gridCol>
                <a:gridCol w="4113048">
                  <a:extLst>
                    <a:ext uri="{9D8B030D-6E8A-4147-A177-3AD203B41FA5}">
                      <a16:colId xmlns:a16="http://schemas.microsoft.com/office/drawing/2014/main" val="2267859346"/>
                    </a:ext>
                  </a:extLst>
                </a:gridCol>
              </a:tblGrid>
              <a:tr h="539131">
                <a:tc>
                  <a:txBody>
                    <a:bodyPr/>
                    <a:lstStyle/>
                    <a:p>
                      <a:pPr algn="ctr"/>
                      <a:r>
                        <a:rPr lang="en-ZA" sz="1200" dirty="0">
                          <a:latin typeface="Calibri" panose="020F0502020204030204" pitchFamily="34" charset="0"/>
                          <a:cs typeface="Calibri" panose="020F0502020204030204" pitchFamily="34" charset="0"/>
                        </a:rPr>
                        <a:t>MILESTONE</a:t>
                      </a:r>
                    </a:p>
                  </a:txBody>
                  <a:tcPr anchor="ctr"/>
                </a:tc>
                <a:tc>
                  <a:txBody>
                    <a:bodyPr/>
                    <a:lstStyle/>
                    <a:p>
                      <a:pPr algn="ctr"/>
                      <a:r>
                        <a:rPr lang="en-ZA" sz="1200" dirty="0">
                          <a:latin typeface="Calibri" panose="020F0502020204030204" pitchFamily="34" charset="0"/>
                          <a:cs typeface="Calibri" panose="020F0502020204030204" pitchFamily="34" charset="0"/>
                        </a:rPr>
                        <a:t>KEY ACTIVITIES </a:t>
                      </a:r>
                    </a:p>
                  </a:txBody>
                  <a:tcPr anchor="ctr"/>
                </a:tc>
                <a:tc>
                  <a:txBody>
                    <a:bodyPr/>
                    <a:lstStyle/>
                    <a:p>
                      <a:pPr algn="ctr"/>
                      <a:r>
                        <a:rPr lang="en-ZA" sz="1200" dirty="0">
                          <a:latin typeface="Calibri" panose="020F0502020204030204" pitchFamily="34" charset="0"/>
                          <a:cs typeface="Calibri" panose="020F0502020204030204" pitchFamily="34" charset="0"/>
                        </a:rPr>
                        <a:t>RESPONSIBILITY</a:t>
                      </a:r>
                    </a:p>
                  </a:txBody>
                  <a:tcPr anchor="ctr"/>
                </a:tc>
                <a:tc>
                  <a:txBody>
                    <a:bodyPr/>
                    <a:lstStyle/>
                    <a:p>
                      <a:pPr algn="ctr"/>
                      <a:r>
                        <a:rPr lang="en-ZA" sz="1200" dirty="0">
                          <a:latin typeface="Calibri" panose="020F0502020204030204" pitchFamily="34" charset="0"/>
                          <a:cs typeface="Calibri" panose="020F0502020204030204" pitchFamily="34" charset="0"/>
                        </a:rPr>
                        <a:t>TIME FRAMES </a:t>
                      </a:r>
                    </a:p>
                  </a:txBody>
                  <a:tcPr anchor="ctr"/>
                </a:tc>
                <a:tc>
                  <a:txBody>
                    <a:bodyPr/>
                    <a:lstStyle/>
                    <a:p>
                      <a:pPr algn="ctr"/>
                      <a:r>
                        <a:rPr lang="en-ZA" sz="1200" dirty="0">
                          <a:latin typeface="Calibri" panose="020F0502020204030204" pitchFamily="34" charset="0"/>
                          <a:cs typeface="Calibri" panose="020F0502020204030204" pitchFamily="34" charset="0"/>
                        </a:rPr>
                        <a:t>PROGRESS</a:t>
                      </a:r>
                    </a:p>
                  </a:txBody>
                  <a:tcPr anchor="ctr"/>
                </a:tc>
                <a:extLst>
                  <a:ext uri="{0D108BD9-81ED-4DB2-BD59-A6C34878D82A}">
                    <a16:rowId xmlns:a16="http://schemas.microsoft.com/office/drawing/2014/main" val="10000"/>
                  </a:ext>
                </a:extLst>
              </a:tr>
              <a:tr h="312780">
                <a:tc>
                  <a:txBody>
                    <a:bodyPr/>
                    <a:lstStyle/>
                    <a:p>
                      <a:r>
                        <a:rPr lang="en-ZA" sz="1200" dirty="0">
                          <a:latin typeface="Calibri" panose="020F0502020204030204" pitchFamily="34" charset="0"/>
                          <a:cs typeface="Calibri" panose="020F0502020204030204" pitchFamily="34" charset="0"/>
                        </a:rPr>
                        <a:t>Sharing of Oversight, Monitoring and  Reporting Information</a:t>
                      </a:r>
                    </a:p>
                    <a:p>
                      <a:endParaRPr lang="en-ZA" sz="1200" dirty="0">
                        <a:latin typeface="Calibri" panose="020F0502020204030204" pitchFamily="34" charset="0"/>
                        <a:cs typeface="Calibri" panose="020F0502020204030204" pitchFamily="34" charset="0"/>
                      </a:endParaRPr>
                    </a:p>
                    <a:p>
                      <a:endParaRPr lang="en-ZA" sz="1200" dirty="0">
                        <a:latin typeface="Calibri" panose="020F0502020204030204" pitchFamily="34" charset="0"/>
                        <a:cs typeface="Calibri" panose="020F0502020204030204" pitchFamily="34" charset="0"/>
                      </a:endParaRPr>
                    </a:p>
                    <a:p>
                      <a:endParaRPr lang="en-ZA" sz="1200" dirty="0">
                        <a:latin typeface="Calibri" panose="020F0502020204030204" pitchFamily="34" charset="0"/>
                        <a:cs typeface="Calibri" panose="020F0502020204030204" pitchFamily="34" charset="0"/>
                      </a:endParaRPr>
                    </a:p>
                    <a:p>
                      <a:endParaRPr lang="en-ZA" sz="1200" dirty="0">
                        <a:latin typeface="Calibri" panose="020F0502020204030204" pitchFamily="34" charset="0"/>
                        <a:cs typeface="Calibri" panose="020F0502020204030204" pitchFamily="34" charset="0"/>
                      </a:endParaRPr>
                    </a:p>
                    <a:p>
                      <a:endParaRPr lang="en-ZA" sz="1200" dirty="0">
                        <a:latin typeface="Calibri" panose="020F0502020204030204" pitchFamily="34" charset="0"/>
                        <a:cs typeface="Calibri" panose="020F0502020204030204" pitchFamily="34" charset="0"/>
                      </a:endParaRPr>
                    </a:p>
                    <a:p>
                      <a:endParaRPr lang="en-ZA" sz="1200" dirty="0">
                        <a:latin typeface="Calibri" panose="020F0502020204030204" pitchFamily="34" charset="0"/>
                        <a:cs typeface="Calibri" panose="020F0502020204030204" pitchFamily="34" charset="0"/>
                      </a:endParaRPr>
                    </a:p>
                    <a:p>
                      <a:endParaRPr lang="en-ZA" sz="1200" dirty="0">
                        <a:latin typeface="Calibri" panose="020F0502020204030204" pitchFamily="34" charset="0"/>
                        <a:cs typeface="Calibri" panose="020F0502020204030204" pitchFamily="34" charset="0"/>
                      </a:endParaRPr>
                    </a:p>
                    <a:p>
                      <a:endParaRPr lang="en-ZA" sz="1200" dirty="0">
                        <a:latin typeface="Calibri" panose="020F0502020204030204" pitchFamily="34" charset="0"/>
                        <a:cs typeface="Calibri" panose="020F0502020204030204" pitchFamily="34" charset="0"/>
                      </a:endParaRPr>
                    </a:p>
                    <a:p>
                      <a:endParaRPr lang="en-ZA" sz="1200" dirty="0">
                        <a:latin typeface="Calibri" panose="020F0502020204030204" pitchFamily="34" charset="0"/>
                        <a:cs typeface="Calibri" panose="020F0502020204030204" pitchFamily="34" charset="0"/>
                      </a:endParaRPr>
                    </a:p>
                    <a:p>
                      <a:endParaRPr lang="en-ZA" sz="1200" dirty="0">
                        <a:latin typeface="Calibri" panose="020F0502020204030204" pitchFamily="34" charset="0"/>
                        <a:cs typeface="Calibri" panose="020F0502020204030204" pitchFamily="34" charset="0"/>
                      </a:endParaRPr>
                    </a:p>
                  </a:txBody>
                  <a:tcPr anchor="ctr"/>
                </a:tc>
                <a:tc>
                  <a:txBody>
                    <a:bodyPr/>
                    <a:lstStyle/>
                    <a:p>
                      <a:pPr marL="111125" marR="0" lvl="0" indent="-285750" algn="just">
                        <a:lnSpc>
                          <a:spcPct val="107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GDSD to share</a:t>
                      </a:r>
                    </a:p>
                    <a:p>
                      <a:pPr marL="514350" marR="0" lvl="0" indent="-230188" algn="just">
                        <a:lnSpc>
                          <a:spcPct val="107000"/>
                        </a:lnSpc>
                        <a:spcBef>
                          <a:spcPts val="0"/>
                        </a:spcBef>
                        <a:spcAft>
                          <a:spcPts val="0"/>
                        </a:spcAft>
                        <a:buFont typeface="Wingdings" panose="05000000000000000000" pitchFamily="2" charset="2"/>
                        <a:buChar char="ü"/>
                      </a:pPr>
                      <a:r>
                        <a:rPr lang="en-GB" sz="1200" dirty="0">
                          <a:effectLst/>
                          <a:latin typeface="Calibri" panose="020F0502020204030204" pitchFamily="34" charset="0"/>
                          <a:cs typeface="Calibri" panose="020F0502020204030204" pitchFamily="34" charset="0"/>
                        </a:rPr>
                        <a:t>Portfolio Committee Oversight Reports</a:t>
                      </a:r>
                    </a:p>
                    <a:p>
                      <a:pPr marL="514350" marR="0" lvl="0" indent="-230188" algn="just" defTabSz="914400" rtl="0" eaLnBrk="1" fontAlgn="auto" latinLnBrk="0" hangingPunct="1">
                        <a:lnSpc>
                          <a:spcPct val="107000"/>
                        </a:lnSpc>
                        <a:spcBef>
                          <a:spcPts val="0"/>
                        </a:spcBef>
                        <a:spcAft>
                          <a:spcPts val="0"/>
                        </a:spcAft>
                        <a:buClrTx/>
                        <a:buSzTx/>
                        <a:buFont typeface="Wingdings" panose="05000000000000000000" pitchFamily="2" charset="2"/>
                        <a:buChar char="ü"/>
                        <a:tabLst/>
                        <a:defRPr/>
                      </a:pPr>
                      <a:r>
                        <a:rPr lang="en-GB" sz="1200" dirty="0">
                          <a:effectLst/>
                          <a:latin typeface="Calibri" panose="020F0502020204030204" pitchFamily="34" charset="0"/>
                          <a:cs typeface="Calibri" panose="020F0502020204030204" pitchFamily="34" charset="0"/>
                        </a:rPr>
                        <a:t>To receive the Responses to Questions and House Resolution on the Quarterly and Annual Reports to the Provincial Legislature</a:t>
                      </a:r>
                    </a:p>
                    <a:p>
                      <a:pPr marL="514350" marR="0" lvl="0" indent="-230188" algn="just" defTabSz="914400" rtl="0" eaLnBrk="1" fontAlgn="auto" latinLnBrk="0" hangingPunct="1">
                        <a:lnSpc>
                          <a:spcPct val="107000"/>
                        </a:lnSpc>
                        <a:spcBef>
                          <a:spcPts val="0"/>
                        </a:spcBef>
                        <a:spcAft>
                          <a:spcPts val="0"/>
                        </a:spcAft>
                        <a:buClrTx/>
                        <a:buSzTx/>
                        <a:buFont typeface="Wingdings" panose="05000000000000000000" pitchFamily="2" charset="2"/>
                        <a:buChar char="ü"/>
                        <a:tabLst/>
                        <a:defRPr/>
                      </a:pPr>
                      <a:r>
                        <a:rPr lang="en-GB" sz="1200" dirty="0">
                          <a:effectLst/>
                          <a:latin typeface="Calibri" panose="020F0502020204030204" pitchFamily="34" charset="0"/>
                          <a:cs typeface="Calibri" panose="020F0502020204030204" pitchFamily="34" charset="0"/>
                        </a:rPr>
                        <a:t>To receive the Responses to Questions and Resolutions posed by SCOPA on the Annual Reports to the Provincial Legislature</a:t>
                      </a:r>
                    </a:p>
                    <a:p>
                      <a:pPr marL="514350" marR="0" lvl="0" indent="-230188" algn="just" defTabSz="914400" rtl="0" eaLnBrk="1" fontAlgn="auto" latinLnBrk="0" hangingPunct="1">
                        <a:lnSpc>
                          <a:spcPct val="107000"/>
                        </a:lnSpc>
                        <a:spcBef>
                          <a:spcPts val="0"/>
                        </a:spcBef>
                        <a:spcAft>
                          <a:spcPts val="0"/>
                        </a:spcAft>
                        <a:buClrTx/>
                        <a:buSzTx/>
                        <a:buFont typeface="Wingdings" panose="05000000000000000000" pitchFamily="2" charset="2"/>
                        <a:buChar char="ü"/>
                        <a:tabLst/>
                        <a:defRPr/>
                      </a:pPr>
                      <a:r>
                        <a:rPr lang="en-GB" sz="1200" dirty="0">
                          <a:effectLst/>
                          <a:latin typeface="Calibri" panose="020F0502020204030204" pitchFamily="34" charset="0"/>
                          <a:cs typeface="Calibri" panose="020F0502020204030204" pitchFamily="34" charset="0"/>
                        </a:rPr>
                        <a:t>To receive the Responses to Parliamentary Questions from National and Provincial structures </a:t>
                      </a:r>
                    </a:p>
                    <a:p>
                      <a:pPr marL="284162" marR="0" lvl="0" indent="0" algn="just" defTabSz="914400" rtl="0" eaLnBrk="1" fontAlgn="auto" latinLnBrk="0" hangingPunct="1">
                        <a:lnSpc>
                          <a:spcPct val="107000"/>
                        </a:lnSpc>
                        <a:spcBef>
                          <a:spcPts val="0"/>
                        </a:spcBef>
                        <a:spcAft>
                          <a:spcPts val="0"/>
                        </a:spcAft>
                        <a:buClrTx/>
                        <a:buSzTx/>
                        <a:buFont typeface="Wingdings" panose="05000000000000000000" pitchFamily="2" charset="2"/>
                        <a:buNone/>
                        <a:tabLst/>
                        <a:defRPr/>
                      </a:pP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marL="284162" marR="0" lvl="0" indent="0" algn="just" defTabSz="914400" rtl="0" eaLnBrk="1" fontAlgn="auto" latinLnBrk="0" hangingPunct="1">
                        <a:lnSpc>
                          <a:spcPct val="107000"/>
                        </a:lnSpc>
                        <a:spcBef>
                          <a:spcPts val="0"/>
                        </a:spcBef>
                        <a:spcAft>
                          <a:spcPts val="0"/>
                        </a:spcAft>
                        <a:buClrTx/>
                        <a:buSzTx/>
                        <a:buFont typeface="Wingdings" panose="05000000000000000000" pitchFamily="2" charset="2"/>
                        <a:buNone/>
                        <a:tabLst/>
                        <a:defRPr/>
                      </a:pP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marL="284162" marR="0" lvl="0" indent="0" algn="just" defTabSz="914400" rtl="0" eaLnBrk="1" fontAlgn="auto" latinLnBrk="0" hangingPunct="1">
                        <a:lnSpc>
                          <a:spcPct val="107000"/>
                        </a:lnSpc>
                        <a:spcBef>
                          <a:spcPts val="0"/>
                        </a:spcBef>
                        <a:spcAft>
                          <a:spcPts val="0"/>
                        </a:spcAft>
                        <a:buClrTx/>
                        <a:buSzTx/>
                        <a:buFont typeface="Wingdings" panose="05000000000000000000" pitchFamily="2" charset="2"/>
                        <a:buNone/>
                        <a:tabLst/>
                        <a:defRPr/>
                      </a:pP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marL="284162" marR="0" lvl="0" indent="0" algn="just" defTabSz="914400" rtl="0" eaLnBrk="1" fontAlgn="auto" latinLnBrk="0" hangingPunct="1">
                        <a:lnSpc>
                          <a:spcPct val="107000"/>
                        </a:lnSpc>
                        <a:spcBef>
                          <a:spcPts val="0"/>
                        </a:spcBef>
                        <a:spcAft>
                          <a:spcPts val="0"/>
                        </a:spcAft>
                        <a:buClrTx/>
                        <a:buSzTx/>
                        <a:buFont typeface="Wingdings" panose="05000000000000000000" pitchFamily="2" charset="2"/>
                        <a:buNone/>
                        <a:tabLst/>
                        <a:defRPr/>
                      </a:pP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marL="284162" marR="0" lvl="0" indent="0" algn="just" defTabSz="914400" rtl="0" eaLnBrk="1" fontAlgn="auto" latinLnBrk="0" hangingPunct="1">
                        <a:lnSpc>
                          <a:spcPct val="107000"/>
                        </a:lnSpc>
                        <a:spcBef>
                          <a:spcPts val="0"/>
                        </a:spcBef>
                        <a:spcAft>
                          <a:spcPts val="0"/>
                        </a:spcAft>
                        <a:buClrTx/>
                        <a:buSzTx/>
                        <a:buFont typeface="Wingdings" panose="05000000000000000000" pitchFamily="2" charset="2"/>
                        <a:buNone/>
                        <a:tabLst/>
                        <a:defRPr/>
                      </a:pP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marL="284162" marR="0" lvl="0" indent="0" algn="just" defTabSz="914400" rtl="0" eaLnBrk="1" fontAlgn="auto" latinLnBrk="0" hangingPunct="1">
                        <a:lnSpc>
                          <a:spcPct val="107000"/>
                        </a:lnSpc>
                        <a:spcBef>
                          <a:spcPts val="0"/>
                        </a:spcBef>
                        <a:spcAft>
                          <a:spcPts val="0"/>
                        </a:spcAft>
                        <a:buClrTx/>
                        <a:buSzTx/>
                        <a:buFont typeface="Wingdings" panose="05000000000000000000" pitchFamily="2" charset="2"/>
                        <a:buNone/>
                        <a:tabLst/>
                        <a:defRPr/>
                      </a:pP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GDSD – Provincial Steercom</a:t>
                      </a:r>
                    </a:p>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Aug 2021</a:t>
                      </a:r>
                      <a:endParaRPr lang="en-ZA" sz="1200" dirty="0">
                        <a:latin typeface="Calibri" panose="020F0502020204030204" pitchFamily="34" charset="0"/>
                        <a:cs typeface="Calibri" panose="020F0502020204030204" pitchFamily="34" charset="0"/>
                      </a:endParaRPr>
                    </a:p>
                  </a:txBody>
                  <a:tcPr anchor="ctr"/>
                </a:tc>
                <a:tc>
                  <a:txBody>
                    <a:bodyPr/>
                    <a:lstStyle/>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lang="en-US" sz="1200" dirty="0">
                          <a:solidFill>
                            <a:schemeClr val="tx1"/>
                          </a:solidFill>
                          <a:latin typeface="Calibri" panose="020F0502020204030204" pitchFamily="34" charset="0"/>
                          <a:cs typeface="Calibri" panose="020F0502020204030204" pitchFamily="34" charset="0"/>
                        </a:rPr>
                        <a:t>Request was sent to GDSD HOD requesting the outstanding ECD Information </a:t>
                      </a: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on  07/09/2021. </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DDG: Alison Bengtson (GDE) and DDG: Onkemetse Kabasia (GDSD) supported the request. </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It is anticipated that the Provincial Steercom Secretariat will:</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Facilitate the signing of the letter</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Process the requested data from GDSD and forward it to the Data, Information  and M&amp;E Workstream Secretariat once received. </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ZA" sz="1200" b="1" i="1" u="none" strike="noStrike" kern="1200" cap="none" spc="0" normalizeH="0" baseline="0" dirty="0">
                          <a:ln>
                            <a:noFill/>
                          </a:ln>
                          <a:solidFill>
                            <a:srgbClr val="FF0000"/>
                          </a:solidFill>
                          <a:effectLst/>
                          <a:uLnTx/>
                          <a:uFillTx/>
                          <a:latin typeface="Calibri" panose="020F0502020204030204" pitchFamily="34" charset="0"/>
                          <a:ea typeface="+mn-ea"/>
                          <a:cs typeface="Calibri" panose="020F0502020204030204" pitchFamily="34" charset="0"/>
                        </a:rPr>
                        <a:t>Letter from HOD:GDE to HOD:GDSD requesting data was approved on 5</a:t>
                      </a:r>
                      <a:r>
                        <a:rPr kumimoji="0" lang="en-ZA" sz="1200" b="1" i="1" u="none" strike="noStrike" kern="1200" cap="none" spc="0" normalizeH="0" baseline="30000" dirty="0">
                          <a:ln>
                            <a:noFill/>
                          </a:ln>
                          <a:solidFill>
                            <a:srgbClr val="FF0000"/>
                          </a:solidFill>
                          <a:effectLst/>
                          <a:uLnTx/>
                          <a:uFillTx/>
                          <a:latin typeface="Calibri" panose="020F0502020204030204" pitchFamily="34" charset="0"/>
                          <a:ea typeface="+mn-ea"/>
                          <a:cs typeface="Calibri" panose="020F0502020204030204" pitchFamily="34" charset="0"/>
                        </a:rPr>
                        <a:t>th</a:t>
                      </a:r>
                      <a:r>
                        <a:rPr kumimoji="0" lang="en-ZA" sz="1200" b="1" i="1" u="none" strike="noStrike" kern="1200" cap="none" spc="0" normalizeH="0" baseline="0" dirty="0">
                          <a:ln>
                            <a:noFill/>
                          </a:ln>
                          <a:solidFill>
                            <a:srgbClr val="FF0000"/>
                          </a:solidFill>
                          <a:effectLst/>
                          <a:uLnTx/>
                          <a:uFillTx/>
                          <a:latin typeface="Calibri" panose="020F0502020204030204" pitchFamily="34" charset="0"/>
                          <a:ea typeface="+mn-ea"/>
                          <a:cs typeface="Calibri" panose="020F0502020204030204" pitchFamily="34" charset="0"/>
                        </a:rPr>
                        <a:t> October 2021 - still awaiting feedback</a:t>
                      </a:r>
                      <a:endParaRPr kumimoji="0" lang="en-US" sz="1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a:txBody>
                  <a:tcPr>
                    <a:solidFill>
                      <a:srgbClr val="FFFF00"/>
                    </a:solidFill>
                  </a:tcPr>
                </a:tc>
                <a:extLst>
                  <a:ext uri="{0D108BD9-81ED-4DB2-BD59-A6C34878D82A}">
                    <a16:rowId xmlns:a16="http://schemas.microsoft.com/office/drawing/2014/main" val="3456006420"/>
                  </a:ext>
                </a:extLst>
              </a:tr>
              <a:tr h="10218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dirty="0">
                          <a:latin typeface="Calibri" panose="020F0502020204030204" pitchFamily="34" charset="0"/>
                          <a:cs typeface="Calibri" panose="020F0502020204030204" pitchFamily="34" charset="0"/>
                        </a:rPr>
                        <a:t>Sharing HR and Labour Relations Information</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cs typeface="Calibri" panose="020F0502020204030204" pitchFamily="34" charset="0"/>
                        </a:rPr>
                        <a:t>To receive the Performance management contracts/mid-year, reviews/annual reviews/Performance Reports of MEC, HOD &amp; all DDGS.</a:t>
                      </a:r>
                      <a:endParaRPr lang="en-US" sz="12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US" sz="1200" dirty="0">
                          <a:solidFill>
                            <a:schemeClr val="tx1"/>
                          </a:solidFill>
                          <a:latin typeface="Calibri" panose="020F0502020204030204" pitchFamily="34" charset="0"/>
                          <a:cs typeface="Calibri" panose="020F0502020204030204" pitchFamily="34" charset="0"/>
                        </a:rPr>
                        <a:t>GDSD – Provincial Steercom</a:t>
                      </a:r>
                      <a:endParaRPr lang="en-ZA" sz="1200" dirty="0">
                        <a:solidFill>
                          <a:schemeClr val="tx1"/>
                        </a:solidFill>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Aug 2021</a:t>
                      </a:r>
                      <a:endParaRPr lang="en-ZA" sz="1200" dirty="0">
                        <a:latin typeface="Calibri" panose="020F0502020204030204" pitchFamily="34" charset="0"/>
                        <a:cs typeface="Calibri" panose="020F0502020204030204" pitchFamily="34" charset="0"/>
                      </a:endParaRPr>
                    </a:p>
                  </a:txBody>
                  <a:tcPr anchor="ctr"/>
                </a:tc>
                <a:tc>
                  <a:txBody>
                    <a:bodyPr/>
                    <a:lstStyle/>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requested information was not deemed critical for the ECD Function Migration to proceed. </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a:t>
                      </a: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GDE agreed was this position and has agreed to withdraw this request.</a:t>
                      </a:r>
                    </a:p>
                  </a:txBody>
                  <a:tcPr>
                    <a:solidFill>
                      <a:srgbClr val="92D050"/>
                    </a:solidFill>
                  </a:tcPr>
                </a:tc>
                <a:extLst>
                  <a:ext uri="{0D108BD9-81ED-4DB2-BD59-A6C34878D82A}">
                    <a16:rowId xmlns:a16="http://schemas.microsoft.com/office/drawing/2014/main" val="3803253794"/>
                  </a:ext>
                </a:extLst>
              </a:tr>
            </a:tbl>
          </a:graphicData>
        </a:graphic>
      </p:graphicFrame>
    </p:spTree>
    <p:extLst>
      <p:ext uri="{BB962C8B-B14F-4D97-AF65-F5344CB8AC3E}">
        <p14:creationId xmlns:p14="http://schemas.microsoft.com/office/powerpoint/2010/main" val="16201321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ECD Indicator 1: </a:t>
            </a:r>
            <a:r>
              <a:rPr lang="en-GB" sz="2800" dirty="0">
                <a:effectLst/>
              </a:rPr>
              <a:t>Number of Children in Registered ECD sites</a:t>
            </a:r>
            <a:endParaRPr lang="en-ZA" dirty="0"/>
          </a:p>
        </p:txBody>
      </p:sp>
      <p:graphicFrame>
        <p:nvGraphicFramePr>
          <p:cNvPr id="3" name="Table 2">
            <a:extLst>
              <a:ext uri="{FF2B5EF4-FFF2-40B4-BE49-F238E27FC236}">
                <a16:creationId xmlns:a16="http://schemas.microsoft.com/office/drawing/2014/main" id="{9F7499F6-7C49-48C8-8DA8-D0CF3FDB083B}"/>
              </a:ext>
            </a:extLst>
          </p:cNvPr>
          <p:cNvGraphicFramePr>
            <a:graphicFrameLocks noGrp="1"/>
          </p:cNvGraphicFramePr>
          <p:nvPr>
            <p:extLst>
              <p:ext uri="{D42A27DB-BD31-4B8C-83A1-F6EECF244321}">
                <p14:modId xmlns:p14="http://schemas.microsoft.com/office/powerpoint/2010/main" val="1097800900"/>
              </p:ext>
            </p:extLst>
          </p:nvPr>
        </p:nvGraphicFramePr>
        <p:xfrm>
          <a:off x="1221513" y="1176571"/>
          <a:ext cx="10585327" cy="5024909"/>
        </p:xfrm>
        <a:graphic>
          <a:graphicData uri="http://schemas.openxmlformats.org/drawingml/2006/table">
            <a:tbl>
              <a:tblPr firstRow="1" firstCol="1" bandRow="1">
                <a:tableStyleId>{5C22544A-7EE6-4342-B048-85BDC9FD1C3A}</a:tableStyleId>
              </a:tblPr>
              <a:tblGrid>
                <a:gridCol w="2868626">
                  <a:extLst>
                    <a:ext uri="{9D8B030D-6E8A-4147-A177-3AD203B41FA5}">
                      <a16:colId xmlns:a16="http://schemas.microsoft.com/office/drawing/2014/main" val="1791728906"/>
                    </a:ext>
                  </a:extLst>
                </a:gridCol>
                <a:gridCol w="7716701">
                  <a:extLst>
                    <a:ext uri="{9D8B030D-6E8A-4147-A177-3AD203B41FA5}">
                      <a16:colId xmlns:a16="http://schemas.microsoft.com/office/drawing/2014/main" val="2122904100"/>
                    </a:ext>
                  </a:extLst>
                </a:gridCol>
              </a:tblGrid>
              <a:tr h="140956">
                <a:tc>
                  <a:txBody>
                    <a:bodyPr/>
                    <a:lstStyle/>
                    <a:p>
                      <a:pPr marL="0" marR="0">
                        <a:lnSpc>
                          <a:spcPct val="107000"/>
                        </a:lnSpc>
                        <a:spcBef>
                          <a:spcPts val="0"/>
                        </a:spcBef>
                        <a:spcAft>
                          <a:spcPts val="0"/>
                        </a:spcAft>
                      </a:pPr>
                      <a:r>
                        <a:rPr lang="en-GB" sz="1200">
                          <a:effectLst/>
                        </a:rPr>
                        <a:t>Indicator title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691" marR="10691" marT="0" marB="0" anchor="ctr"/>
                </a:tc>
                <a:tc>
                  <a:txBody>
                    <a:bodyPr/>
                    <a:lstStyle/>
                    <a:p>
                      <a:pPr marL="0" marR="0" algn="just">
                        <a:lnSpc>
                          <a:spcPct val="107000"/>
                        </a:lnSpc>
                        <a:spcBef>
                          <a:spcPts val="0"/>
                        </a:spcBef>
                        <a:spcAft>
                          <a:spcPts val="0"/>
                        </a:spcAft>
                      </a:pPr>
                      <a:r>
                        <a:rPr lang="en-GB" sz="1200" dirty="0">
                          <a:effectLst/>
                        </a:rPr>
                        <a:t>OI5.1:  Number of children in registered ECD sites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691" marR="10691" marT="0" marB="0" anchor="ctr"/>
                </a:tc>
                <a:extLst>
                  <a:ext uri="{0D108BD9-81ED-4DB2-BD59-A6C34878D82A}">
                    <a16:rowId xmlns:a16="http://schemas.microsoft.com/office/drawing/2014/main" val="1584921463"/>
                  </a:ext>
                </a:extLst>
              </a:tr>
              <a:tr h="1227506">
                <a:tc>
                  <a:txBody>
                    <a:bodyPr/>
                    <a:lstStyle/>
                    <a:p>
                      <a:pPr marL="0" marR="0">
                        <a:lnSpc>
                          <a:spcPct val="107000"/>
                        </a:lnSpc>
                        <a:spcBef>
                          <a:spcPts val="0"/>
                        </a:spcBef>
                        <a:spcAft>
                          <a:spcPts val="0"/>
                        </a:spcAft>
                      </a:pPr>
                      <a:r>
                        <a:rPr lang="en-GB" sz="1200" dirty="0">
                          <a:effectLst/>
                        </a:rPr>
                        <a:t>Definition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691" marR="10691" marT="0" marB="0" anchor="ctr"/>
                </a:tc>
                <a:tc>
                  <a:txBody>
                    <a:bodyPr/>
                    <a:lstStyle/>
                    <a:p>
                      <a:pPr marL="0" marR="0" algn="just">
                        <a:lnSpc>
                          <a:spcPct val="107000"/>
                        </a:lnSpc>
                        <a:spcBef>
                          <a:spcPts val="0"/>
                        </a:spcBef>
                        <a:spcAft>
                          <a:spcPts val="800"/>
                        </a:spcAft>
                      </a:pPr>
                      <a:r>
                        <a:rPr lang="en-ZA" sz="1200" dirty="0">
                          <a:effectLst/>
                        </a:rPr>
                        <a:t>The ECD programme is to ensure equitable access to, early childhood development services through a provincial integrated system that identifies, enables and compels the fulfilment of early childhood development roles and responsibilities of relevant role players. </a:t>
                      </a:r>
                      <a:endParaRPr lang="en-US" sz="1200" dirty="0">
                        <a:effectLst/>
                      </a:endParaRPr>
                    </a:p>
                    <a:p>
                      <a:pPr marL="0" marR="0" algn="just">
                        <a:lnSpc>
                          <a:spcPct val="107000"/>
                        </a:lnSpc>
                        <a:spcBef>
                          <a:spcPts val="0"/>
                        </a:spcBef>
                        <a:spcAft>
                          <a:spcPts val="800"/>
                        </a:spcAft>
                      </a:pPr>
                      <a:r>
                        <a:rPr lang="en-ZA" sz="1200" dirty="0">
                          <a:effectLst/>
                        </a:rPr>
                        <a:t>The purpose of the indicator is to enable the Department to determine the number of children provided with early stimulation and communication development to enable them to have the best start in life that is necessary for preparation for successful schooling in all ECDs.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691" marR="10691" marT="0" marB="0" anchor="ctr"/>
                </a:tc>
                <a:extLst>
                  <a:ext uri="{0D108BD9-81ED-4DB2-BD59-A6C34878D82A}">
                    <a16:rowId xmlns:a16="http://schemas.microsoft.com/office/drawing/2014/main" val="2701534581"/>
                  </a:ext>
                </a:extLst>
              </a:tr>
              <a:tr h="140956">
                <a:tc>
                  <a:txBody>
                    <a:bodyPr/>
                    <a:lstStyle/>
                    <a:p>
                      <a:pPr marL="0" marR="0">
                        <a:lnSpc>
                          <a:spcPct val="107000"/>
                        </a:lnSpc>
                        <a:spcBef>
                          <a:spcPts val="0"/>
                        </a:spcBef>
                        <a:spcAft>
                          <a:spcPts val="0"/>
                        </a:spcAft>
                      </a:pPr>
                      <a:r>
                        <a:rPr lang="en-GB" sz="1200" dirty="0">
                          <a:effectLst/>
                        </a:rPr>
                        <a:t>Source of data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691" marR="10691" marT="0" marB="0" anchor="ctr"/>
                </a:tc>
                <a:tc>
                  <a:txBody>
                    <a:bodyPr/>
                    <a:lstStyle/>
                    <a:p>
                      <a:pPr marL="0" marR="0" algn="just">
                        <a:lnSpc>
                          <a:spcPct val="107000"/>
                        </a:lnSpc>
                        <a:spcBef>
                          <a:spcPts val="0"/>
                        </a:spcBef>
                        <a:spcAft>
                          <a:spcPts val="0"/>
                        </a:spcAft>
                      </a:pPr>
                      <a:r>
                        <a:rPr lang="en-GB" sz="1200" dirty="0">
                          <a:effectLst/>
                        </a:rPr>
                        <a:t>Provincial Warehouse/</a:t>
                      </a:r>
                      <a:r>
                        <a:rPr lang="en-GB" sz="1200" dirty="0">
                          <a:solidFill>
                            <a:srgbClr val="FF0000"/>
                          </a:solidFill>
                          <a:effectLst/>
                        </a:rPr>
                        <a:t>Database</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691" marR="10691" marT="0" marB="0" anchor="ctr"/>
                </a:tc>
                <a:extLst>
                  <a:ext uri="{0D108BD9-81ED-4DB2-BD59-A6C34878D82A}">
                    <a16:rowId xmlns:a16="http://schemas.microsoft.com/office/drawing/2014/main" val="1986993334"/>
                  </a:ext>
                </a:extLst>
              </a:tr>
              <a:tr h="723008">
                <a:tc>
                  <a:txBody>
                    <a:bodyPr/>
                    <a:lstStyle/>
                    <a:p>
                      <a:pPr marL="0" marR="0">
                        <a:lnSpc>
                          <a:spcPct val="107000"/>
                        </a:lnSpc>
                        <a:spcBef>
                          <a:spcPts val="0"/>
                        </a:spcBef>
                        <a:spcAft>
                          <a:spcPts val="0"/>
                        </a:spcAft>
                      </a:pPr>
                      <a:r>
                        <a:rPr lang="en-GB" sz="1200">
                          <a:effectLst/>
                        </a:rPr>
                        <a:t>Method of calculation/assessment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691" marR="10691" marT="0" marB="0" anchor="ctr"/>
                </a:tc>
                <a:tc>
                  <a:txBody>
                    <a:bodyPr/>
                    <a:lstStyle/>
                    <a:p>
                      <a:pPr marL="0" marR="0" algn="just">
                        <a:lnSpc>
                          <a:spcPct val="107000"/>
                        </a:lnSpc>
                        <a:spcBef>
                          <a:spcPts val="0"/>
                        </a:spcBef>
                        <a:spcAft>
                          <a:spcPts val="800"/>
                        </a:spcAft>
                      </a:pPr>
                      <a:r>
                        <a:rPr lang="en-GB" sz="1200" dirty="0">
                          <a:effectLst/>
                        </a:rPr>
                        <a:t>Record all children enrolled in registered ECD sites. </a:t>
                      </a:r>
                      <a:r>
                        <a:rPr lang="en-GB" sz="1200" dirty="0">
                          <a:solidFill>
                            <a:srgbClr val="FF0000"/>
                          </a:solidFill>
                          <a:effectLst/>
                        </a:rPr>
                        <a:t>(ECD Survey)</a:t>
                      </a:r>
                      <a:endParaRPr lang="en-US" sz="1200" dirty="0">
                        <a:effectLst/>
                      </a:endParaRPr>
                    </a:p>
                    <a:p>
                      <a:pPr marL="0" marR="0" algn="just">
                        <a:lnSpc>
                          <a:spcPct val="107000"/>
                        </a:lnSpc>
                        <a:spcBef>
                          <a:spcPts val="0"/>
                        </a:spcBef>
                        <a:spcAft>
                          <a:spcPts val="800"/>
                        </a:spcAft>
                      </a:pPr>
                      <a:r>
                        <a:rPr lang="en-US" sz="1200" dirty="0">
                          <a:effectLst/>
                        </a:rPr>
                        <a:t>(Public Ordinary, Special Schools, registered Independent Schools, ECD Community sites-</a:t>
                      </a:r>
                      <a:r>
                        <a:rPr lang="en-ZA" sz="1200" dirty="0">
                          <a:effectLst/>
                        </a:rPr>
                        <a:t> centre based and non-centre based, funded and unfunded.)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691" marR="10691" marT="0" marB="0" anchor="ctr"/>
                </a:tc>
                <a:extLst>
                  <a:ext uri="{0D108BD9-81ED-4DB2-BD59-A6C34878D82A}">
                    <a16:rowId xmlns:a16="http://schemas.microsoft.com/office/drawing/2014/main" val="1624592983"/>
                  </a:ext>
                </a:extLst>
              </a:tr>
              <a:tr h="437890">
                <a:tc>
                  <a:txBody>
                    <a:bodyPr/>
                    <a:lstStyle/>
                    <a:p>
                      <a:pPr marL="0" marR="0">
                        <a:lnSpc>
                          <a:spcPct val="107000"/>
                        </a:lnSpc>
                        <a:spcBef>
                          <a:spcPts val="0"/>
                        </a:spcBef>
                        <a:spcAft>
                          <a:spcPts val="0"/>
                        </a:spcAft>
                      </a:pPr>
                      <a:r>
                        <a:rPr lang="en-GB" sz="1200">
                          <a:effectLst/>
                        </a:rPr>
                        <a:t>Means of verification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691" marR="10691" marT="0" marB="0" anchor="ctr"/>
                </a:tc>
                <a:tc>
                  <a:txBody>
                    <a:bodyPr/>
                    <a:lstStyle/>
                    <a:p>
                      <a:pPr marL="0" marR="0" algn="just">
                        <a:lnSpc>
                          <a:spcPct val="107000"/>
                        </a:lnSpc>
                        <a:spcBef>
                          <a:spcPts val="0"/>
                        </a:spcBef>
                        <a:spcAft>
                          <a:spcPts val="0"/>
                        </a:spcAft>
                      </a:pPr>
                      <a:r>
                        <a:rPr lang="en-GB" sz="1200" dirty="0">
                          <a:effectLst/>
                        </a:rPr>
                        <a:t>Signed-off declaration by Principal/ECD centre manager or District manager (electronic or hardcopy) or other formal record as determined by the Province.</a:t>
                      </a:r>
                      <a:endParaRPr lang="en-US" sz="1200" dirty="0">
                        <a:effectLst/>
                      </a:endParaRPr>
                    </a:p>
                    <a:p>
                      <a:pPr marL="0" marR="0" algn="just">
                        <a:lnSpc>
                          <a:spcPct val="107000"/>
                        </a:lnSpc>
                        <a:spcBef>
                          <a:spcPts val="0"/>
                        </a:spcBef>
                        <a:spcAft>
                          <a:spcPts val="0"/>
                        </a:spcAft>
                      </a:pPr>
                      <a:r>
                        <a:rPr lang="en-GB" sz="1200" dirty="0">
                          <a:effectLst/>
                        </a:rPr>
                        <a:t>Deployment Reports and signed Survey Forms </a:t>
                      </a:r>
                      <a:r>
                        <a:rPr lang="en-GB" sz="1200" dirty="0">
                          <a:solidFill>
                            <a:srgbClr val="FF0000"/>
                          </a:solidFill>
                          <a:effectLst/>
                        </a:rPr>
                        <a:t>(Registration Certificates/SLAs)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691" marR="10691" marT="0" marB="0" anchor="ctr"/>
                </a:tc>
                <a:extLst>
                  <a:ext uri="{0D108BD9-81ED-4DB2-BD59-A6C34878D82A}">
                    <a16:rowId xmlns:a16="http://schemas.microsoft.com/office/drawing/2014/main" val="4043176853"/>
                  </a:ext>
                </a:extLst>
              </a:tr>
              <a:tr h="289423">
                <a:tc>
                  <a:txBody>
                    <a:bodyPr/>
                    <a:lstStyle/>
                    <a:p>
                      <a:pPr marL="0" marR="0">
                        <a:lnSpc>
                          <a:spcPct val="107000"/>
                        </a:lnSpc>
                        <a:spcBef>
                          <a:spcPts val="0"/>
                        </a:spcBef>
                        <a:spcAft>
                          <a:spcPts val="0"/>
                        </a:spcAft>
                      </a:pPr>
                      <a:r>
                        <a:rPr lang="en-GB" sz="1200">
                          <a:effectLst/>
                        </a:rPr>
                        <a:t>Assumptions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691" marR="10691" marT="0" marB="0" anchor="ctr"/>
                </a:tc>
                <a:tc>
                  <a:txBody>
                    <a:bodyPr/>
                    <a:lstStyle/>
                    <a:p>
                      <a:pPr marL="0" marR="0" algn="just">
                        <a:lnSpc>
                          <a:spcPct val="107000"/>
                        </a:lnSpc>
                        <a:spcBef>
                          <a:spcPts val="0"/>
                        </a:spcBef>
                        <a:spcAft>
                          <a:spcPts val="0"/>
                        </a:spcAft>
                      </a:pPr>
                      <a:r>
                        <a:rPr lang="en-ZA" sz="1200" dirty="0">
                          <a:effectLst/>
                        </a:rPr>
                        <a:t>There is demand for services and department has capacity to deliver on the services required in liaison with critical stakeholders (Municipalities).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691" marR="10691" marT="0" marB="0" anchor="ctr"/>
                </a:tc>
                <a:extLst>
                  <a:ext uri="{0D108BD9-81ED-4DB2-BD59-A6C34878D82A}">
                    <a16:rowId xmlns:a16="http://schemas.microsoft.com/office/drawing/2014/main" val="1296266646"/>
                  </a:ext>
                </a:extLst>
              </a:tr>
              <a:tr h="344013">
                <a:tc>
                  <a:txBody>
                    <a:bodyPr/>
                    <a:lstStyle/>
                    <a:p>
                      <a:pPr marL="0" marR="0">
                        <a:lnSpc>
                          <a:spcPct val="107000"/>
                        </a:lnSpc>
                        <a:spcBef>
                          <a:spcPts val="0"/>
                        </a:spcBef>
                        <a:spcAft>
                          <a:spcPts val="0"/>
                        </a:spcAft>
                      </a:pPr>
                      <a:r>
                        <a:rPr lang="en-GB" sz="1200">
                          <a:effectLst/>
                        </a:rPr>
                        <a:t>Disaggregation of beneficiaries (where applicable)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691" marR="10691" marT="0" marB="0" anchor="ctr"/>
                </a:tc>
                <a:tc>
                  <a:txBody>
                    <a:bodyPr/>
                    <a:lstStyle/>
                    <a:p>
                      <a:pPr marL="0" marR="0" algn="just">
                        <a:lnSpc>
                          <a:spcPct val="107000"/>
                        </a:lnSpc>
                        <a:spcBef>
                          <a:spcPts val="0"/>
                        </a:spcBef>
                        <a:spcAft>
                          <a:spcPts val="0"/>
                        </a:spcAft>
                      </a:pPr>
                      <a:r>
                        <a:rPr lang="en-GB" sz="1200" dirty="0">
                          <a:effectLst/>
                        </a:rPr>
                        <a:t>Boy and girl children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691" marR="10691" marT="0" marB="0" anchor="ctr"/>
                </a:tc>
                <a:extLst>
                  <a:ext uri="{0D108BD9-81ED-4DB2-BD59-A6C34878D82A}">
                    <a16:rowId xmlns:a16="http://schemas.microsoft.com/office/drawing/2014/main" val="1459118299"/>
                  </a:ext>
                </a:extLst>
              </a:tr>
              <a:tr h="289423">
                <a:tc>
                  <a:txBody>
                    <a:bodyPr/>
                    <a:lstStyle/>
                    <a:p>
                      <a:pPr marL="0" marR="0">
                        <a:lnSpc>
                          <a:spcPct val="107000"/>
                        </a:lnSpc>
                        <a:spcBef>
                          <a:spcPts val="0"/>
                        </a:spcBef>
                        <a:spcAft>
                          <a:spcPts val="0"/>
                        </a:spcAft>
                      </a:pPr>
                      <a:r>
                        <a:rPr lang="en-GB" sz="1200">
                          <a:effectLst/>
                        </a:rPr>
                        <a:t>Spatial transformation (where applicable)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691" marR="10691" marT="0" marB="0" anchor="ctr"/>
                </a:tc>
                <a:tc>
                  <a:txBody>
                    <a:bodyPr/>
                    <a:lstStyle/>
                    <a:p>
                      <a:pPr marL="0" marR="0" algn="just">
                        <a:lnSpc>
                          <a:spcPct val="107000"/>
                        </a:lnSpc>
                        <a:spcBef>
                          <a:spcPts val="0"/>
                        </a:spcBef>
                        <a:spcAft>
                          <a:spcPts val="0"/>
                        </a:spcAft>
                      </a:pPr>
                      <a:r>
                        <a:rPr lang="en-GB" sz="1200" dirty="0">
                          <a:effectLst/>
                        </a:rPr>
                        <a:t>All 0-6-year-old children have access to the registered ECD programme in the Province.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691" marR="10691" marT="0" marB="0" anchor="ctr"/>
                </a:tc>
                <a:extLst>
                  <a:ext uri="{0D108BD9-81ED-4DB2-BD59-A6C34878D82A}">
                    <a16:rowId xmlns:a16="http://schemas.microsoft.com/office/drawing/2014/main" val="2334814936"/>
                  </a:ext>
                </a:extLst>
              </a:tr>
              <a:tr h="140956">
                <a:tc>
                  <a:txBody>
                    <a:bodyPr/>
                    <a:lstStyle/>
                    <a:p>
                      <a:pPr marL="0" marR="0">
                        <a:lnSpc>
                          <a:spcPct val="107000"/>
                        </a:lnSpc>
                        <a:spcBef>
                          <a:spcPts val="0"/>
                        </a:spcBef>
                        <a:spcAft>
                          <a:spcPts val="0"/>
                        </a:spcAft>
                      </a:pPr>
                      <a:r>
                        <a:rPr lang="en-GB" sz="1200">
                          <a:effectLst/>
                        </a:rPr>
                        <a:t>Calculation type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691" marR="10691" marT="0" marB="0" anchor="ctr"/>
                </a:tc>
                <a:tc>
                  <a:txBody>
                    <a:bodyPr/>
                    <a:lstStyle/>
                    <a:p>
                      <a:pPr marL="0" marR="0" algn="just">
                        <a:lnSpc>
                          <a:spcPct val="107000"/>
                        </a:lnSpc>
                        <a:spcBef>
                          <a:spcPts val="0"/>
                        </a:spcBef>
                        <a:spcAft>
                          <a:spcPts val="0"/>
                        </a:spcAft>
                      </a:pPr>
                      <a:r>
                        <a:rPr lang="en-GB" sz="1200" dirty="0">
                          <a:effectLst/>
                        </a:rPr>
                        <a:t>Non-Cumulative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691" marR="10691" marT="0" marB="0" anchor="ctr"/>
                </a:tc>
                <a:extLst>
                  <a:ext uri="{0D108BD9-81ED-4DB2-BD59-A6C34878D82A}">
                    <a16:rowId xmlns:a16="http://schemas.microsoft.com/office/drawing/2014/main" val="976892001"/>
                  </a:ext>
                </a:extLst>
              </a:tr>
              <a:tr h="140956">
                <a:tc>
                  <a:txBody>
                    <a:bodyPr/>
                    <a:lstStyle/>
                    <a:p>
                      <a:pPr marL="0" marR="0">
                        <a:lnSpc>
                          <a:spcPct val="107000"/>
                        </a:lnSpc>
                        <a:spcBef>
                          <a:spcPts val="0"/>
                        </a:spcBef>
                        <a:spcAft>
                          <a:spcPts val="0"/>
                        </a:spcAft>
                      </a:pPr>
                      <a:r>
                        <a:rPr lang="en-GB" sz="1200">
                          <a:effectLst/>
                        </a:rPr>
                        <a:t>Reporting cycle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691" marR="10691" marT="0" marB="0" anchor="ctr"/>
                </a:tc>
                <a:tc>
                  <a:txBody>
                    <a:bodyPr/>
                    <a:lstStyle/>
                    <a:p>
                      <a:pPr marL="0" marR="0" algn="just">
                        <a:lnSpc>
                          <a:spcPct val="107000"/>
                        </a:lnSpc>
                        <a:spcBef>
                          <a:spcPts val="0"/>
                        </a:spcBef>
                        <a:spcAft>
                          <a:spcPts val="0"/>
                        </a:spcAft>
                      </a:pPr>
                      <a:r>
                        <a:rPr lang="en-GB" sz="1200" dirty="0">
                          <a:effectLst/>
                        </a:rPr>
                        <a:t>Annual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691" marR="10691" marT="0" marB="0" anchor="ctr"/>
                </a:tc>
                <a:extLst>
                  <a:ext uri="{0D108BD9-81ED-4DB2-BD59-A6C34878D82A}">
                    <a16:rowId xmlns:a16="http://schemas.microsoft.com/office/drawing/2014/main" val="885340306"/>
                  </a:ext>
                </a:extLst>
              </a:tr>
              <a:tr h="270169">
                <a:tc>
                  <a:txBody>
                    <a:bodyPr/>
                    <a:lstStyle/>
                    <a:p>
                      <a:pPr marL="0" marR="0">
                        <a:lnSpc>
                          <a:spcPct val="107000"/>
                        </a:lnSpc>
                        <a:spcBef>
                          <a:spcPts val="0"/>
                        </a:spcBef>
                        <a:spcAft>
                          <a:spcPts val="0"/>
                        </a:spcAft>
                      </a:pPr>
                      <a:r>
                        <a:rPr lang="en-GB" sz="1200">
                          <a:effectLst/>
                        </a:rPr>
                        <a:t>Desired performance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691" marR="10691" marT="0" marB="0" anchor="ctr"/>
                </a:tc>
                <a:tc>
                  <a:txBody>
                    <a:bodyPr/>
                    <a:lstStyle/>
                    <a:p>
                      <a:pPr marL="0" marR="0" algn="just">
                        <a:lnSpc>
                          <a:spcPct val="107000"/>
                        </a:lnSpc>
                        <a:spcBef>
                          <a:spcPts val="0"/>
                        </a:spcBef>
                        <a:spcAft>
                          <a:spcPts val="0"/>
                        </a:spcAft>
                      </a:pPr>
                      <a:r>
                        <a:rPr lang="en-GB" sz="1200" dirty="0">
                          <a:effectLst/>
                        </a:rPr>
                        <a:t>All 0-6-year-old children have access to the registered ECD programme</a:t>
                      </a:r>
                      <a:r>
                        <a:rPr lang="en-ZA" sz="1200" dirty="0">
                          <a:effectLst/>
                        </a:rPr>
                        <a:t> Target for the year to be met or exceeded</a:t>
                      </a:r>
                      <a:r>
                        <a:rPr lang="en-GB" sz="1200" dirty="0">
                          <a:effectLst/>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691" marR="10691" marT="0" marB="0" anchor="ctr"/>
                </a:tc>
                <a:extLst>
                  <a:ext uri="{0D108BD9-81ED-4DB2-BD59-A6C34878D82A}">
                    <a16:rowId xmlns:a16="http://schemas.microsoft.com/office/drawing/2014/main" val="2755373969"/>
                  </a:ext>
                </a:extLst>
              </a:tr>
              <a:tr h="289423">
                <a:tc>
                  <a:txBody>
                    <a:bodyPr/>
                    <a:lstStyle/>
                    <a:p>
                      <a:pPr marL="0" marR="0">
                        <a:lnSpc>
                          <a:spcPct val="107000"/>
                        </a:lnSpc>
                        <a:spcBef>
                          <a:spcPts val="0"/>
                        </a:spcBef>
                        <a:spcAft>
                          <a:spcPts val="0"/>
                        </a:spcAft>
                      </a:pPr>
                      <a:r>
                        <a:rPr lang="en-GB" sz="1200">
                          <a:effectLst/>
                        </a:rPr>
                        <a:t>Indicator responsibility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691" marR="10691" marT="0" marB="0" anchor="ctr"/>
                </a:tc>
                <a:tc>
                  <a:txBody>
                    <a:bodyPr/>
                    <a:lstStyle/>
                    <a:p>
                      <a:pPr marL="0" marR="0" algn="just">
                        <a:lnSpc>
                          <a:spcPct val="107000"/>
                        </a:lnSpc>
                        <a:spcBef>
                          <a:spcPts val="0"/>
                        </a:spcBef>
                        <a:spcAft>
                          <a:spcPts val="0"/>
                        </a:spcAft>
                      </a:pPr>
                      <a:r>
                        <a:rPr lang="en-ZA" sz="1200" dirty="0">
                          <a:effectLst/>
                        </a:rPr>
                        <a:t>EMIS Directorate / </a:t>
                      </a:r>
                      <a:r>
                        <a:rPr lang="en-GB" sz="1200" dirty="0">
                          <a:effectLst/>
                        </a:rPr>
                        <a:t>Chief Directorate: Education Planning and Research (EMIS).</a:t>
                      </a:r>
                      <a:endParaRPr lang="en-US" sz="1200" dirty="0">
                        <a:effectLst/>
                      </a:endParaRPr>
                    </a:p>
                    <a:p>
                      <a:pPr marL="0" marR="0" algn="just">
                        <a:lnSpc>
                          <a:spcPct val="107000"/>
                        </a:lnSpc>
                        <a:spcBef>
                          <a:spcPts val="0"/>
                        </a:spcBef>
                        <a:spcAft>
                          <a:spcPts val="0"/>
                        </a:spcAft>
                      </a:pPr>
                      <a:r>
                        <a:rPr lang="en-GB" sz="1200" dirty="0">
                          <a:effectLst/>
                        </a:rPr>
                        <a:t>Chief Directorate: Coordination of Curriculum Implementation (</a:t>
                      </a:r>
                      <a:r>
                        <a:rPr lang="en-GB" sz="1200" dirty="0">
                          <a:solidFill>
                            <a:srgbClr val="FF0000"/>
                          </a:solidFill>
                          <a:effectLst/>
                        </a:rPr>
                        <a:t>Early Childhood Development</a:t>
                      </a:r>
                      <a:r>
                        <a:rPr lang="en-GB" sz="1200" dirty="0">
                          <a:effectLst/>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691" marR="10691" marT="0" marB="0" anchor="ctr"/>
                </a:tc>
                <a:extLst>
                  <a:ext uri="{0D108BD9-81ED-4DB2-BD59-A6C34878D82A}">
                    <a16:rowId xmlns:a16="http://schemas.microsoft.com/office/drawing/2014/main" val="2449857672"/>
                  </a:ext>
                </a:extLst>
              </a:tr>
            </a:tbl>
          </a:graphicData>
        </a:graphic>
      </p:graphicFrame>
    </p:spTree>
    <p:extLst>
      <p:ext uri="{BB962C8B-B14F-4D97-AF65-F5344CB8AC3E}">
        <p14:creationId xmlns:p14="http://schemas.microsoft.com/office/powerpoint/2010/main" val="1373284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ECD Indicator 1: </a:t>
            </a:r>
            <a:r>
              <a:rPr lang="en-GB" sz="2800" dirty="0">
                <a:effectLst/>
              </a:rPr>
              <a:t>Number of Fully Registered ECD sites</a:t>
            </a:r>
            <a:endParaRPr lang="en-ZA" dirty="0"/>
          </a:p>
        </p:txBody>
      </p:sp>
      <p:graphicFrame>
        <p:nvGraphicFramePr>
          <p:cNvPr id="2" name="Table 1">
            <a:extLst>
              <a:ext uri="{FF2B5EF4-FFF2-40B4-BE49-F238E27FC236}">
                <a16:creationId xmlns:a16="http://schemas.microsoft.com/office/drawing/2014/main" id="{5AD2EDD3-81DB-4907-856F-C57C7DCC7FC5}"/>
              </a:ext>
            </a:extLst>
          </p:cNvPr>
          <p:cNvGraphicFramePr>
            <a:graphicFrameLocks noGrp="1"/>
          </p:cNvGraphicFramePr>
          <p:nvPr>
            <p:extLst>
              <p:ext uri="{D42A27DB-BD31-4B8C-83A1-F6EECF244321}">
                <p14:modId xmlns:p14="http://schemas.microsoft.com/office/powerpoint/2010/main" val="4214902177"/>
              </p:ext>
            </p:extLst>
          </p:nvPr>
        </p:nvGraphicFramePr>
        <p:xfrm>
          <a:off x="1293434" y="1135713"/>
          <a:ext cx="10585326" cy="5075358"/>
        </p:xfrm>
        <a:graphic>
          <a:graphicData uri="http://schemas.openxmlformats.org/drawingml/2006/table">
            <a:tbl>
              <a:tblPr firstRow="1" firstCol="1" bandRow="1">
                <a:tableStyleId>{5C22544A-7EE6-4342-B048-85BDC9FD1C3A}</a:tableStyleId>
              </a:tblPr>
              <a:tblGrid>
                <a:gridCol w="2868621">
                  <a:extLst>
                    <a:ext uri="{9D8B030D-6E8A-4147-A177-3AD203B41FA5}">
                      <a16:colId xmlns:a16="http://schemas.microsoft.com/office/drawing/2014/main" val="1723466116"/>
                    </a:ext>
                  </a:extLst>
                </a:gridCol>
                <a:gridCol w="7716705">
                  <a:extLst>
                    <a:ext uri="{9D8B030D-6E8A-4147-A177-3AD203B41FA5}">
                      <a16:colId xmlns:a16="http://schemas.microsoft.com/office/drawing/2014/main" val="3761327532"/>
                    </a:ext>
                  </a:extLst>
                </a:gridCol>
              </a:tblGrid>
              <a:tr h="165956">
                <a:tc>
                  <a:txBody>
                    <a:bodyPr/>
                    <a:lstStyle/>
                    <a:p>
                      <a:pPr marL="0" marR="0">
                        <a:lnSpc>
                          <a:spcPct val="107000"/>
                        </a:lnSpc>
                        <a:spcBef>
                          <a:spcPts val="0"/>
                        </a:spcBef>
                        <a:spcAft>
                          <a:spcPts val="0"/>
                        </a:spcAft>
                      </a:pPr>
                      <a:r>
                        <a:rPr lang="en-GB" sz="1200">
                          <a:effectLst/>
                        </a:rPr>
                        <a:t>Indicator title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1278" marR="11278" marT="0" marB="0" anchor="ctr"/>
                </a:tc>
                <a:tc>
                  <a:txBody>
                    <a:bodyPr/>
                    <a:lstStyle/>
                    <a:p>
                      <a:pPr marL="0" marR="0" algn="just">
                        <a:lnSpc>
                          <a:spcPct val="107000"/>
                        </a:lnSpc>
                        <a:spcBef>
                          <a:spcPts val="0"/>
                        </a:spcBef>
                        <a:spcAft>
                          <a:spcPts val="0"/>
                        </a:spcAft>
                      </a:pPr>
                      <a:r>
                        <a:rPr lang="en-GB" sz="1200" dirty="0">
                          <a:effectLst/>
                        </a:rPr>
                        <a:t>OI5.2:  Number of </a:t>
                      </a:r>
                      <a:r>
                        <a:rPr lang="en-GB" sz="1200" dirty="0">
                          <a:solidFill>
                            <a:srgbClr val="FFFF00"/>
                          </a:solidFill>
                          <a:effectLst/>
                        </a:rPr>
                        <a:t>fully</a:t>
                      </a:r>
                      <a:r>
                        <a:rPr lang="en-GB" sz="1200" dirty="0">
                          <a:solidFill>
                            <a:srgbClr val="FF0000"/>
                          </a:solidFill>
                          <a:effectLst/>
                        </a:rPr>
                        <a:t> </a:t>
                      </a:r>
                      <a:r>
                        <a:rPr lang="en-GB" sz="1200" dirty="0">
                          <a:effectLst/>
                        </a:rPr>
                        <a:t>registered ECD sites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1278" marR="11278" marT="0" marB="0" anchor="ctr"/>
                </a:tc>
                <a:extLst>
                  <a:ext uri="{0D108BD9-81ED-4DB2-BD59-A6C34878D82A}">
                    <a16:rowId xmlns:a16="http://schemas.microsoft.com/office/drawing/2014/main" val="957842071"/>
                  </a:ext>
                </a:extLst>
              </a:tr>
              <a:tr h="464664">
                <a:tc>
                  <a:txBody>
                    <a:bodyPr/>
                    <a:lstStyle/>
                    <a:p>
                      <a:pPr marL="0" marR="0">
                        <a:lnSpc>
                          <a:spcPct val="107000"/>
                        </a:lnSpc>
                        <a:spcBef>
                          <a:spcPts val="0"/>
                        </a:spcBef>
                        <a:spcAft>
                          <a:spcPts val="0"/>
                        </a:spcAft>
                      </a:pPr>
                      <a:r>
                        <a:rPr lang="en-GB" sz="1200">
                          <a:effectLst/>
                        </a:rPr>
                        <a:t>Definition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1278" marR="11278" marT="0" marB="0" anchor="ctr"/>
                </a:tc>
                <a:tc>
                  <a:txBody>
                    <a:bodyPr/>
                    <a:lstStyle/>
                    <a:p>
                      <a:pPr marL="0" marR="0" algn="just">
                        <a:lnSpc>
                          <a:spcPct val="107000"/>
                        </a:lnSpc>
                        <a:spcBef>
                          <a:spcPts val="0"/>
                        </a:spcBef>
                        <a:spcAft>
                          <a:spcPts val="800"/>
                        </a:spcAft>
                      </a:pPr>
                      <a:r>
                        <a:rPr lang="en-ZA" sz="1200" dirty="0">
                          <a:effectLst/>
                        </a:rPr>
                        <a:t>The ECD programme is to ensure equitable access to, early childhood development services through a provincial integrated system that identifies, enables and compels the fulfilment of early childhood development roles and responsibilities of relevant role players. </a:t>
                      </a:r>
                      <a:endParaRPr lang="en-US" sz="1200" dirty="0">
                        <a:effectLst/>
                      </a:endParaRPr>
                    </a:p>
                    <a:p>
                      <a:pPr marL="0" marR="0" algn="just">
                        <a:lnSpc>
                          <a:spcPct val="107000"/>
                        </a:lnSpc>
                        <a:spcBef>
                          <a:spcPts val="0"/>
                        </a:spcBef>
                        <a:spcAft>
                          <a:spcPts val="0"/>
                        </a:spcAft>
                      </a:pPr>
                      <a:r>
                        <a:rPr lang="en-ZA" sz="1200" dirty="0">
                          <a:effectLst/>
                        </a:rPr>
                        <a:t> </a:t>
                      </a:r>
                      <a:endParaRPr lang="en-US" sz="1200" dirty="0">
                        <a:effectLst/>
                      </a:endParaRPr>
                    </a:p>
                    <a:p>
                      <a:pPr marL="0" marR="0" algn="just">
                        <a:lnSpc>
                          <a:spcPct val="107000"/>
                        </a:lnSpc>
                        <a:spcBef>
                          <a:spcPts val="0"/>
                        </a:spcBef>
                        <a:spcAft>
                          <a:spcPts val="0"/>
                        </a:spcAft>
                      </a:pPr>
                      <a:r>
                        <a:rPr lang="en-ZA" sz="1200" dirty="0">
                          <a:effectLst/>
                        </a:rPr>
                        <a:t>The purpose of the indicator is to enable the Department to determine that all ECD centres that fully comply with the norms and standards and requirements for registration in terms of Chapter 5 Children’s Act 38 of 2005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1278" marR="11278" marT="0" marB="0" anchor="ctr"/>
                </a:tc>
                <a:extLst>
                  <a:ext uri="{0D108BD9-81ED-4DB2-BD59-A6C34878D82A}">
                    <a16:rowId xmlns:a16="http://schemas.microsoft.com/office/drawing/2014/main" val="3156747649"/>
                  </a:ext>
                </a:extLst>
              </a:tr>
              <a:tr h="165956">
                <a:tc>
                  <a:txBody>
                    <a:bodyPr/>
                    <a:lstStyle/>
                    <a:p>
                      <a:pPr marL="0" marR="0">
                        <a:lnSpc>
                          <a:spcPct val="107000"/>
                        </a:lnSpc>
                        <a:spcBef>
                          <a:spcPts val="0"/>
                        </a:spcBef>
                        <a:spcAft>
                          <a:spcPts val="0"/>
                        </a:spcAft>
                      </a:pPr>
                      <a:r>
                        <a:rPr lang="en-GB" sz="1200">
                          <a:effectLst/>
                        </a:rPr>
                        <a:t>Source of data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1278" marR="11278" marT="0" marB="0" anchor="ctr"/>
                </a:tc>
                <a:tc>
                  <a:txBody>
                    <a:bodyPr/>
                    <a:lstStyle/>
                    <a:p>
                      <a:pPr marL="0" marR="0" algn="just">
                        <a:lnSpc>
                          <a:spcPct val="107000"/>
                        </a:lnSpc>
                        <a:spcBef>
                          <a:spcPts val="0"/>
                        </a:spcBef>
                        <a:spcAft>
                          <a:spcPts val="0"/>
                        </a:spcAft>
                      </a:pPr>
                      <a:r>
                        <a:rPr lang="en-GB" sz="1200" dirty="0">
                          <a:effectLst/>
                        </a:rPr>
                        <a:t>Provincial data warehouse/</a:t>
                      </a:r>
                      <a:r>
                        <a:rPr lang="en-GB" sz="1200" dirty="0">
                          <a:solidFill>
                            <a:srgbClr val="FF0000"/>
                          </a:solidFill>
                          <a:effectLst/>
                        </a:rPr>
                        <a:t>Database/</a:t>
                      </a:r>
                      <a:r>
                        <a:rPr lang="en-GB" sz="1200" dirty="0" err="1">
                          <a:solidFill>
                            <a:srgbClr val="FF0000"/>
                          </a:solidFill>
                          <a:effectLst/>
                        </a:rPr>
                        <a:t>Masterlist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1278" marR="11278" marT="0" marB="0" anchor="ctr"/>
                </a:tc>
                <a:extLst>
                  <a:ext uri="{0D108BD9-81ED-4DB2-BD59-A6C34878D82A}">
                    <a16:rowId xmlns:a16="http://schemas.microsoft.com/office/drawing/2014/main" val="948159096"/>
                  </a:ext>
                </a:extLst>
              </a:tr>
              <a:tr h="331921">
                <a:tc>
                  <a:txBody>
                    <a:bodyPr/>
                    <a:lstStyle/>
                    <a:p>
                      <a:pPr marL="0" marR="0">
                        <a:lnSpc>
                          <a:spcPct val="107000"/>
                        </a:lnSpc>
                        <a:spcBef>
                          <a:spcPts val="0"/>
                        </a:spcBef>
                        <a:spcAft>
                          <a:spcPts val="0"/>
                        </a:spcAft>
                      </a:pPr>
                      <a:r>
                        <a:rPr lang="en-GB" sz="1200">
                          <a:effectLst/>
                        </a:rPr>
                        <a:t>Method of calculation/assessment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1278" marR="11278" marT="0" marB="0" anchor="ctr"/>
                </a:tc>
                <a:tc>
                  <a:txBody>
                    <a:bodyPr/>
                    <a:lstStyle/>
                    <a:p>
                      <a:pPr marL="0" marR="0" algn="just">
                        <a:lnSpc>
                          <a:spcPct val="107000"/>
                        </a:lnSpc>
                        <a:spcBef>
                          <a:spcPts val="0"/>
                        </a:spcBef>
                        <a:spcAft>
                          <a:spcPts val="0"/>
                        </a:spcAft>
                      </a:pPr>
                      <a:r>
                        <a:rPr lang="en-GB" sz="1200" dirty="0">
                          <a:effectLst/>
                        </a:rPr>
                        <a:t>Count the total number of fully registered ECD sites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1278" marR="11278" marT="0" marB="0" anchor="ctr"/>
                </a:tc>
                <a:extLst>
                  <a:ext uri="{0D108BD9-81ED-4DB2-BD59-A6C34878D82A}">
                    <a16:rowId xmlns:a16="http://schemas.microsoft.com/office/drawing/2014/main" val="1486091857"/>
                  </a:ext>
                </a:extLst>
              </a:tr>
              <a:tr h="509961">
                <a:tc>
                  <a:txBody>
                    <a:bodyPr/>
                    <a:lstStyle/>
                    <a:p>
                      <a:pPr marL="0" marR="0">
                        <a:lnSpc>
                          <a:spcPct val="107000"/>
                        </a:lnSpc>
                        <a:spcBef>
                          <a:spcPts val="0"/>
                        </a:spcBef>
                        <a:spcAft>
                          <a:spcPts val="0"/>
                        </a:spcAft>
                      </a:pPr>
                      <a:r>
                        <a:rPr lang="en-GB" sz="1200">
                          <a:effectLst/>
                        </a:rPr>
                        <a:t>Means of verification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1278" marR="11278" marT="0" marB="0" anchor="ctr"/>
                </a:tc>
                <a:tc>
                  <a:txBody>
                    <a:bodyPr/>
                    <a:lstStyle/>
                    <a:p>
                      <a:pPr marL="0" marR="0" algn="just">
                        <a:lnSpc>
                          <a:spcPct val="107000"/>
                        </a:lnSpc>
                        <a:spcBef>
                          <a:spcPts val="0"/>
                        </a:spcBef>
                        <a:spcAft>
                          <a:spcPts val="0"/>
                        </a:spcAft>
                      </a:pPr>
                      <a:r>
                        <a:rPr lang="en-GB" sz="1200" dirty="0">
                          <a:effectLst/>
                        </a:rPr>
                        <a:t>Signed-off declaration by Principal/ECD centre manager or District manager (electronic or hardcopy) or other formal record as determined by the Province.</a:t>
                      </a:r>
                      <a:endParaRPr lang="en-US" sz="1200" dirty="0">
                        <a:effectLst/>
                      </a:endParaRPr>
                    </a:p>
                    <a:p>
                      <a:pPr marL="0" marR="0" algn="just">
                        <a:lnSpc>
                          <a:spcPct val="107000"/>
                        </a:lnSpc>
                        <a:spcBef>
                          <a:spcPts val="0"/>
                        </a:spcBef>
                        <a:spcAft>
                          <a:spcPts val="0"/>
                        </a:spcAft>
                      </a:pPr>
                      <a:r>
                        <a:rPr lang="en-GB" sz="1200" dirty="0">
                          <a:effectLst/>
                        </a:rPr>
                        <a:t>Deployment Reports and signed Survey Forms</a:t>
                      </a:r>
                      <a:r>
                        <a:rPr lang="en-GB" sz="1200" dirty="0">
                          <a:solidFill>
                            <a:srgbClr val="FF0000"/>
                          </a:solidFill>
                          <a:effectLst/>
                        </a:rPr>
                        <a:t>/Registration Certificates/SLAs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1278" marR="11278" marT="0" marB="0" anchor="ctr"/>
                </a:tc>
                <a:extLst>
                  <a:ext uri="{0D108BD9-81ED-4DB2-BD59-A6C34878D82A}">
                    <a16:rowId xmlns:a16="http://schemas.microsoft.com/office/drawing/2014/main" val="2453987129"/>
                  </a:ext>
                </a:extLst>
              </a:tr>
              <a:tr h="337058">
                <a:tc>
                  <a:txBody>
                    <a:bodyPr/>
                    <a:lstStyle/>
                    <a:p>
                      <a:pPr marL="0" marR="0">
                        <a:lnSpc>
                          <a:spcPct val="107000"/>
                        </a:lnSpc>
                        <a:spcBef>
                          <a:spcPts val="0"/>
                        </a:spcBef>
                        <a:spcAft>
                          <a:spcPts val="0"/>
                        </a:spcAft>
                      </a:pPr>
                      <a:r>
                        <a:rPr lang="en-GB" sz="1200">
                          <a:effectLst/>
                        </a:rPr>
                        <a:t>Assumptions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1278" marR="11278" marT="0" marB="0" anchor="ctr"/>
                </a:tc>
                <a:tc>
                  <a:txBody>
                    <a:bodyPr/>
                    <a:lstStyle/>
                    <a:p>
                      <a:pPr marL="0" marR="0" algn="just">
                        <a:lnSpc>
                          <a:spcPct val="107000"/>
                        </a:lnSpc>
                        <a:spcBef>
                          <a:spcPts val="0"/>
                        </a:spcBef>
                        <a:spcAft>
                          <a:spcPts val="0"/>
                        </a:spcAft>
                      </a:pPr>
                      <a:r>
                        <a:rPr lang="en-ZA" sz="1200" dirty="0">
                          <a:effectLst/>
                        </a:rPr>
                        <a:t>There is demand for services and department has capacity to deliver on the services required in liaison with critical stakeholders (Municipalities).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1278" marR="11278" marT="0" marB="0" anchor="ctr"/>
                </a:tc>
                <a:extLst>
                  <a:ext uri="{0D108BD9-81ED-4DB2-BD59-A6C34878D82A}">
                    <a16:rowId xmlns:a16="http://schemas.microsoft.com/office/drawing/2014/main" val="871378303"/>
                  </a:ext>
                </a:extLst>
              </a:tr>
              <a:tr h="422643">
                <a:tc>
                  <a:txBody>
                    <a:bodyPr/>
                    <a:lstStyle/>
                    <a:p>
                      <a:pPr marL="0" marR="0">
                        <a:lnSpc>
                          <a:spcPct val="107000"/>
                        </a:lnSpc>
                        <a:spcBef>
                          <a:spcPts val="0"/>
                        </a:spcBef>
                        <a:spcAft>
                          <a:spcPts val="0"/>
                        </a:spcAft>
                      </a:pPr>
                      <a:r>
                        <a:rPr lang="en-GB" sz="1200">
                          <a:effectLst/>
                        </a:rPr>
                        <a:t>Disaggregation of beneficiaries (where applicable)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1278" marR="11278" marT="0" marB="0" anchor="ctr"/>
                </a:tc>
                <a:tc>
                  <a:txBody>
                    <a:bodyPr/>
                    <a:lstStyle/>
                    <a:p>
                      <a:pPr marL="0" marR="0" algn="just">
                        <a:lnSpc>
                          <a:spcPct val="107000"/>
                        </a:lnSpc>
                        <a:spcBef>
                          <a:spcPts val="0"/>
                        </a:spcBef>
                        <a:spcAft>
                          <a:spcPts val="0"/>
                        </a:spcAft>
                      </a:pPr>
                      <a:r>
                        <a:rPr lang="en-GB" sz="1200" dirty="0">
                          <a:effectLst/>
                        </a:rPr>
                        <a:t>Boy and girl children</a:t>
                      </a:r>
                      <a:r>
                        <a:rPr lang="en-GB" sz="1200" dirty="0">
                          <a:solidFill>
                            <a:srgbClr val="FF0000"/>
                          </a:solidFill>
                          <a:effectLst/>
                        </a:rPr>
                        <a:t>/Owner Profile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1278" marR="11278" marT="0" marB="0" anchor="ctr"/>
                </a:tc>
                <a:extLst>
                  <a:ext uri="{0D108BD9-81ED-4DB2-BD59-A6C34878D82A}">
                    <a16:rowId xmlns:a16="http://schemas.microsoft.com/office/drawing/2014/main" val="4166773191"/>
                  </a:ext>
                </a:extLst>
              </a:tr>
              <a:tr h="337058">
                <a:tc>
                  <a:txBody>
                    <a:bodyPr/>
                    <a:lstStyle/>
                    <a:p>
                      <a:pPr marL="0" marR="0">
                        <a:lnSpc>
                          <a:spcPct val="107000"/>
                        </a:lnSpc>
                        <a:spcBef>
                          <a:spcPts val="0"/>
                        </a:spcBef>
                        <a:spcAft>
                          <a:spcPts val="0"/>
                        </a:spcAft>
                      </a:pPr>
                      <a:r>
                        <a:rPr lang="en-GB" sz="1200">
                          <a:effectLst/>
                        </a:rPr>
                        <a:t>Spatial transformation (where applicable)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1278" marR="11278" marT="0" marB="0" anchor="ctr"/>
                </a:tc>
                <a:tc>
                  <a:txBody>
                    <a:bodyPr/>
                    <a:lstStyle/>
                    <a:p>
                      <a:pPr marL="0" marR="0" algn="just">
                        <a:lnSpc>
                          <a:spcPct val="107000"/>
                        </a:lnSpc>
                        <a:spcBef>
                          <a:spcPts val="0"/>
                        </a:spcBef>
                        <a:spcAft>
                          <a:spcPts val="0"/>
                        </a:spcAft>
                      </a:pPr>
                      <a:r>
                        <a:rPr lang="en-GB" sz="1200">
                          <a:effectLst/>
                        </a:rPr>
                        <a:t>There is a need to register all ECD sites to ensure all sites </a:t>
                      </a:r>
                      <a:r>
                        <a:rPr lang="en-ZA" sz="1200">
                          <a:effectLst/>
                        </a:rPr>
                        <a:t>comply with the norms and standards and requirements for registration in terms of Chapter 5 Children’s Act 38 of 2005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1278" marR="11278" marT="0" marB="0" anchor="ctr"/>
                </a:tc>
                <a:extLst>
                  <a:ext uri="{0D108BD9-81ED-4DB2-BD59-A6C34878D82A}">
                    <a16:rowId xmlns:a16="http://schemas.microsoft.com/office/drawing/2014/main" val="3596484650"/>
                  </a:ext>
                </a:extLst>
              </a:tr>
              <a:tr h="165956">
                <a:tc>
                  <a:txBody>
                    <a:bodyPr/>
                    <a:lstStyle/>
                    <a:p>
                      <a:pPr marL="0" marR="0">
                        <a:lnSpc>
                          <a:spcPct val="107000"/>
                        </a:lnSpc>
                        <a:spcBef>
                          <a:spcPts val="0"/>
                        </a:spcBef>
                        <a:spcAft>
                          <a:spcPts val="0"/>
                        </a:spcAft>
                      </a:pPr>
                      <a:r>
                        <a:rPr lang="en-GB" sz="1200">
                          <a:effectLst/>
                        </a:rPr>
                        <a:t>Calculation type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1278" marR="11278" marT="0" marB="0" anchor="ctr"/>
                </a:tc>
                <a:tc>
                  <a:txBody>
                    <a:bodyPr/>
                    <a:lstStyle/>
                    <a:p>
                      <a:pPr marL="0" marR="0" algn="just">
                        <a:lnSpc>
                          <a:spcPct val="107000"/>
                        </a:lnSpc>
                        <a:spcBef>
                          <a:spcPts val="0"/>
                        </a:spcBef>
                        <a:spcAft>
                          <a:spcPts val="0"/>
                        </a:spcAft>
                      </a:pPr>
                      <a:r>
                        <a:rPr lang="en-ZA" sz="1200" dirty="0">
                          <a:effectLst/>
                        </a:rPr>
                        <a:t>Non-Cumulative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1278" marR="11278" marT="0" marB="0" anchor="ctr"/>
                </a:tc>
                <a:extLst>
                  <a:ext uri="{0D108BD9-81ED-4DB2-BD59-A6C34878D82A}">
                    <a16:rowId xmlns:a16="http://schemas.microsoft.com/office/drawing/2014/main" val="1457828714"/>
                  </a:ext>
                </a:extLst>
              </a:tr>
              <a:tr h="165956">
                <a:tc>
                  <a:txBody>
                    <a:bodyPr/>
                    <a:lstStyle/>
                    <a:p>
                      <a:pPr marL="0" marR="0">
                        <a:lnSpc>
                          <a:spcPct val="107000"/>
                        </a:lnSpc>
                        <a:spcBef>
                          <a:spcPts val="0"/>
                        </a:spcBef>
                        <a:spcAft>
                          <a:spcPts val="0"/>
                        </a:spcAft>
                      </a:pPr>
                      <a:r>
                        <a:rPr lang="en-GB" sz="1200">
                          <a:effectLst/>
                        </a:rPr>
                        <a:t>Reporting cycle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1278" marR="11278" marT="0" marB="0" anchor="ctr"/>
                </a:tc>
                <a:tc>
                  <a:txBody>
                    <a:bodyPr/>
                    <a:lstStyle/>
                    <a:p>
                      <a:pPr marL="0" marR="0" algn="just">
                        <a:lnSpc>
                          <a:spcPct val="107000"/>
                        </a:lnSpc>
                        <a:spcBef>
                          <a:spcPts val="0"/>
                        </a:spcBef>
                        <a:spcAft>
                          <a:spcPts val="0"/>
                        </a:spcAft>
                      </a:pPr>
                      <a:r>
                        <a:rPr lang="en-GB" sz="1200" dirty="0">
                          <a:effectLst/>
                        </a:rPr>
                        <a:t>Annually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1278" marR="11278" marT="0" marB="0" anchor="ctr"/>
                </a:tc>
                <a:extLst>
                  <a:ext uri="{0D108BD9-81ED-4DB2-BD59-A6C34878D82A}">
                    <a16:rowId xmlns:a16="http://schemas.microsoft.com/office/drawing/2014/main" val="1783867340"/>
                  </a:ext>
                </a:extLst>
              </a:tr>
              <a:tr h="509961">
                <a:tc>
                  <a:txBody>
                    <a:bodyPr/>
                    <a:lstStyle/>
                    <a:p>
                      <a:pPr marL="0" marR="0">
                        <a:lnSpc>
                          <a:spcPct val="107000"/>
                        </a:lnSpc>
                        <a:spcBef>
                          <a:spcPts val="0"/>
                        </a:spcBef>
                        <a:spcAft>
                          <a:spcPts val="0"/>
                        </a:spcAft>
                      </a:pPr>
                      <a:r>
                        <a:rPr lang="en-GB" sz="1200">
                          <a:effectLst/>
                        </a:rPr>
                        <a:t>Desired performance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1278" marR="11278" marT="0" marB="0" anchor="ctr"/>
                </a:tc>
                <a:tc>
                  <a:txBody>
                    <a:bodyPr/>
                    <a:lstStyle/>
                    <a:p>
                      <a:pPr marL="0" marR="0" algn="just">
                        <a:lnSpc>
                          <a:spcPct val="107000"/>
                        </a:lnSpc>
                        <a:spcBef>
                          <a:spcPts val="0"/>
                        </a:spcBef>
                        <a:spcAft>
                          <a:spcPts val="0"/>
                        </a:spcAft>
                      </a:pPr>
                      <a:r>
                        <a:rPr lang="en-GB" sz="1200" dirty="0">
                          <a:effectLst/>
                        </a:rPr>
                        <a:t>All ECD sites are registered and </a:t>
                      </a:r>
                      <a:r>
                        <a:rPr lang="en-ZA" sz="1200" dirty="0">
                          <a:effectLst/>
                        </a:rPr>
                        <a:t>comply with the norms and standards and requirements for registration in terms of Chapter 5 Children’s Act 38 of 2005.</a:t>
                      </a:r>
                      <a:endParaRPr lang="en-US" sz="1200" dirty="0">
                        <a:effectLst/>
                      </a:endParaRPr>
                    </a:p>
                    <a:p>
                      <a:pPr marL="0" marR="0" algn="just">
                        <a:lnSpc>
                          <a:spcPct val="107000"/>
                        </a:lnSpc>
                        <a:spcBef>
                          <a:spcPts val="0"/>
                        </a:spcBef>
                        <a:spcAft>
                          <a:spcPts val="0"/>
                        </a:spcAft>
                      </a:pPr>
                      <a:r>
                        <a:rPr lang="en-GB" sz="1200" dirty="0">
                          <a:effectLst/>
                        </a:rPr>
                        <a:t>Target for year to be met or exceeded.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1278" marR="11278" marT="0" marB="0" anchor="ctr"/>
                </a:tc>
                <a:extLst>
                  <a:ext uri="{0D108BD9-81ED-4DB2-BD59-A6C34878D82A}">
                    <a16:rowId xmlns:a16="http://schemas.microsoft.com/office/drawing/2014/main" val="1878879752"/>
                  </a:ext>
                </a:extLst>
              </a:tr>
              <a:tr h="146417">
                <a:tc>
                  <a:txBody>
                    <a:bodyPr/>
                    <a:lstStyle/>
                    <a:p>
                      <a:pPr marL="0" marR="0">
                        <a:lnSpc>
                          <a:spcPct val="107000"/>
                        </a:lnSpc>
                        <a:spcBef>
                          <a:spcPts val="0"/>
                        </a:spcBef>
                        <a:spcAft>
                          <a:spcPts val="0"/>
                        </a:spcAft>
                      </a:pPr>
                      <a:r>
                        <a:rPr lang="en-GB" sz="1200">
                          <a:effectLst/>
                        </a:rPr>
                        <a:t>Indicator responsibility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1278" marR="11278" marT="0" marB="0" anchor="ctr"/>
                </a:tc>
                <a:tc>
                  <a:txBody>
                    <a:bodyPr/>
                    <a:lstStyle/>
                    <a:p>
                      <a:pPr marL="0" marR="0" algn="just" defTabSz="914400" rtl="0" eaLnBrk="1" latinLnBrk="0" hangingPunct="1">
                        <a:lnSpc>
                          <a:spcPct val="107000"/>
                        </a:lnSpc>
                        <a:spcBef>
                          <a:spcPts val="0"/>
                        </a:spcBef>
                        <a:spcAft>
                          <a:spcPts val="0"/>
                        </a:spcAft>
                      </a:pPr>
                      <a:r>
                        <a:rPr lang="en-ZA" sz="1200" kern="1200" dirty="0">
                          <a:solidFill>
                            <a:schemeClr val="dk1"/>
                          </a:solidFill>
                          <a:effectLst/>
                          <a:latin typeface="+mn-lt"/>
                          <a:ea typeface="+mn-ea"/>
                          <a:cs typeface="+mn-cs"/>
                        </a:rPr>
                        <a:t>EMIS Directorate / </a:t>
                      </a:r>
                      <a:r>
                        <a:rPr lang="en-GB" sz="1200" kern="1200" dirty="0">
                          <a:solidFill>
                            <a:schemeClr val="dk1"/>
                          </a:solidFill>
                          <a:effectLst/>
                          <a:latin typeface="+mn-lt"/>
                          <a:ea typeface="+mn-ea"/>
                          <a:cs typeface="+mn-cs"/>
                        </a:rPr>
                        <a:t>Chief Directorate: Education Planning and Research (EMIS).</a:t>
                      </a:r>
                    </a:p>
                    <a:p>
                      <a:pPr marL="0" marR="0" algn="just" defTabSz="914400" rtl="0" eaLnBrk="1" latinLnBrk="0" hangingPunct="1">
                        <a:lnSpc>
                          <a:spcPct val="107000"/>
                        </a:lnSpc>
                        <a:spcBef>
                          <a:spcPts val="0"/>
                        </a:spcBef>
                        <a:spcAft>
                          <a:spcPts val="0"/>
                        </a:spcAft>
                      </a:pPr>
                      <a:r>
                        <a:rPr lang="en-GB" sz="1200" kern="1200" dirty="0">
                          <a:solidFill>
                            <a:schemeClr val="dk1"/>
                          </a:solidFill>
                          <a:effectLst/>
                          <a:latin typeface="+mn-lt"/>
                          <a:ea typeface="+mn-ea"/>
                          <a:cs typeface="+mn-cs"/>
                        </a:rPr>
                        <a:t>Early Childhood Development Directorate (ECD)</a:t>
                      </a:r>
                      <a:endParaRPr lang="en-US" sz="1200" kern="1200" dirty="0">
                        <a:solidFill>
                          <a:schemeClr val="dk1"/>
                        </a:solidFill>
                        <a:effectLst/>
                        <a:latin typeface="+mn-lt"/>
                        <a:ea typeface="+mn-ea"/>
                        <a:cs typeface="+mn-cs"/>
                      </a:endParaRPr>
                    </a:p>
                  </a:txBody>
                  <a:tcPr marL="11278" marR="11278" marT="0" marB="0" anchor="ctr"/>
                </a:tc>
                <a:extLst>
                  <a:ext uri="{0D108BD9-81ED-4DB2-BD59-A6C34878D82A}">
                    <a16:rowId xmlns:a16="http://schemas.microsoft.com/office/drawing/2014/main" val="2031121236"/>
                  </a:ext>
                </a:extLst>
              </a:tr>
            </a:tbl>
          </a:graphicData>
        </a:graphic>
      </p:graphicFrame>
    </p:spTree>
    <p:extLst>
      <p:ext uri="{BB962C8B-B14F-4D97-AF65-F5344CB8AC3E}">
        <p14:creationId xmlns:p14="http://schemas.microsoft.com/office/powerpoint/2010/main" val="425655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10972800" cy="819644"/>
          </a:xfrm>
        </p:spPr>
        <p:txBody>
          <a:bodyPr/>
          <a:lstStyle/>
          <a:p>
            <a:r>
              <a:rPr lang="en-ZA" sz="2800" b="1" dirty="0">
                <a:solidFill>
                  <a:schemeClr val="accent6"/>
                </a:solidFill>
              </a:rPr>
              <a:t>Records Management Action Plan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58422848"/>
              </p:ext>
            </p:extLst>
          </p:nvPr>
        </p:nvGraphicFramePr>
        <p:xfrm>
          <a:off x="609600" y="915821"/>
          <a:ext cx="11217638" cy="5026357"/>
        </p:xfrm>
        <a:graphic>
          <a:graphicData uri="http://schemas.openxmlformats.org/drawingml/2006/table">
            <a:tbl>
              <a:tblPr firstRow="1" bandRow="1">
                <a:tableStyleId>{5C22544A-7EE6-4342-B048-85BDC9FD1C3A}</a:tableStyleId>
              </a:tblPr>
              <a:tblGrid>
                <a:gridCol w="1671433">
                  <a:extLst>
                    <a:ext uri="{9D8B030D-6E8A-4147-A177-3AD203B41FA5}">
                      <a16:colId xmlns:a16="http://schemas.microsoft.com/office/drawing/2014/main" val="20000"/>
                    </a:ext>
                  </a:extLst>
                </a:gridCol>
                <a:gridCol w="4594737">
                  <a:extLst>
                    <a:ext uri="{9D8B030D-6E8A-4147-A177-3AD203B41FA5}">
                      <a16:colId xmlns:a16="http://schemas.microsoft.com/office/drawing/2014/main" val="20001"/>
                    </a:ext>
                  </a:extLst>
                </a:gridCol>
                <a:gridCol w="1757654">
                  <a:extLst>
                    <a:ext uri="{9D8B030D-6E8A-4147-A177-3AD203B41FA5}">
                      <a16:colId xmlns:a16="http://schemas.microsoft.com/office/drawing/2014/main" val="20002"/>
                    </a:ext>
                  </a:extLst>
                </a:gridCol>
                <a:gridCol w="1019977">
                  <a:extLst>
                    <a:ext uri="{9D8B030D-6E8A-4147-A177-3AD203B41FA5}">
                      <a16:colId xmlns:a16="http://schemas.microsoft.com/office/drawing/2014/main" val="20003"/>
                    </a:ext>
                  </a:extLst>
                </a:gridCol>
                <a:gridCol w="2173837">
                  <a:extLst>
                    <a:ext uri="{9D8B030D-6E8A-4147-A177-3AD203B41FA5}">
                      <a16:colId xmlns:a16="http://schemas.microsoft.com/office/drawing/2014/main" val="2123713086"/>
                    </a:ext>
                  </a:extLst>
                </a:gridCol>
              </a:tblGrid>
              <a:tr h="547695">
                <a:tc>
                  <a:txBody>
                    <a:bodyPr/>
                    <a:lstStyle/>
                    <a:p>
                      <a:pPr algn="ctr"/>
                      <a:r>
                        <a:rPr lang="en-ZA" sz="1600" dirty="0">
                          <a:latin typeface="Calibri" panose="020F0502020204030204" pitchFamily="34" charset="0"/>
                          <a:cs typeface="Calibri" panose="020F0502020204030204" pitchFamily="34" charset="0"/>
                        </a:rPr>
                        <a:t>MILESTONE</a:t>
                      </a:r>
                    </a:p>
                  </a:txBody>
                  <a:tcPr anchor="ctr"/>
                </a:tc>
                <a:tc>
                  <a:txBody>
                    <a:bodyPr/>
                    <a:lstStyle/>
                    <a:p>
                      <a:pPr algn="ctr"/>
                      <a:r>
                        <a:rPr lang="en-ZA" sz="1600" dirty="0">
                          <a:latin typeface="Calibri" panose="020F0502020204030204" pitchFamily="34" charset="0"/>
                          <a:cs typeface="Calibri" panose="020F0502020204030204" pitchFamily="34" charset="0"/>
                        </a:rPr>
                        <a:t>KEY ACTIVITIES </a:t>
                      </a:r>
                    </a:p>
                  </a:txBody>
                  <a:tcPr anchor="ctr"/>
                </a:tc>
                <a:tc>
                  <a:txBody>
                    <a:bodyPr/>
                    <a:lstStyle/>
                    <a:p>
                      <a:pPr algn="ctr"/>
                      <a:r>
                        <a:rPr lang="en-ZA" sz="1600" dirty="0">
                          <a:latin typeface="Calibri" panose="020F0502020204030204" pitchFamily="34" charset="0"/>
                          <a:cs typeface="Calibri" panose="020F0502020204030204" pitchFamily="34" charset="0"/>
                        </a:rPr>
                        <a:t>RESPONSIBILITY </a:t>
                      </a:r>
                    </a:p>
                  </a:txBody>
                  <a:tcPr anchor="ctr"/>
                </a:tc>
                <a:tc>
                  <a:txBody>
                    <a:bodyPr/>
                    <a:lstStyle/>
                    <a:p>
                      <a:pPr algn="ctr"/>
                      <a:r>
                        <a:rPr lang="en-ZA" sz="1600" dirty="0">
                          <a:latin typeface="Calibri" panose="020F0502020204030204" pitchFamily="34" charset="0"/>
                          <a:cs typeface="Calibri" panose="020F0502020204030204" pitchFamily="34" charset="0"/>
                        </a:rPr>
                        <a:t>TIME FRAMES </a:t>
                      </a:r>
                    </a:p>
                  </a:txBody>
                  <a:tcPr anchor="ctr"/>
                </a:tc>
                <a:tc>
                  <a:txBody>
                    <a:bodyPr/>
                    <a:lstStyle/>
                    <a:p>
                      <a:pPr algn="ctr"/>
                      <a:r>
                        <a:rPr lang="en-ZA" sz="1600" dirty="0">
                          <a:latin typeface="Calibri" panose="020F0502020204030204" pitchFamily="34" charset="0"/>
                          <a:cs typeface="Calibri" panose="020F0502020204030204" pitchFamily="34" charset="0"/>
                        </a:rPr>
                        <a:t>PROGRESS</a:t>
                      </a:r>
                    </a:p>
                  </a:txBody>
                  <a:tcPr anchor="ctr"/>
                </a:tc>
                <a:extLst>
                  <a:ext uri="{0D108BD9-81ED-4DB2-BD59-A6C34878D82A}">
                    <a16:rowId xmlns:a16="http://schemas.microsoft.com/office/drawing/2014/main" val="10000"/>
                  </a:ext>
                </a:extLst>
              </a:tr>
              <a:tr h="951260">
                <a:tc>
                  <a:txBody>
                    <a:bodyPr/>
                    <a:lstStyle/>
                    <a:p>
                      <a:r>
                        <a:rPr lang="en-ZA" sz="1200" dirty="0">
                          <a:latin typeface="Calibri" panose="020F0502020204030204" pitchFamily="34" charset="0"/>
                          <a:cs typeface="Calibri" panose="020F0502020204030204" pitchFamily="34" charset="0"/>
                        </a:rPr>
                        <a:t>Undertake Regional Site Visit/S</a:t>
                      </a:r>
                    </a:p>
                  </a:txBody>
                  <a:tcPr anchor="ctr"/>
                </a:tc>
                <a:tc>
                  <a:txBody>
                    <a:bodyPr/>
                    <a:lstStyle/>
                    <a:p>
                      <a:pPr algn="just"/>
                      <a:r>
                        <a:rPr lang="en-ZA" sz="1200" dirty="0">
                          <a:latin typeface="Calibri" panose="020F0502020204030204" pitchFamily="34" charset="0"/>
                          <a:cs typeface="Calibri" panose="020F0502020204030204" pitchFamily="34" charset="0"/>
                        </a:rPr>
                        <a:t>Visit Krugersdorp regional office to:</a:t>
                      </a:r>
                    </a:p>
                    <a:p>
                      <a:pPr marL="285750" indent="-285750" algn="just">
                        <a:buFont typeface="Arial" panose="020B0604020202020204" pitchFamily="34" charset="0"/>
                        <a:buChar char="•"/>
                      </a:pPr>
                      <a:r>
                        <a:rPr lang="en-ZA" sz="1200" dirty="0">
                          <a:latin typeface="Calibri" panose="020F0502020204030204" pitchFamily="34" charset="0"/>
                          <a:cs typeface="Calibri" panose="020F0502020204030204" pitchFamily="34" charset="0"/>
                        </a:rPr>
                        <a:t>View physical records in place</a:t>
                      </a:r>
                    </a:p>
                    <a:p>
                      <a:pPr marL="285750" indent="-285750" algn="just">
                        <a:buFont typeface="Arial" panose="020B0604020202020204" pitchFamily="34" charset="0"/>
                        <a:buChar char="•"/>
                      </a:pPr>
                      <a:r>
                        <a:rPr lang="en-ZA" sz="1200" dirty="0">
                          <a:latin typeface="Calibri" panose="020F0502020204030204" pitchFamily="34" charset="0"/>
                          <a:cs typeface="Calibri" panose="020F0502020204030204" pitchFamily="34" charset="0"/>
                        </a:rPr>
                        <a:t>Undertake an audit of what is available</a:t>
                      </a:r>
                    </a:p>
                    <a:p>
                      <a:pPr marL="285750" indent="-285750" algn="just">
                        <a:buFont typeface="Arial" panose="020B0604020202020204" pitchFamily="34" charset="0"/>
                        <a:buChar char="•"/>
                      </a:pPr>
                      <a:r>
                        <a:rPr lang="en-ZA" sz="1200" dirty="0">
                          <a:latin typeface="Calibri" panose="020F0502020204030204" pitchFamily="34" charset="0"/>
                          <a:cs typeface="Calibri" panose="020F0502020204030204" pitchFamily="34" charset="0"/>
                        </a:rPr>
                        <a:t>Confirm availability of records for transfer across all GDSD regions </a:t>
                      </a:r>
                    </a:p>
                  </a:txBody>
                  <a:tcPr anchor="ctr"/>
                </a:tc>
                <a:tc>
                  <a:txBody>
                    <a:bodyPr/>
                    <a:lstStyle/>
                    <a:p>
                      <a:pPr algn="ctr"/>
                      <a:r>
                        <a:rPr lang="en-ZA" sz="1200" dirty="0">
                          <a:latin typeface="Calibri" panose="020F0502020204030204" pitchFamily="34" charset="0"/>
                          <a:cs typeface="Calibri" panose="020F0502020204030204" pitchFamily="34" charset="0"/>
                        </a:rPr>
                        <a:t>GDE &amp; GDSD (Records Management)</a:t>
                      </a:r>
                    </a:p>
                  </a:txBody>
                  <a:tcPr anchor="ctr"/>
                </a:tc>
                <a:tc>
                  <a:txBody>
                    <a:bodyPr/>
                    <a:lstStyle/>
                    <a:p>
                      <a:pPr algn="ctr"/>
                      <a:r>
                        <a:rPr lang="en-ZA" sz="1200" dirty="0">
                          <a:latin typeface="Calibri" panose="020F0502020204030204" pitchFamily="34" charset="0"/>
                          <a:cs typeface="Calibri" panose="020F0502020204030204" pitchFamily="34" charset="0"/>
                        </a:rPr>
                        <a:t>4 August 2021</a:t>
                      </a:r>
                    </a:p>
                  </a:txBody>
                  <a:tcPr anchor="ctr"/>
                </a:tc>
                <a:tc>
                  <a:txBody>
                    <a:bodyPr/>
                    <a:lstStyle/>
                    <a:p>
                      <a:pPr algn="ctr"/>
                      <a:r>
                        <a:rPr lang="en-US" sz="1400" dirty="0">
                          <a:latin typeface="Calibri" panose="020F0502020204030204" pitchFamily="34" charset="0"/>
                          <a:cs typeface="Calibri" panose="020F0502020204030204" pitchFamily="34" charset="0"/>
                        </a:rPr>
                        <a:t>Completed </a:t>
                      </a:r>
                      <a:endParaRPr lang="en-ZA" sz="1400" dirty="0">
                        <a:latin typeface="Calibri" panose="020F0502020204030204" pitchFamily="34" charset="0"/>
                        <a:cs typeface="Calibri" panose="020F0502020204030204" pitchFamily="34" charset="0"/>
                      </a:endParaRPr>
                    </a:p>
                  </a:txBody>
                  <a:tcPr anchor="ctr">
                    <a:solidFill>
                      <a:srgbClr val="92D050"/>
                    </a:solidFill>
                  </a:tcPr>
                </a:tc>
                <a:extLst>
                  <a:ext uri="{0D108BD9-81ED-4DB2-BD59-A6C34878D82A}">
                    <a16:rowId xmlns:a16="http://schemas.microsoft.com/office/drawing/2014/main" val="10001"/>
                  </a:ext>
                </a:extLst>
              </a:tr>
              <a:tr h="2161955">
                <a:tc>
                  <a:txBody>
                    <a:bodyPr/>
                    <a:lstStyle/>
                    <a:p>
                      <a:pPr algn="just"/>
                      <a:r>
                        <a:rPr lang="en-ZA" sz="1200" dirty="0">
                          <a:latin typeface="Calibri" panose="020F0502020204030204" pitchFamily="34" charset="0"/>
                          <a:cs typeface="Calibri" panose="020F0502020204030204" pitchFamily="34" charset="0"/>
                        </a:rPr>
                        <a:t>Physical Transfer of Records from GDSD to GDE</a:t>
                      </a:r>
                    </a:p>
                  </a:txBody>
                  <a:tcPr anchor="ctr"/>
                </a:tc>
                <a:tc>
                  <a:txBody>
                    <a:bodyPr/>
                    <a:lstStyle/>
                    <a:p>
                      <a:pPr marL="285750" indent="-285750" algn="just">
                        <a:buFont typeface="Arial" panose="020B0604020202020204" pitchFamily="34" charset="0"/>
                        <a:buChar char="•"/>
                      </a:pPr>
                      <a:r>
                        <a:rPr lang="en-ZA" sz="1200" dirty="0">
                          <a:latin typeface="Calibri" panose="020F0502020204030204" pitchFamily="34" charset="0"/>
                          <a:cs typeface="Calibri" panose="020F0502020204030204" pitchFamily="34" charset="0"/>
                        </a:rPr>
                        <a:t>Audit all records (physical and electronic) hosted in respect of ECD by GDSD </a:t>
                      </a:r>
                      <a:r>
                        <a:rPr lang="en-ZA" sz="1200" b="1" dirty="0">
                          <a:solidFill>
                            <a:srgbClr val="FF0000"/>
                          </a:solidFill>
                          <a:latin typeface="Calibri" panose="020F0502020204030204" pitchFamily="34" charset="0"/>
                          <a:cs typeface="Calibri" panose="020F0502020204030204" pitchFamily="34" charset="0"/>
                        </a:rPr>
                        <a:t>(Outstanding)</a:t>
                      </a:r>
                    </a:p>
                    <a:p>
                      <a:pPr marL="285750" indent="-285750" algn="just">
                        <a:buFont typeface="Arial" panose="020B0604020202020204" pitchFamily="34" charset="0"/>
                        <a:buChar char="•"/>
                      </a:pPr>
                      <a:r>
                        <a:rPr lang="en-ZA" sz="1200" dirty="0">
                          <a:latin typeface="Calibri" panose="020F0502020204030204" pitchFamily="34" charset="0"/>
                          <a:cs typeface="Calibri" panose="020F0502020204030204" pitchFamily="34" charset="0"/>
                        </a:rPr>
                        <a:t>Plan and execute transfer of records as per specifications and NARS legislations </a:t>
                      </a:r>
                      <a:r>
                        <a:rPr lang="en-ZA" sz="1200" b="1" dirty="0">
                          <a:solidFill>
                            <a:srgbClr val="FF0000"/>
                          </a:solidFill>
                          <a:latin typeface="Calibri" panose="020F0502020204030204" pitchFamily="34" charset="0"/>
                          <a:cs typeface="Calibri" panose="020F0502020204030204" pitchFamily="34" charset="0"/>
                        </a:rPr>
                        <a:t>(in Progress)</a:t>
                      </a:r>
                    </a:p>
                    <a:p>
                      <a:pPr marL="285750" indent="-285750" algn="just">
                        <a:buFont typeface="Arial" panose="020B0604020202020204" pitchFamily="34" charset="0"/>
                        <a:buChar char="•"/>
                      </a:pPr>
                      <a:r>
                        <a:rPr lang="en-ZA" sz="1200" dirty="0">
                          <a:latin typeface="Calibri" panose="020F0502020204030204" pitchFamily="34" charset="0"/>
                          <a:cs typeface="Calibri" panose="020F0502020204030204" pitchFamily="34" charset="0"/>
                        </a:rPr>
                        <a:t>Securing Storage Space to house new records </a:t>
                      </a:r>
                      <a:r>
                        <a:rPr lang="en-ZA" sz="1200" b="1" dirty="0">
                          <a:solidFill>
                            <a:srgbClr val="FF0000"/>
                          </a:solidFill>
                          <a:latin typeface="Calibri" panose="020F0502020204030204" pitchFamily="34" charset="0"/>
                          <a:cs typeface="Calibri" panose="020F0502020204030204" pitchFamily="34" charset="0"/>
                        </a:rPr>
                        <a:t>(Outstanding)</a:t>
                      </a:r>
                    </a:p>
                    <a:p>
                      <a:pPr marL="285750" indent="-285750" algn="just">
                        <a:buFont typeface="Arial" panose="020B0604020202020204" pitchFamily="34" charset="0"/>
                        <a:buChar char="•"/>
                      </a:pPr>
                      <a:r>
                        <a:rPr lang="en-ZA" sz="1200" dirty="0">
                          <a:latin typeface="Calibri" panose="020F0502020204030204" pitchFamily="34" charset="0"/>
                          <a:cs typeface="Calibri" panose="020F0502020204030204" pitchFamily="34" charset="0"/>
                        </a:rPr>
                        <a:t>Secure transport to facilitate transfer from all GDSD Regions to GDE Sites </a:t>
                      </a:r>
                      <a:r>
                        <a:rPr lang="en-ZA" sz="1200" b="1" dirty="0">
                          <a:solidFill>
                            <a:srgbClr val="FF0000"/>
                          </a:solidFill>
                          <a:latin typeface="Calibri" panose="020F0502020204030204" pitchFamily="34" charset="0"/>
                          <a:cs typeface="Calibri" panose="020F0502020204030204" pitchFamily="34" charset="0"/>
                        </a:rPr>
                        <a:t>(Outstanding)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GDE &amp; GDSD (Records Management)</a:t>
                      </a:r>
                    </a:p>
                  </a:txBody>
                  <a:tcPr anchor="ctr"/>
                </a:tc>
                <a:tc>
                  <a:txBody>
                    <a:bodyPr/>
                    <a:lstStyle/>
                    <a:p>
                      <a:pPr algn="ctr"/>
                      <a:r>
                        <a:rPr lang="en-ZA" sz="1200" dirty="0">
                          <a:latin typeface="Calibri" panose="020F0502020204030204" pitchFamily="34" charset="0"/>
                          <a:cs typeface="Calibri" panose="020F0502020204030204" pitchFamily="34" charset="0"/>
                        </a:rPr>
                        <a:t>August – October 2021</a:t>
                      </a:r>
                    </a:p>
                  </a:txBody>
                  <a:tcPr anchor="ctr"/>
                </a:tc>
                <a:tc>
                  <a:txBody>
                    <a:bodyPr/>
                    <a:lstStyle/>
                    <a:p>
                      <a:pPr algn="just"/>
                      <a:r>
                        <a:rPr lang="en-ZA" sz="1200" dirty="0">
                          <a:latin typeface="Calibri" panose="020F0502020204030204" pitchFamily="34" charset="0"/>
                          <a:cs typeface="Calibri" panose="020F0502020204030204" pitchFamily="34" charset="0"/>
                        </a:rPr>
                        <a:t>GDSD </a:t>
                      </a:r>
                      <a:r>
                        <a:rPr lang="en-ZA" sz="1200" b="1" dirty="0">
                          <a:solidFill>
                            <a:srgbClr val="FF0000"/>
                          </a:solidFill>
                          <a:latin typeface="Calibri" panose="020F0502020204030204" pitchFamily="34" charset="0"/>
                          <a:cs typeface="Calibri" panose="020F0502020204030204" pitchFamily="34" charset="0"/>
                        </a:rPr>
                        <a:t>provided</a:t>
                      </a:r>
                      <a:r>
                        <a:rPr lang="en-ZA" sz="1200" dirty="0">
                          <a:latin typeface="Calibri" panose="020F0502020204030204" pitchFamily="34" charset="0"/>
                          <a:cs typeface="Calibri" panose="020F0502020204030204" pitchFamily="34" charset="0"/>
                        </a:rPr>
                        <a:t> final list of all records that are less than 5 years old. These will be labelled and stored in GDSD Heidelberg Repository </a:t>
                      </a:r>
                      <a:r>
                        <a:rPr lang="en-ZA" sz="1200" b="1" dirty="0">
                          <a:solidFill>
                            <a:srgbClr val="FF0000"/>
                          </a:solidFill>
                          <a:latin typeface="Calibri" panose="020F0502020204030204" pitchFamily="34" charset="0"/>
                          <a:cs typeface="Calibri" panose="020F0502020204030204" pitchFamily="34" charset="0"/>
                        </a:rPr>
                        <a:t>until GDE advises around transfer</a:t>
                      </a:r>
                      <a:r>
                        <a:rPr lang="en-ZA" sz="1200" dirty="0">
                          <a:latin typeface="Calibri" panose="020F0502020204030204" pitchFamily="34" charset="0"/>
                          <a:cs typeface="Calibri" panose="020F0502020204030204" pitchFamily="34" charset="0"/>
                        </a:rPr>
                        <a:t>. GDSD letter to </a:t>
                      </a:r>
                      <a:r>
                        <a:rPr lang="en-ZA" sz="1200" b="1" dirty="0">
                          <a:solidFill>
                            <a:srgbClr val="FF0000"/>
                          </a:solidFill>
                          <a:latin typeface="Calibri" panose="020F0502020204030204" pitchFamily="34" charset="0"/>
                          <a:cs typeface="Calibri" panose="020F0502020204030204" pitchFamily="34" charset="0"/>
                        </a:rPr>
                        <a:t>Provincial Archives advising of the transfer concluded and</a:t>
                      </a:r>
                      <a:r>
                        <a:rPr lang="en-ZA" sz="1200" dirty="0">
                          <a:latin typeface="Calibri" panose="020F0502020204030204" pitchFamily="34" charset="0"/>
                          <a:cs typeface="Calibri" panose="020F0502020204030204" pitchFamily="34" charset="0"/>
                        </a:rPr>
                        <a:t> </a:t>
                      </a:r>
                      <a:r>
                        <a:rPr lang="en-ZA" sz="1200" b="1" dirty="0">
                          <a:solidFill>
                            <a:srgbClr val="FF0000"/>
                          </a:solidFill>
                          <a:latin typeface="Calibri" panose="020F0502020204030204" pitchFamily="34" charset="0"/>
                          <a:cs typeface="Calibri" panose="020F0502020204030204" pitchFamily="34" charset="0"/>
                        </a:rPr>
                        <a:t>GDE provided with a copy. </a:t>
                      </a:r>
                      <a:r>
                        <a:rPr lang="en-ZA" sz="1200" dirty="0">
                          <a:highlight>
                            <a:srgbClr val="00FF00"/>
                          </a:highlight>
                          <a:latin typeface="Calibri" panose="020F0502020204030204" pitchFamily="34" charset="0"/>
                          <a:cs typeface="Calibri" panose="020F0502020204030204" pitchFamily="34" charset="0"/>
                        </a:rPr>
                        <a:t>GDE still engaging internally around storage.</a:t>
                      </a:r>
                    </a:p>
                  </a:txBody>
                  <a:tcPr>
                    <a:solidFill>
                      <a:srgbClr val="FFFF00"/>
                    </a:solidFill>
                  </a:tcPr>
                </a:tc>
                <a:extLst>
                  <a:ext uri="{0D108BD9-81ED-4DB2-BD59-A6C34878D82A}">
                    <a16:rowId xmlns:a16="http://schemas.microsoft.com/office/drawing/2014/main" val="10002"/>
                  </a:ext>
                </a:extLst>
              </a:tr>
              <a:tr h="1334022">
                <a:tc>
                  <a:txBody>
                    <a:bodyPr/>
                    <a:lstStyle/>
                    <a:p>
                      <a:pPr algn="just"/>
                      <a:r>
                        <a:rPr lang="en-ZA" sz="1200" dirty="0">
                          <a:latin typeface="Calibri" panose="020F0502020204030204" pitchFamily="34" charset="0"/>
                          <a:cs typeface="Calibri" panose="020F0502020204030204" pitchFamily="34" charset="0"/>
                        </a:rPr>
                        <a:t>Incorporation of ECD series  / functions on GDE File Plan</a:t>
                      </a:r>
                    </a:p>
                  </a:txBody>
                  <a:tcPr anchor="ctr"/>
                </a:tc>
                <a:tc>
                  <a:txBody>
                    <a:bodyPr/>
                    <a:lstStyle/>
                    <a:p>
                      <a:pPr marL="285750" indent="-285750" algn="just">
                        <a:buFont typeface="Arial" panose="020B0604020202020204" pitchFamily="34" charset="0"/>
                        <a:buChar char="•"/>
                      </a:pPr>
                      <a:r>
                        <a:rPr lang="en-ZA" sz="1200" dirty="0">
                          <a:latin typeface="Calibri" panose="020F0502020204030204" pitchFamily="34" charset="0"/>
                          <a:cs typeface="Calibri" panose="020F0502020204030204" pitchFamily="34" charset="0"/>
                        </a:rPr>
                        <a:t>Conclude discussions on the functions performed by GDSD Records Management in respect of the ECD function </a:t>
                      </a:r>
                      <a:r>
                        <a:rPr lang="en-ZA" sz="1200" b="1" dirty="0">
                          <a:solidFill>
                            <a:srgbClr val="FF0000"/>
                          </a:solidFill>
                          <a:latin typeface="Calibri" panose="020F0502020204030204" pitchFamily="34" charset="0"/>
                          <a:cs typeface="Calibri" panose="020F0502020204030204" pitchFamily="34" charset="0"/>
                        </a:rPr>
                        <a:t>(In Progress)</a:t>
                      </a:r>
                    </a:p>
                    <a:p>
                      <a:pPr marL="285750" indent="-285750" algn="just">
                        <a:buFont typeface="Arial" panose="020B0604020202020204" pitchFamily="34" charset="0"/>
                        <a:buChar char="•"/>
                      </a:pPr>
                      <a:r>
                        <a:rPr lang="en-ZA" sz="1200" dirty="0">
                          <a:latin typeface="Calibri" panose="020F0502020204030204" pitchFamily="34" charset="0"/>
                          <a:cs typeface="Calibri" panose="020F0502020204030204" pitchFamily="34" charset="0"/>
                        </a:rPr>
                        <a:t>Audit and amend what GDE has in place and adapt to include what we do not cater for </a:t>
                      </a:r>
                      <a:r>
                        <a:rPr lang="en-ZA" sz="1200" b="1" dirty="0">
                          <a:solidFill>
                            <a:srgbClr val="FF0000"/>
                          </a:solidFill>
                          <a:latin typeface="Calibri" panose="020F0502020204030204" pitchFamily="34" charset="0"/>
                          <a:cs typeface="Calibri" panose="020F0502020204030204" pitchFamily="34" charset="0"/>
                        </a:rPr>
                        <a:t>(In Progress)</a:t>
                      </a:r>
                      <a:endParaRPr lang="en-ZA" sz="1200" dirty="0">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GDE &amp; GDSD (Records Management)</a:t>
                      </a:r>
                    </a:p>
                  </a:txBody>
                  <a:tcPr anchor="ctr"/>
                </a:tc>
                <a:tc>
                  <a:txBody>
                    <a:bodyPr/>
                    <a:lstStyle/>
                    <a:p>
                      <a:pPr algn="ctr"/>
                      <a:r>
                        <a:rPr lang="en-ZA" sz="1200" dirty="0">
                          <a:latin typeface="Calibri" panose="020F0502020204030204" pitchFamily="34" charset="0"/>
                          <a:cs typeface="Calibri" panose="020F0502020204030204" pitchFamily="34" charset="0"/>
                        </a:rPr>
                        <a:t>August–November 2021</a:t>
                      </a:r>
                    </a:p>
                  </a:txBody>
                  <a:tcPr anchor="ctr"/>
                </a:tc>
                <a:tc>
                  <a:txBody>
                    <a:bodyPr/>
                    <a:lstStyle/>
                    <a:p>
                      <a:pPr algn="ctr"/>
                      <a:r>
                        <a:rPr lang="en-US" sz="1200" dirty="0">
                          <a:latin typeface="Calibri" panose="020F0502020204030204" pitchFamily="34" charset="0"/>
                          <a:cs typeface="Calibri" panose="020F0502020204030204" pitchFamily="34" charset="0"/>
                        </a:rPr>
                        <a:t>In line with the timeframe</a:t>
                      </a:r>
                      <a:endParaRPr lang="en-ZA" sz="1200" dirty="0">
                        <a:latin typeface="Calibri" panose="020F0502020204030204" pitchFamily="34" charset="0"/>
                        <a:cs typeface="Calibri" panose="020F0502020204030204" pitchFamily="34" charset="0"/>
                      </a:endParaRPr>
                    </a:p>
                  </a:txBody>
                  <a:tcPr anchor="ctr">
                    <a:solidFill>
                      <a:srgbClr val="FFFF0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47037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7D37AE-AB33-4D8D-A07B-7A717ED87287}"/>
              </a:ext>
            </a:extLst>
          </p:cNvPr>
          <p:cNvSpPr>
            <a:spLocks noGrp="1"/>
          </p:cNvSpPr>
          <p:nvPr>
            <p:ph idx="1"/>
          </p:nvPr>
        </p:nvSpPr>
        <p:spPr/>
        <p:txBody>
          <a:bodyPr/>
          <a:lstStyle/>
          <a:p>
            <a:pPr marL="0" indent="0">
              <a:buNone/>
            </a:pPr>
            <a:endParaRPr lang="en-ZA" dirty="0"/>
          </a:p>
          <a:p>
            <a:pPr marL="0" indent="0">
              <a:buNone/>
            </a:pPr>
            <a:endParaRPr lang="en-ZA" dirty="0"/>
          </a:p>
        </p:txBody>
      </p:sp>
      <p:graphicFrame>
        <p:nvGraphicFramePr>
          <p:cNvPr id="4" name="Table 6">
            <a:extLst>
              <a:ext uri="{FF2B5EF4-FFF2-40B4-BE49-F238E27FC236}">
                <a16:creationId xmlns:a16="http://schemas.microsoft.com/office/drawing/2014/main" id="{E9F6B5DA-3AF3-4117-BC18-6313D9FD629F}"/>
              </a:ext>
            </a:extLst>
          </p:cNvPr>
          <p:cNvGraphicFramePr>
            <a:graphicFrameLocks/>
          </p:cNvGraphicFramePr>
          <p:nvPr/>
        </p:nvGraphicFramePr>
        <p:xfrm>
          <a:off x="803276" y="1397060"/>
          <a:ext cx="10585448" cy="4932243"/>
        </p:xfrm>
        <a:graphic>
          <a:graphicData uri="http://schemas.openxmlformats.org/drawingml/2006/table">
            <a:tbl>
              <a:tblPr firstRow="1" bandRow="1">
                <a:tableStyleId>{5C22544A-7EE6-4342-B048-85BDC9FD1C3A}</a:tableStyleId>
              </a:tblPr>
              <a:tblGrid>
                <a:gridCol w="2646362">
                  <a:extLst>
                    <a:ext uri="{9D8B030D-6E8A-4147-A177-3AD203B41FA5}">
                      <a16:colId xmlns:a16="http://schemas.microsoft.com/office/drawing/2014/main" val="308904061"/>
                    </a:ext>
                  </a:extLst>
                </a:gridCol>
                <a:gridCol w="2646362">
                  <a:extLst>
                    <a:ext uri="{9D8B030D-6E8A-4147-A177-3AD203B41FA5}">
                      <a16:colId xmlns:a16="http://schemas.microsoft.com/office/drawing/2014/main" val="2341127513"/>
                    </a:ext>
                  </a:extLst>
                </a:gridCol>
                <a:gridCol w="2646362">
                  <a:extLst>
                    <a:ext uri="{9D8B030D-6E8A-4147-A177-3AD203B41FA5}">
                      <a16:colId xmlns:a16="http://schemas.microsoft.com/office/drawing/2014/main" val="2707302791"/>
                    </a:ext>
                  </a:extLst>
                </a:gridCol>
                <a:gridCol w="2646362">
                  <a:extLst>
                    <a:ext uri="{9D8B030D-6E8A-4147-A177-3AD203B41FA5}">
                      <a16:colId xmlns:a16="http://schemas.microsoft.com/office/drawing/2014/main" val="254052655"/>
                    </a:ext>
                  </a:extLst>
                </a:gridCol>
              </a:tblGrid>
              <a:tr h="775994">
                <a:tc>
                  <a:txBody>
                    <a:bodyPr/>
                    <a:lstStyle/>
                    <a:p>
                      <a:pPr algn="ctr"/>
                      <a:r>
                        <a:rPr lang="en-ZA" dirty="0"/>
                        <a:t>REGION</a:t>
                      </a:r>
                    </a:p>
                  </a:txBody>
                  <a:tcPr anchor="ctr"/>
                </a:tc>
                <a:tc>
                  <a:txBody>
                    <a:bodyPr/>
                    <a:lstStyle/>
                    <a:p>
                      <a:pPr algn="ctr"/>
                      <a:r>
                        <a:rPr lang="en-ZA" dirty="0"/>
                        <a:t>NUMBER OF FILES</a:t>
                      </a:r>
                    </a:p>
                  </a:txBody>
                  <a:tcPr anchor="ctr"/>
                </a:tc>
                <a:tc>
                  <a:txBody>
                    <a:bodyPr/>
                    <a:lstStyle/>
                    <a:p>
                      <a:pPr algn="ctr"/>
                      <a:r>
                        <a:rPr lang="en-ZA" dirty="0"/>
                        <a:t>NO. OF BOXES</a:t>
                      </a:r>
                    </a:p>
                  </a:txBody>
                  <a:tcPr anchor="ctr"/>
                </a:tc>
                <a:tc>
                  <a:txBody>
                    <a:bodyPr/>
                    <a:lstStyle/>
                    <a:p>
                      <a:pPr algn="ctr"/>
                      <a:r>
                        <a:rPr lang="en-ZA" dirty="0"/>
                        <a:t>TRANSFER LIST RECEIVED</a:t>
                      </a:r>
                    </a:p>
                  </a:txBody>
                  <a:tcPr anchor="ctr"/>
                </a:tc>
                <a:extLst>
                  <a:ext uri="{0D108BD9-81ED-4DB2-BD59-A6C34878D82A}">
                    <a16:rowId xmlns:a16="http://schemas.microsoft.com/office/drawing/2014/main" val="2468265072"/>
                  </a:ext>
                </a:extLst>
              </a:tr>
              <a:tr h="676051">
                <a:tc>
                  <a:txBody>
                    <a:bodyPr/>
                    <a:lstStyle/>
                    <a:p>
                      <a:pPr algn="l"/>
                      <a:r>
                        <a:rPr lang="en-ZA" b="1" dirty="0"/>
                        <a:t>SEDIBENG</a:t>
                      </a:r>
                    </a:p>
                  </a:txBody>
                  <a:tcPr anchor="ctr"/>
                </a:tc>
                <a:tc>
                  <a:txBody>
                    <a:bodyPr/>
                    <a:lstStyle/>
                    <a:p>
                      <a:pPr algn="ctr"/>
                      <a:r>
                        <a:rPr lang="en-ZA" b="1" dirty="0"/>
                        <a:t>1029</a:t>
                      </a:r>
                    </a:p>
                  </a:txBody>
                  <a:tcPr anchor="ctr"/>
                </a:tc>
                <a:tc>
                  <a:txBody>
                    <a:bodyPr/>
                    <a:lstStyle/>
                    <a:p>
                      <a:pPr algn="ctr"/>
                      <a:r>
                        <a:rPr lang="en-ZA" b="1" dirty="0"/>
                        <a:t>114 BOXES</a:t>
                      </a:r>
                    </a:p>
                  </a:txBody>
                  <a:tcPr anchor="ctr"/>
                </a:tc>
                <a:tc>
                  <a:txBody>
                    <a:bodyPr/>
                    <a:lstStyle/>
                    <a:p>
                      <a:pPr algn="ctr"/>
                      <a:r>
                        <a:rPr lang="en-ZA" b="1" dirty="0"/>
                        <a:t>YES</a:t>
                      </a:r>
                    </a:p>
                  </a:txBody>
                  <a:tcPr anchor="ctr"/>
                </a:tc>
                <a:extLst>
                  <a:ext uri="{0D108BD9-81ED-4DB2-BD59-A6C34878D82A}">
                    <a16:rowId xmlns:a16="http://schemas.microsoft.com/office/drawing/2014/main" val="2241507253"/>
                  </a:ext>
                </a:extLst>
              </a:tr>
              <a:tr h="676051">
                <a:tc>
                  <a:txBody>
                    <a:bodyPr/>
                    <a:lstStyle/>
                    <a:p>
                      <a:pPr algn="l"/>
                      <a:r>
                        <a:rPr lang="en-ZA" b="1" dirty="0"/>
                        <a:t>TSHWANE</a:t>
                      </a:r>
                    </a:p>
                  </a:txBody>
                  <a:tcPr anchor="ctr"/>
                </a:tc>
                <a:tc>
                  <a:txBody>
                    <a:bodyPr/>
                    <a:lstStyle/>
                    <a:p>
                      <a:pPr algn="ctr"/>
                      <a:r>
                        <a:rPr lang="en-ZA" b="1" dirty="0"/>
                        <a:t>10</a:t>
                      </a:r>
                    </a:p>
                  </a:txBody>
                  <a:tcPr anchor="ctr"/>
                </a:tc>
                <a:tc>
                  <a:txBody>
                    <a:bodyPr/>
                    <a:lstStyle/>
                    <a:p>
                      <a:pPr algn="ctr"/>
                      <a:r>
                        <a:rPr lang="en-ZA" b="1" dirty="0"/>
                        <a:t>1 BOX</a:t>
                      </a:r>
                    </a:p>
                  </a:txBody>
                  <a:tcPr anchor="ctr"/>
                </a:tc>
                <a:tc>
                  <a:txBody>
                    <a:bodyPr/>
                    <a:lstStyle/>
                    <a:p>
                      <a:pPr algn="ctr"/>
                      <a:r>
                        <a:rPr lang="en-ZA" b="1" dirty="0"/>
                        <a:t>YES</a:t>
                      </a:r>
                    </a:p>
                  </a:txBody>
                  <a:tcPr anchor="ctr"/>
                </a:tc>
                <a:extLst>
                  <a:ext uri="{0D108BD9-81ED-4DB2-BD59-A6C34878D82A}">
                    <a16:rowId xmlns:a16="http://schemas.microsoft.com/office/drawing/2014/main" val="2902488353"/>
                  </a:ext>
                </a:extLst>
              </a:tr>
              <a:tr h="676051">
                <a:tc>
                  <a:txBody>
                    <a:bodyPr/>
                    <a:lstStyle/>
                    <a:p>
                      <a:pPr algn="l"/>
                      <a:r>
                        <a:rPr lang="en-ZA" b="1" dirty="0"/>
                        <a:t>WEST RAND</a:t>
                      </a:r>
                    </a:p>
                  </a:txBody>
                  <a:tcPr anchor="ctr"/>
                </a:tc>
                <a:tc>
                  <a:txBody>
                    <a:bodyPr/>
                    <a:lstStyle/>
                    <a:p>
                      <a:pPr algn="ctr"/>
                      <a:r>
                        <a:rPr lang="en-ZA" b="1" dirty="0"/>
                        <a:t>75</a:t>
                      </a:r>
                    </a:p>
                  </a:txBody>
                  <a:tcPr anchor="ctr"/>
                </a:tc>
                <a:tc>
                  <a:txBody>
                    <a:bodyPr/>
                    <a:lstStyle/>
                    <a:p>
                      <a:pPr algn="ctr"/>
                      <a:r>
                        <a:rPr lang="en-ZA" b="1" dirty="0"/>
                        <a:t>15 BOXES</a:t>
                      </a:r>
                    </a:p>
                  </a:txBody>
                  <a:tcPr anchor="ctr"/>
                </a:tc>
                <a:tc>
                  <a:txBody>
                    <a:bodyPr/>
                    <a:lstStyle/>
                    <a:p>
                      <a:pPr algn="ctr"/>
                      <a:r>
                        <a:rPr lang="en-ZA" b="1" dirty="0"/>
                        <a:t>YES</a:t>
                      </a:r>
                    </a:p>
                  </a:txBody>
                  <a:tcPr anchor="ctr"/>
                </a:tc>
                <a:extLst>
                  <a:ext uri="{0D108BD9-81ED-4DB2-BD59-A6C34878D82A}">
                    <a16:rowId xmlns:a16="http://schemas.microsoft.com/office/drawing/2014/main" val="3267637586"/>
                  </a:ext>
                </a:extLst>
              </a:tr>
              <a:tr h="676051">
                <a:tc>
                  <a:txBody>
                    <a:bodyPr/>
                    <a:lstStyle/>
                    <a:p>
                      <a:pPr algn="l"/>
                      <a:r>
                        <a:rPr lang="en-ZA" b="1" dirty="0"/>
                        <a:t>EKURHULENI</a:t>
                      </a:r>
                    </a:p>
                  </a:txBody>
                  <a:tcPr anchor="ctr"/>
                </a:tc>
                <a:tc>
                  <a:txBody>
                    <a:bodyPr/>
                    <a:lstStyle/>
                    <a:p>
                      <a:pPr algn="ctr"/>
                      <a:r>
                        <a:rPr lang="en-ZA" b="1" dirty="0"/>
                        <a:t>19</a:t>
                      </a:r>
                    </a:p>
                  </a:txBody>
                  <a:tcPr anchor="ctr"/>
                </a:tc>
                <a:tc>
                  <a:txBody>
                    <a:bodyPr/>
                    <a:lstStyle/>
                    <a:p>
                      <a:pPr algn="ctr"/>
                      <a:r>
                        <a:rPr lang="en-ZA" b="1" dirty="0"/>
                        <a:t>2 BOXES</a:t>
                      </a:r>
                    </a:p>
                  </a:txBody>
                  <a:tcPr anchor="ctr"/>
                </a:tc>
                <a:tc>
                  <a:txBody>
                    <a:bodyPr/>
                    <a:lstStyle/>
                    <a:p>
                      <a:pPr algn="ctr"/>
                      <a:r>
                        <a:rPr lang="en-ZA" b="1" dirty="0"/>
                        <a:t>YES</a:t>
                      </a:r>
                    </a:p>
                  </a:txBody>
                  <a:tcPr anchor="ctr"/>
                </a:tc>
                <a:extLst>
                  <a:ext uri="{0D108BD9-81ED-4DB2-BD59-A6C34878D82A}">
                    <a16:rowId xmlns:a16="http://schemas.microsoft.com/office/drawing/2014/main" val="3695393303"/>
                  </a:ext>
                </a:extLst>
              </a:tr>
              <a:tr h="775994">
                <a:tc>
                  <a:txBody>
                    <a:bodyPr/>
                    <a:lstStyle/>
                    <a:p>
                      <a:pPr algn="l"/>
                      <a:r>
                        <a:rPr lang="en-ZA" b="1" dirty="0">
                          <a:solidFill>
                            <a:srgbClr val="FF0000"/>
                          </a:solidFill>
                        </a:rPr>
                        <a:t>JOHANNESBURG</a:t>
                      </a:r>
                    </a:p>
                  </a:txBody>
                  <a:tcPr anchor="ctr"/>
                </a:tc>
                <a:tc>
                  <a:txBody>
                    <a:bodyPr/>
                    <a:lstStyle/>
                    <a:p>
                      <a:pPr algn="ctr"/>
                      <a:r>
                        <a:rPr lang="en-ZA" b="1" dirty="0">
                          <a:solidFill>
                            <a:srgbClr val="FF0000"/>
                          </a:solidFill>
                        </a:rPr>
                        <a:t>11</a:t>
                      </a:r>
                    </a:p>
                  </a:txBody>
                  <a:tcPr anchor="ctr"/>
                </a:tc>
                <a:tc>
                  <a:txBody>
                    <a:bodyPr/>
                    <a:lstStyle/>
                    <a:p>
                      <a:pPr algn="ctr"/>
                      <a:r>
                        <a:rPr lang="en-ZA" b="1" dirty="0">
                          <a:solidFill>
                            <a:srgbClr val="FF0000"/>
                          </a:solidFill>
                        </a:rPr>
                        <a:t>1 Box</a:t>
                      </a:r>
                    </a:p>
                  </a:txBody>
                  <a:tcPr anchor="ctr"/>
                </a:tc>
                <a:tc>
                  <a:txBody>
                    <a:bodyPr/>
                    <a:lstStyle/>
                    <a:p>
                      <a:pPr algn="ctr"/>
                      <a:r>
                        <a:rPr lang="en-ZA" b="1" dirty="0">
                          <a:solidFill>
                            <a:srgbClr val="FF0000"/>
                          </a:solidFill>
                        </a:rPr>
                        <a:t>YES</a:t>
                      </a:r>
                    </a:p>
                  </a:txBody>
                  <a:tcPr anchor="ctr"/>
                </a:tc>
                <a:extLst>
                  <a:ext uri="{0D108BD9-81ED-4DB2-BD59-A6C34878D82A}">
                    <a16:rowId xmlns:a16="http://schemas.microsoft.com/office/drawing/2014/main" val="2698531642"/>
                  </a:ext>
                </a:extLst>
              </a:tr>
              <a:tr h="676051">
                <a:tc>
                  <a:txBody>
                    <a:bodyPr/>
                    <a:lstStyle/>
                    <a:p>
                      <a:pPr algn="l"/>
                      <a:r>
                        <a:rPr lang="en-ZA" b="1" dirty="0"/>
                        <a:t>HEAD OFFICE</a:t>
                      </a:r>
                    </a:p>
                  </a:txBody>
                  <a:tcPr anchor="ctr"/>
                </a:tc>
                <a:tc>
                  <a:txBody>
                    <a:bodyPr/>
                    <a:lstStyle/>
                    <a:p>
                      <a:pPr algn="ctr"/>
                      <a:r>
                        <a:rPr lang="en-ZA" b="1" dirty="0"/>
                        <a:t>08</a:t>
                      </a:r>
                    </a:p>
                  </a:txBody>
                  <a:tcPr anchor="ctr"/>
                </a:tc>
                <a:tc>
                  <a:txBody>
                    <a:bodyPr/>
                    <a:lstStyle/>
                    <a:p>
                      <a:pPr algn="ctr"/>
                      <a:r>
                        <a:rPr lang="en-ZA" b="1" dirty="0"/>
                        <a:t>1 BOX</a:t>
                      </a:r>
                    </a:p>
                  </a:txBody>
                  <a:tcPr anchor="ctr"/>
                </a:tc>
                <a:tc>
                  <a:txBody>
                    <a:bodyPr/>
                    <a:lstStyle/>
                    <a:p>
                      <a:pPr algn="ctr"/>
                      <a:r>
                        <a:rPr lang="en-ZA" b="1" dirty="0"/>
                        <a:t>NO</a:t>
                      </a:r>
                    </a:p>
                  </a:txBody>
                  <a:tcPr anchor="ctr"/>
                </a:tc>
                <a:extLst>
                  <a:ext uri="{0D108BD9-81ED-4DB2-BD59-A6C34878D82A}">
                    <a16:rowId xmlns:a16="http://schemas.microsoft.com/office/drawing/2014/main" val="1948896214"/>
                  </a:ext>
                </a:extLst>
              </a:tr>
            </a:tbl>
          </a:graphicData>
        </a:graphic>
      </p:graphicFrame>
      <p:sp>
        <p:nvSpPr>
          <p:cNvPr id="2" name="Rectangle 1">
            <a:extLst>
              <a:ext uri="{FF2B5EF4-FFF2-40B4-BE49-F238E27FC236}">
                <a16:creationId xmlns:a16="http://schemas.microsoft.com/office/drawing/2014/main" id="{328FC895-36A3-4E10-A9BC-0FCFF01039BE}"/>
              </a:ext>
            </a:extLst>
          </p:cNvPr>
          <p:cNvSpPr/>
          <p:nvPr/>
        </p:nvSpPr>
        <p:spPr>
          <a:xfrm>
            <a:off x="1184224" y="731836"/>
            <a:ext cx="9428812" cy="523220"/>
          </a:xfrm>
          <a:prstGeom prst="rect">
            <a:avLst/>
          </a:prstGeom>
        </p:spPr>
        <p:txBody>
          <a:bodyPr wrap="square">
            <a:spAutoFit/>
          </a:bodyPr>
          <a:lstStyle/>
          <a:p>
            <a:r>
              <a:rPr lang="en-ZA" sz="2800" b="1" dirty="0">
                <a:solidFill>
                  <a:schemeClr val="accent6"/>
                </a:solidFill>
              </a:rPr>
              <a:t>Summary of Non-Active Files as at 17 September 2021</a:t>
            </a:r>
          </a:p>
        </p:txBody>
      </p:sp>
    </p:spTree>
    <p:extLst>
      <p:ext uri="{BB962C8B-B14F-4D97-AF65-F5344CB8AC3E}">
        <p14:creationId xmlns:p14="http://schemas.microsoft.com/office/powerpoint/2010/main" val="5649925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B5520-D9FE-4F20-A3CC-F069BEDCC276}"/>
              </a:ext>
            </a:extLst>
          </p:cNvPr>
          <p:cNvSpPr>
            <a:spLocks noGrp="1"/>
          </p:cNvSpPr>
          <p:nvPr>
            <p:ph type="title"/>
          </p:nvPr>
        </p:nvSpPr>
        <p:spPr>
          <a:xfrm>
            <a:off x="609600" y="274638"/>
            <a:ext cx="10972800" cy="457199"/>
          </a:xfrm>
        </p:spPr>
        <p:txBody>
          <a:bodyPr/>
          <a:lstStyle/>
          <a:p>
            <a:r>
              <a:rPr lang="en-ZA" sz="2800" b="1" dirty="0">
                <a:solidFill>
                  <a:schemeClr val="accent6"/>
                </a:solidFill>
              </a:rPr>
              <a:t>Forthcoming Records Management Activities</a:t>
            </a:r>
          </a:p>
        </p:txBody>
      </p:sp>
      <p:sp>
        <p:nvSpPr>
          <p:cNvPr id="5" name="Content Placeholder 2">
            <a:extLst>
              <a:ext uri="{FF2B5EF4-FFF2-40B4-BE49-F238E27FC236}">
                <a16:creationId xmlns:a16="http://schemas.microsoft.com/office/drawing/2014/main" id="{53223F7E-2CCE-45C9-B9A6-73B347F1D4D6}"/>
              </a:ext>
            </a:extLst>
          </p:cNvPr>
          <p:cNvSpPr>
            <a:spLocks noGrp="1"/>
          </p:cNvSpPr>
          <p:nvPr>
            <p:ph idx="1"/>
          </p:nvPr>
        </p:nvSpPr>
        <p:spPr>
          <a:xfrm>
            <a:off x="609600" y="959370"/>
            <a:ext cx="10972800" cy="5241745"/>
          </a:xfrm>
        </p:spPr>
        <p:txBody>
          <a:bodyPr>
            <a:normAutofit/>
          </a:bodyPr>
          <a:lstStyle/>
          <a:p>
            <a:pPr algn="just"/>
            <a:r>
              <a:rPr lang="en-ZA" sz="2800" b="0" dirty="0"/>
              <a:t>Pending Engagements:</a:t>
            </a:r>
          </a:p>
          <a:p>
            <a:pPr marL="1028700" lvl="1" indent="-571500" algn="just">
              <a:buFont typeface="+mj-lt"/>
              <a:buAutoNum type="romanLcPeriod"/>
            </a:pPr>
            <a:r>
              <a:rPr lang="en-ZA" sz="2800" b="0" dirty="0"/>
              <a:t>GDE ECD (follow-up engagements) – to determine ECD records management needs and processes</a:t>
            </a:r>
            <a:endParaRPr lang="en-ZA" sz="2800" dirty="0"/>
          </a:p>
          <a:p>
            <a:pPr marL="1028700" lvl="1" indent="-571500" algn="just">
              <a:buFont typeface="+mj-lt"/>
              <a:buAutoNum type="romanLcPeriod"/>
            </a:pPr>
            <a:r>
              <a:rPr lang="en-ZA" sz="2800" b="0" dirty="0"/>
              <a:t>GDE Finance Section - to secure funding for offsite storage for the uptake of ECD files from </a:t>
            </a:r>
            <a:r>
              <a:rPr lang="en-ZA" sz="2800" dirty="0"/>
              <a:t>GDSD. </a:t>
            </a:r>
            <a:r>
              <a:rPr lang="en-ZA" sz="2800" dirty="0">
                <a:solidFill>
                  <a:srgbClr val="FF0000"/>
                </a:solidFill>
              </a:rPr>
              <a:t>Submission</a:t>
            </a:r>
            <a:r>
              <a:rPr lang="en-ZA" sz="2800" dirty="0"/>
              <a:t> routed for approval</a:t>
            </a:r>
            <a:endParaRPr lang="en-ZA" sz="2800" b="0" dirty="0"/>
          </a:p>
        </p:txBody>
      </p:sp>
    </p:spTree>
    <p:extLst>
      <p:ext uri="{BB962C8B-B14F-4D97-AF65-F5344CB8AC3E}">
        <p14:creationId xmlns:p14="http://schemas.microsoft.com/office/powerpoint/2010/main" val="34237774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10972800" cy="762812"/>
          </a:xfrm>
        </p:spPr>
        <p:txBody>
          <a:bodyPr/>
          <a:lstStyle/>
          <a:p>
            <a:r>
              <a:rPr lang="en-ZA" sz="2800" b="1" dirty="0">
                <a:solidFill>
                  <a:schemeClr val="accent6"/>
                </a:solidFill>
              </a:rPr>
              <a:t>IT Action Plan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08360054"/>
              </p:ext>
            </p:extLst>
          </p:nvPr>
        </p:nvGraphicFramePr>
        <p:xfrm>
          <a:off x="272855" y="842241"/>
          <a:ext cx="11431019" cy="4868675"/>
        </p:xfrm>
        <a:graphic>
          <a:graphicData uri="http://schemas.openxmlformats.org/drawingml/2006/table">
            <a:tbl>
              <a:tblPr firstRow="1" bandRow="1">
                <a:tableStyleId>{93296810-A885-4BE3-A3E7-6D5BEEA58F35}</a:tableStyleId>
              </a:tblPr>
              <a:tblGrid>
                <a:gridCol w="2608246">
                  <a:extLst>
                    <a:ext uri="{9D8B030D-6E8A-4147-A177-3AD203B41FA5}">
                      <a16:colId xmlns:a16="http://schemas.microsoft.com/office/drawing/2014/main" val="20000"/>
                    </a:ext>
                  </a:extLst>
                </a:gridCol>
                <a:gridCol w="2781157">
                  <a:extLst>
                    <a:ext uri="{9D8B030D-6E8A-4147-A177-3AD203B41FA5}">
                      <a16:colId xmlns:a16="http://schemas.microsoft.com/office/drawing/2014/main" val="20001"/>
                    </a:ext>
                  </a:extLst>
                </a:gridCol>
                <a:gridCol w="1819350">
                  <a:extLst>
                    <a:ext uri="{9D8B030D-6E8A-4147-A177-3AD203B41FA5}">
                      <a16:colId xmlns:a16="http://schemas.microsoft.com/office/drawing/2014/main" val="20002"/>
                    </a:ext>
                  </a:extLst>
                </a:gridCol>
                <a:gridCol w="1671505">
                  <a:extLst>
                    <a:ext uri="{9D8B030D-6E8A-4147-A177-3AD203B41FA5}">
                      <a16:colId xmlns:a16="http://schemas.microsoft.com/office/drawing/2014/main" val="3028510840"/>
                    </a:ext>
                  </a:extLst>
                </a:gridCol>
                <a:gridCol w="2550761">
                  <a:extLst>
                    <a:ext uri="{9D8B030D-6E8A-4147-A177-3AD203B41FA5}">
                      <a16:colId xmlns:a16="http://schemas.microsoft.com/office/drawing/2014/main" val="20003"/>
                    </a:ext>
                  </a:extLst>
                </a:gridCol>
              </a:tblGrid>
              <a:tr h="403195">
                <a:tc>
                  <a:txBody>
                    <a:bodyPr/>
                    <a:lstStyle/>
                    <a:p>
                      <a:pPr algn="ctr"/>
                      <a:r>
                        <a:rPr lang="en-ZA" sz="1400" dirty="0"/>
                        <a:t>MILESTONES </a:t>
                      </a:r>
                    </a:p>
                  </a:txBody>
                  <a:tcPr anchor="ctr"/>
                </a:tc>
                <a:tc>
                  <a:txBody>
                    <a:bodyPr/>
                    <a:lstStyle/>
                    <a:p>
                      <a:pPr algn="ctr"/>
                      <a:r>
                        <a:rPr lang="en-ZA" sz="1400" dirty="0"/>
                        <a:t>KEY ACTIVITIES </a:t>
                      </a:r>
                    </a:p>
                  </a:txBody>
                  <a:tcPr anchor="ctr"/>
                </a:tc>
                <a:tc>
                  <a:txBody>
                    <a:bodyPr/>
                    <a:lstStyle/>
                    <a:p>
                      <a:pPr algn="ctr"/>
                      <a:r>
                        <a:rPr lang="en-ZA" sz="1400" dirty="0"/>
                        <a:t>RESPONSIBILITY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400" dirty="0"/>
                        <a:t>TIME FRAMES </a:t>
                      </a:r>
                    </a:p>
                  </a:txBody>
                  <a:tcPr anchor="ctr"/>
                </a:tc>
                <a:tc>
                  <a:txBody>
                    <a:bodyPr/>
                    <a:lstStyle/>
                    <a:p>
                      <a:pPr algn="ctr"/>
                      <a:r>
                        <a:rPr lang="en-ZA" sz="1400" dirty="0"/>
                        <a:t>PROGRESS</a:t>
                      </a:r>
                    </a:p>
                  </a:txBody>
                  <a:tcPr anchor="ctr"/>
                </a:tc>
                <a:extLst>
                  <a:ext uri="{0D108BD9-81ED-4DB2-BD59-A6C34878D82A}">
                    <a16:rowId xmlns:a16="http://schemas.microsoft.com/office/drawing/2014/main" val="10000"/>
                  </a:ext>
                </a:extLst>
              </a:tr>
              <a:tr h="2576540">
                <a:tc>
                  <a:txBody>
                    <a:bodyPr/>
                    <a:lstStyle/>
                    <a:p>
                      <a:pPr marL="342900" indent="-342900" algn="just">
                        <a:buAutoNum type="arabicPeriod"/>
                      </a:pPr>
                      <a:r>
                        <a:rPr lang="en-ZA" sz="1600" dirty="0"/>
                        <a:t>Staff members migrating to GDE (and vacancies)</a:t>
                      </a:r>
                    </a:p>
                    <a:p>
                      <a:pPr marL="0" indent="0" algn="just">
                        <a:buNone/>
                      </a:pPr>
                      <a:endParaRPr lang="en-ZA" sz="1600" dirty="0"/>
                    </a:p>
                  </a:txBody>
                  <a:tcPr anchor="ctr"/>
                </a:tc>
                <a:tc>
                  <a:txBody>
                    <a:bodyPr/>
                    <a:lstStyle/>
                    <a:p>
                      <a:pPr marL="285750" indent="-285750">
                        <a:buFont typeface="Arial" panose="020B0604020202020204" pitchFamily="34" charset="0"/>
                        <a:buChar char="•"/>
                      </a:pPr>
                      <a:r>
                        <a:rPr lang="en-ZA" sz="1600" dirty="0"/>
                        <a:t>Determining the number.</a:t>
                      </a:r>
                    </a:p>
                    <a:p>
                      <a:pPr marL="285750" indent="-285750">
                        <a:buFont typeface="Arial" panose="020B0604020202020204" pitchFamily="34" charset="0"/>
                        <a:buChar char="•"/>
                      </a:pPr>
                      <a:r>
                        <a:rPr lang="en-ZA" sz="1600" dirty="0"/>
                        <a:t>Determining the names.</a:t>
                      </a:r>
                    </a:p>
                    <a:p>
                      <a:pPr marL="285750" indent="-285750">
                        <a:buFont typeface="Arial" panose="020B0604020202020204" pitchFamily="34" charset="0"/>
                        <a:buChar char="•"/>
                      </a:pPr>
                      <a:r>
                        <a:rPr lang="en-ZA" sz="1600" dirty="0"/>
                        <a:t>Determining migration date.</a:t>
                      </a:r>
                    </a:p>
                    <a:p>
                      <a:pPr marL="285750" indent="-285750">
                        <a:buFont typeface="Arial" panose="020B0604020202020204" pitchFamily="34" charset="0"/>
                        <a:buChar char="•"/>
                      </a:pPr>
                      <a:r>
                        <a:rPr lang="en-ZA" sz="1600" dirty="0"/>
                        <a:t>Determining their GDE offices.</a:t>
                      </a:r>
                    </a:p>
                  </a:txBody>
                  <a:tcPr anchor="ctr"/>
                </a:tc>
                <a:tc>
                  <a:txBody>
                    <a:bodyPr/>
                    <a:lstStyle/>
                    <a:p>
                      <a:endParaRPr lang="en-ZA" sz="1600" dirty="0"/>
                    </a:p>
                    <a:p>
                      <a:pPr algn="l"/>
                      <a:r>
                        <a:rPr lang="en-ZA" sz="1600" dirty="0"/>
                        <a:t>          </a:t>
                      </a:r>
                    </a:p>
                    <a:p>
                      <a:pPr algn="l"/>
                      <a:r>
                        <a:rPr lang="en-ZA" sz="1600" dirty="0"/>
                        <a:t>IT</a:t>
                      </a:r>
                    </a:p>
                    <a:p>
                      <a:pPr algn="l"/>
                      <a:r>
                        <a:rPr lang="en-ZA" sz="1600" dirty="0"/>
                        <a:t>HR – OD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600" dirty="0"/>
                        <a:t>August-December 2021</a:t>
                      </a:r>
                    </a:p>
                    <a:p>
                      <a:pPr algn="l"/>
                      <a:endParaRPr lang="en-ZA" sz="1600" dirty="0"/>
                    </a:p>
                  </a:txBody>
                  <a:tcPr anchor="ctr"/>
                </a:tc>
                <a:tc>
                  <a:txBody>
                    <a:bodyPr/>
                    <a:lstStyle/>
                    <a:p>
                      <a:pPr marL="285750" indent="-285750" algn="just">
                        <a:buFont typeface="Arial" panose="020B0604020202020204" pitchFamily="34" charset="0"/>
                        <a:buChar char="•"/>
                      </a:pPr>
                      <a:r>
                        <a:rPr lang="en-ZA" sz="1600" dirty="0"/>
                        <a:t>175 posts to be spread between GDE Head Office &amp; Districts.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dirty="0"/>
                        <a:t>Names &amp; number of incumbents to migrate is still to be  determined.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dirty="0"/>
                        <a:t>User Accounts will be migrated on the migration date, 1 April 2022.</a:t>
                      </a:r>
                    </a:p>
                  </a:txBody>
                  <a:tcPr anchor="ctr"/>
                </a:tc>
                <a:extLst>
                  <a:ext uri="{0D108BD9-81ED-4DB2-BD59-A6C34878D82A}">
                    <a16:rowId xmlns:a16="http://schemas.microsoft.com/office/drawing/2014/main" val="10001"/>
                  </a:ext>
                </a:extLst>
              </a:tr>
              <a:tr h="1888940">
                <a:tc>
                  <a:txBody>
                    <a:bodyPr/>
                    <a:lstStyle/>
                    <a:p>
                      <a:pPr marL="342900" indent="-342900" algn="just">
                        <a:buAutoNum type="arabicPeriod" startAt="2"/>
                      </a:pPr>
                      <a:r>
                        <a:rPr lang="en-ZA" sz="1600" dirty="0"/>
                        <a:t>Assets (to be migrated  </a:t>
                      </a:r>
                    </a:p>
                    <a:p>
                      <a:pPr marL="0" indent="0" algn="just">
                        <a:buNone/>
                      </a:pPr>
                      <a:r>
                        <a:rPr lang="en-ZA" sz="1600" dirty="0"/>
                        <a:t>     to GDE &amp; provisioning by </a:t>
                      </a:r>
                    </a:p>
                    <a:p>
                      <a:pPr marL="0" indent="0" algn="just">
                        <a:buNone/>
                      </a:pPr>
                      <a:r>
                        <a:rPr lang="en-ZA" sz="1600" dirty="0"/>
                        <a:t>     GDE)</a:t>
                      </a:r>
                    </a:p>
                  </a:txBody>
                  <a:tcPr anchor="ctr"/>
                </a:tc>
                <a:tc>
                  <a:txBody>
                    <a:bodyPr/>
                    <a:lstStyle/>
                    <a:p>
                      <a:pPr marL="285750" indent="-285750">
                        <a:buFont typeface="Arial" panose="020B0604020202020204" pitchFamily="34" charset="0"/>
                        <a:buChar char="•"/>
                      </a:pPr>
                      <a:r>
                        <a:rPr lang="en-ZA" sz="1600" dirty="0"/>
                        <a:t>Date of assets migration</a:t>
                      </a:r>
                    </a:p>
                    <a:p>
                      <a:pPr marL="285750" indent="-285750">
                        <a:buFont typeface="Arial" panose="020B0604020202020204" pitchFamily="34" charset="0"/>
                        <a:buChar char="•"/>
                      </a:pPr>
                      <a:r>
                        <a:rPr lang="en-ZA" sz="1600" dirty="0"/>
                        <a:t>Receival of assets.</a:t>
                      </a:r>
                    </a:p>
                    <a:p>
                      <a:pPr marL="285750" indent="-285750">
                        <a:buFont typeface="Arial" panose="020B0604020202020204" pitchFamily="34" charset="0"/>
                        <a:buChar char="•"/>
                      </a:pPr>
                      <a:r>
                        <a:rPr lang="en-ZA" sz="1600" dirty="0"/>
                        <a:t>Assessment of assets</a:t>
                      </a:r>
                    </a:p>
                    <a:p>
                      <a:pPr marL="285750" indent="-285750">
                        <a:buFont typeface="Arial" panose="020B0604020202020204" pitchFamily="34" charset="0"/>
                        <a:buChar char="•"/>
                      </a:pPr>
                      <a:r>
                        <a:rPr lang="en-ZA" sz="1600" dirty="0"/>
                        <a:t>Outcome of assessment.</a:t>
                      </a:r>
                    </a:p>
                    <a:p>
                      <a:pPr marL="285750" indent="-285750">
                        <a:buFont typeface="Arial" panose="020B0604020202020204" pitchFamily="34" charset="0"/>
                        <a:buChar char="•"/>
                      </a:pPr>
                      <a:r>
                        <a:rPr lang="en-ZA" sz="1600" dirty="0"/>
                        <a:t>Configuring the assets</a:t>
                      </a:r>
                    </a:p>
                    <a:p>
                      <a:pPr marL="285750" indent="-285750">
                        <a:buFont typeface="Arial" panose="020B0604020202020204" pitchFamily="34" charset="0"/>
                        <a:buChar char="•"/>
                      </a:pPr>
                      <a:r>
                        <a:rPr lang="en-ZA" sz="1600" dirty="0"/>
                        <a:t>Procuring assets</a:t>
                      </a:r>
                    </a:p>
                  </a:txBody>
                  <a:tcPr anchor="ctr"/>
                </a:tc>
                <a:tc>
                  <a:txBody>
                    <a:bodyPr/>
                    <a:lstStyle/>
                    <a:p>
                      <a:endParaRPr lang="en-ZA" sz="1600" dirty="0"/>
                    </a:p>
                    <a:p>
                      <a:r>
                        <a:rPr lang="en-ZA" sz="1600" dirty="0"/>
                        <a:t>         </a:t>
                      </a:r>
                    </a:p>
                    <a:p>
                      <a:r>
                        <a:rPr lang="en-ZA" sz="1600" dirty="0"/>
                        <a:t>IT </a:t>
                      </a:r>
                    </a:p>
                    <a:p>
                      <a:r>
                        <a:rPr lang="en-ZA" sz="1600" dirty="0"/>
                        <a:t>Asset</a:t>
                      </a:r>
                    </a:p>
                    <a:p>
                      <a:r>
                        <a:rPr lang="en-ZA" sz="1600" dirty="0"/>
                        <a:t>Finance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600" dirty="0">
                          <a:solidFill>
                            <a:srgbClr val="FF0000"/>
                          </a:solidFill>
                        </a:rPr>
                        <a:t>Pending Labour engagement outcomes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ZA" sz="1600" dirty="0">
                          <a:solidFill>
                            <a:srgbClr val="FF0000"/>
                          </a:solidFill>
                        </a:rPr>
                        <a:t>October-November 2021</a:t>
                      </a:r>
                      <a:endParaRPr lang="en-ZA" sz="1600" dirty="0">
                        <a:solidFill>
                          <a:srgbClr val="FF0000"/>
                        </a:solidFill>
                        <a:latin typeface="Calibri" panose="020F0502020204030204" pitchFamily="34" charset="0"/>
                        <a:cs typeface="Calibri" panose="020F0502020204030204" pitchFamily="34" charset="0"/>
                      </a:endParaRPr>
                    </a:p>
                  </a:txBody>
                  <a:tcPr anchor="ctr"/>
                </a:tc>
                <a:tc>
                  <a:txBody>
                    <a:bodyPr/>
                    <a:lstStyle/>
                    <a:p>
                      <a:pPr marL="285750" indent="-285750" algn="just">
                        <a:buFont typeface="Arial" panose="020B0604020202020204" pitchFamily="34" charset="0"/>
                        <a:buChar char="•"/>
                      </a:pPr>
                      <a:r>
                        <a:rPr lang="en-ZA" sz="1600" dirty="0">
                          <a:solidFill>
                            <a:srgbClr val="FF0000"/>
                          </a:solidFill>
                        </a:rPr>
                        <a:t>Assessment of IT assets will unfold once consultation has been concluded by Labour and the name list for warm bodies moving over to GDE has been provided</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31068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cap="small" dirty="0">
                <a:solidFill>
                  <a:schemeClr val="accent2">
                    <a:lumMod val="75000"/>
                  </a:schemeClr>
                </a:solidFill>
                <a:cs typeface="Arial" panose="020B0604020202020204" pitchFamily="34" charset="0"/>
              </a:rPr>
              <a:t>Finance &amp; Budgets</a:t>
            </a:r>
            <a:endParaRPr lang="en-US" dirty="0">
              <a:solidFill>
                <a:schemeClr val="accent2">
                  <a:lumMod val="75000"/>
                </a:schemeClr>
              </a:solidFill>
            </a:endParaRPr>
          </a:p>
        </p:txBody>
      </p:sp>
    </p:spTree>
    <p:extLst>
      <p:ext uri="{BB962C8B-B14F-4D97-AF65-F5344CB8AC3E}">
        <p14:creationId xmlns:p14="http://schemas.microsoft.com/office/powerpoint/2010/main" val="20553783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10972800" cy="789664"/>
          </a:xfrm>
        </p:spPr>
        <p:txBody>
          <a:bodyPr/>
          <a:lstStyle/>
          <a:p>
            <a:r>
              <a:rPr lang="en-ZA" sz="2800" b="1" dirty="0">
                <a:solidFill>
                  <a:schemeClr val="accent6"/>
                </a:solidFill>
              </a:rPr>
              <a:t>IT Action Plan</a:t>
            </a:r>
            <a:endParaRPr lang="en-ZA"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4902587"/>
              </p:ext>
            </p:extLst>
          </p:nvPr>
        </p:nvGraphicFramePr>
        <p:xfrm>
          <a:off x="479685" y="927167"/>
          <a:ext cx="11229223" cy="5839327"/>
        </p:xfrm>
        <a:graphic>
          <a:graphicData uri="http://schemas.openxmlformats.org/drawingml/2006/table">
            <a:tbl>
              <a:tblPr firstRow="1" bandRow="1">
                <a:tableStyleId>{93296810-A885-4BE3-A3E7-6D5BEEA58F35}</a:tableStyleId>
              </a:tblPr>
              <a:tblGrid>
                <a:gridCol w="1369663">
                  <a:extLst>
                    <a:ext uri="{9D8B030D-6E8A-4147-A177-3AD203B41FA5}">
                      <a16:colId xmlns:a16="http://schemas.microsoft.com/office/drawing/2014/main" val="20000"/>
                    </a:ext>
                  </a:extLst>
                </a:gridCol>
                <a:gridCol w="2753474">
                  <a:extLst>
                    <a:ext uri="{9D8B030D-6E8A-4147-A177-3AD203B41FA5}">
                      <a16:colId xmlns:a16="http://schemas.microsoft.com/office/drawing/2014/main" val="20001"/>
                    </a:ext>
                  </a:extLst>
                </a:gridCol>
                <a:gridCol w="1387012">
                  <a:extLst>
                    <a:ext uri="{9D8B030D-6E8A-4147-A177-3AD203B41FA5}">
                      <a16:colId xmlns:a16="http://schemas.microsoft.com/office/drawing/2014/main" val="20002"/>
                    </a:ext>
                  </a:extLst>
                </a:gridCol>
                <a:gridCol w="1417833">
                  <a:extLst>
                    <a:ext uri="{9D8B030D-6E8A-4147-A177-3AD203B41FA5}">
                      <a16:colId xmlns:a16="http://schemas.microsoft.com/office/drawing/2014/main" val="2315318984"/>
                    </a:ext>
                  </a:extLst>
                </a:gridCol>
                <a:gridCol w="4301241">
                  <a:extLst>
                    <a:ext uri="{9D8B030D-6E8A-4147-A177-3AD203B41FA5}">
                      <a16:colId xmlns:a16="http://schemas.microsoft.com/office/drawing/2014/main" val="20003"/>
                    </a:ext>
                  </a:extLst>
                </a:gridCol>
              </a:tblGrid>
              <a:tr h="686101">
                <a:tc>
                  <a:txBody>
                    <a:bodyPr/>
                    <a:lstStyle/>
                    <a:p>
                      <a:pPr algn="ctr"/>
                      <a:r>
                        <a:rPr lang="en-ZA" sz="1400" dirty="0"/>
                        <a:t>MILESTONES </a:t>
                      </a:r>
                    </a:p>
                  </a:txBody>
                  <a:tcPr anchor="ctr"/>
                </a:tc>
                <a:tc>
                  <a:txBody>
                    <a:bodyPr/>
                    <a:lstStyle/>
                    <a:p>
                      <a:pPr algn="ctr"/>
                      <a:r>
                        <a:rPr lang="en-ZA" sz="1400" dirty="0"/>
                        <a:t>KEY ACTIVITIES </a:t>
                      </a:r>
                    </a:p>
                  </a:txBody>
                  <a:tcPr anchor="ctr"/>
                </a:tc>
                <a:tc>
                  <a:txBody>
                    <a:bodyPr/>
                    <a:lstStyle/>
                    <a:p>
                      <a:pPr algn="ctr"/>
                      <a:r>
                        <a:rPr lang="en-ZA" sz="1400" dirty="0"/>
                        <a:t>RESPONSIBILITY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400" dirty="0"/>
                        <a:t>TIME FRAMES </a:t>
                      </a:r>
                    </a:p>
                  </a:txBody>
                  <a:tcPr anchor="ctr"/>
                </a:tc>
                <a:tc>
                  <a:txBody>
                    <a:bodyPr/>
                    <a:lstStyle/>
                    <a:p>
                      <a:pPr algn="ctr"/>
                      <a:r>
                        <a:rPr lang="en-ZA" sz="1400" dirty="0"/>
                        <a:t>PROGRESS</a:t>
                      </a:r>
                    </a:p>
                  </a:txBody>
                  <a:tcPr anchor="ctr"/>
                </a:tc>
                <a:extLst>
                  <a:ext uri="{0D108BD9-81ED-4DB2-BD59-A6C34878D82A}">
                    <a16:rowId xmlns:a16="http://schemas.microsoft.com/office/drawing/2014/main" val="10000"/>
                  </a:ext>
                </a:extLst>
              </a:tr>
              <a:tr h="2507919">
                <a:tc>
                  <a:txBody>
                    <a:bodyPr/>
                    <a:lstStyle/>
                    <a:p>
                      <a:pPr algn="just"/>
                      <a:r>
                        <a:rPr lang="en-ZA" sz="1800" dirty="0"/>
                        <a:t>3. Microsoft Licensing </a:t>
                      </a:r>
                      <a:endParaRPr lang="en-ZA" sz="1800" dirty="0">
                        <a:latin typeface="+mn-lt"/>
                      </a:endParaRPr>
                    </a:p>
                  </a:txBody>
                  <a:tcPr anchor="ctr"/>
                </a:tc>
                <a:tc>
                  <a:txBody>
                    <a:bodyPr/>
                    <a:lstStyle/>
                    <a:p>
                      <a:pPr marL="285750" indent="-285750" algn="just">
                        <a:buFont typeface="Arial" panose="020B0604020202020204" pitchFamily="34" charset="0"/>
                        <a:buChar char="•"/>
                      </a:pPr>
                      <a:r>
                        <a:rPr lang="en-ZA" sz="1800" dirty="0"/>
                        <a:t>Provisioning of Microsoft Licenses for migrating staff. </a:t>
                      </a:r>
                      <a:endParaRPr lang="en-ZA" sz="1800" dirty="0">
                        <a:latin typeface="+mn-lt"/>
                      </a:endParaRPr>
                    </a:p>
                  </a:txBody>
                  <a:tcPr anchor="ctr"/>
                </a:tc>
                <a:tc>
                  <a:txBody>
                    <a:bodyPr/>
                    <a:lstStyle/>
                    <a:p>
                      <a:pPr algn="ctr"/>
                      <a:endParaRPr lang="en-ZA" sz="1800" dirty="0"/>
                    </a:p>
                    <a:p>
                      <a:pPr algn="ctr"/>
                      <a:r>
                        <a:rPr lang="en-ZA" sz="1800" dirty="0"/>
                        <a:t>IT</a:t>
                      </a:r>
                      <a:endParaRPr lang="en-ZA" sz="1800" dirty="0">
                        <a:latin typeface="+mn-lt"/>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800" dirty="0">
                          <a:solidFill>
                            <a:srgbClr val="FF0000"/>
                          </a:solidFill>
                        </a:rPr>
                        <a:t>March 2022</a:t>
                      </a:r>
                      <a:endParaRPr lang="en-ZA" sz="1800" dirty="0">
                        <a:solidFill>
                          <a:srgbClr val="FF0000"/>
                        </a:solidFill>
                        <a:latin typeface="+mn-lt"/>
                        <a:cs typeface="Calibri" panose="020F0502020204030204" pitchFamily="34" charset="0"/>
                      </a:endParaRPr>
                    </a:p>
                  </a:txBody>
                  <a:tcPr anchor="ctr"/>
                </a:tc>
                <a:tc>
                  <a:txBody>
                    <a:bodyPr/>
                    <a:lstStyle/>
                    <a:p>
                      <a:pPr marL="285750" indent="-285750" algn="just">
                        <a:buFont typeface="Arial" panose="020B0604020202020204" pitchFamily="34" charset="0"/>
                        <a:buChar char="•"/>
                      </a:pPr>
                      <a:r>
                        <a:rPr lang="en-ZA" sz="1800" dirty="0">
                          <a:solidFill>
                            <a:srgbClr val="FF0000"/>
                          </a:solidFill>
                        </a:rPr>
                        <a:t>Meeting was held on 30/09/21 between GDSD, GDE and eGov. It was noted that GDE is operating on a different Microsoft EA licensing model and GDSD EA agreement comes to an end by Feb.2022.</a:t>
                      </a:r>
                    </a:p>
                    <a:p>
                      <a:pPr marL="285750" indent="-285750" algn="just">
                        <a:buFont typeface="Arial" panose="020B0604020202020204" pitchFamily="34" charset="0"/>
                        <a:buChar char="•"/>
                      </a:pPr>
                      <a:r>
                        <a:rPr lang="en-ZA" sz="1800" dirty="0">
                          <a:solidFill>
                            <a:srgbClr val="FF0000"/>
                          </a:solidFill>
                        </a:rPr>
                        <a:t>Officials moving to GDE will only be covered while still in GDSD.</a:t>
                      </a:r>
                    </a:p>
                    <a:p>
                      <a:pPr marL="285750" indent="-285750" algn="just">
                        <a:buFont typeface="Arial" panose="020B0604020202020204" pitchFamily="34" charset="0"/>
                        <a:buChar char="•"/>
                      </a:pPr>
                      <a:r>
                        <a:rPr lang="en-ZA" sz="1800" dirty="0">
                          <a:solidFill>
                            <a:srgbClr val="FF0000"/>
                          </a:solidFill>
                        </a:rPr>
                        <a:t>GDE to liaise with eGov to make provision for the procurement of additional software licences w.e.f. 01 April 2022.</a:t>
                      </a:r>
                      <a:endParaRPr lang="en-ZA" sz="1800" dirty="0">
                        <a:solidFill>
                          <a:srgbClr val="FF0000"/>
                        </a:solidFill>
                        <a:latin typeface="+mn-lt"/>
                      </a:endParaRPr>
                    </a:p>
                  </a:txBody>
                  <a:tcPr anchor="ctr"/>
                </a:tc>
                <a:extLst>
                  <a:ext uri="{0D108BD9-81ED-4DB2-BD59-A6C34878D82A}">
                    <a16:rowId xmlns:a16="http://schemas.microsoft.com/office/drawing/2014/main" val="10001"/>
                  </a:ext>
                </a:extLst>
              </a:tr>
              <a:tr h="1769946">
                <a:tc>
                  <a:txBody>
                    <a:bodyPr/>
                    <a:lstStyle/>
                    <a:p>
                      <a:pPr marL="0" indent="0" algn="just">
                        <a:buNone/>
                      </a:pPr>
                      <a:r>
                        <a:rPr lang="en-ZA" sz="1800" dirty="0"/>
                        <a:t>4. SAP Licenses</a:t>
                      </a:r>
                      <a:endParaRPr lang="en-ZA" sz="1800" dirty="0">
                        <a:latin typeface="+mn-lt"/>
                      </a:endParaRPr>
                    </a:p>
                  </a:txBody>
                  <a:tcPr anchor="ctr"/>
                </a:tc>
                <a:tc>
                  <a:txBody>
                    <a:bodyPr/>
                    <a:lstStyle/>
                    <a:p>
                      <a:pPr marL="285750" indent="-285750" algn="just">
                        <a:buFont typeface="Arial" panose="020B0604020202020204" pitchFamily="34" charset="0"/>
                        <a:buChar char="•"/>
                      </a:pPr>
                      <a:r>
                        <a:rPr lang="en-ZA" sz="1800" dirty="0"/>
                        <a:t>Determining SAP Licenses requirements and costs.  </a:t>
                      </a:r>
                    </a:p>
                    <a:p>
                      <a:pPr marL="285750" indent="-285750" algn="just">
                        <a:buFont typeface="Arial" panose="020B0604020202020204" pitchFamily="34" charset="0"/>
                        <a:buChar char="•"/>
                      </a:pPr>
                      <a:r>
                        <a:rPr lang="en-ZA" sz="1800" dirty="0"/>
                        <a:t>Determine the number of users from Finance and ECD</a:t>
                      </a:r>
                      <a:endParaRPr lang="en-ZA" sz="1800" dirty="0">
                        <a:latin typeface="+mn-lt"/>
                      </a:endParaRPr>
                    </a:p>
                  </a:txBody>
                  <a:tcPr anchor="ctr"/>
                </a:tc>
                <a:tc>
                  <a:txBody>
                    <a:bodyPr/>
                    <a:lstStyle/>
                    <a:p>
                      <a:pPr algn="ctr"/>
                      <a:r>
                        <a:rPr lang="en-ZA" sz="1800" dirty="0"/>
                        <a:t> IT</a:t>
                      </a:r>
                    </a:p>
                    <a:p>
                      <a:pPr algn="ctr"/>
                      <a:r>
                        <a:rPr lang="en-ZA" sz="1800" dirty="0"/>
                        <a:t>               </a:t>
                      </a:r>
                      <a:endParaRPr lang="en-ZA" sz="1800" dirty="0">
                        <a:latin typeface="+mn-lt"/>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800" dirty="0"/>
                        <a:t>August 2021</a:t>
                      </a:r>
                      <a:endParaRPr lang="en-ZA" sz="1800" dirty="0">
                        <a:latin typeface="+mn-lt"/>
                        <a:cs typeface="Calibri" panose="020F0502020204030204" pitchFamily="34" charset="0"/>
                      </a:endParaRPr>
                    </a:p>
                  </a:txBody>
                  <a:tcPr anchor="ctr"/>
                </a:tc>
                <a:tc>
                  <a:txBody>
                    <a:bodyPr/>
                    <a:lstStyle/>
                    <a:p>
                      <a:pPr algn="just"/>
                      <a:r>
                        <a:rPr lang="en-ZA" sz="1800" dirty="0"/>
                        <a:t>eGov to cover licensing costs. </a:t>
                      </a:r>
                      <a:endParaRPr lang="en-ZA" sz="1800" dirty="0">
                        <a:latin typeface="+mn-lt"/>
                      </a:endParaRP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984330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10972800" cy="834634"/>
          </a:xfrm>
        </p:spPr>
        <p:txBody>
          <a:bodyPr/>
          <a:lstStyle/>
          <a:p>
            <a:r>
              <a:rPr lang="en-ZA" sz="2800" b="1" dirty="0">
                <a:solidFill>
                  <a:schemeClr val="accent6"/>
                </a:solidFill>
              </a:rPr>
              <a:t>IT Action Plan</a:t>
            </a:r>
            <a:endParaRPr lang="en-ZA"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7855613"/>
              </p:ext>
            </p:extLst>
          </p:nvPr>
        </p:nvGraphicFramePr>
        <p:xfrm>
          <a:off x="609600" y="1109272"/>
          <a:ext cx="11310256" cy="4703297"/>
        </p:xfrm>
        <a:graphic>
          <a:graphicData uri="http://schemas.openxmlformats.org/drawingml/2006/table">
            <a:tbl>
              <a:tblPr firstRow="1" bandRow="1">
                <a:tableStyleId>{93296810-A885-4BE3-A3E7-6D5BEEA58F35}</a:tableStyleId>
              </a:tblPr>
              <a:tblGrid>
                <a:gridCol w="1749957">
                  <a:extLst>
                    <a:ext uri="{9D8B030D-6E8A-4147-A177-3AD203B41FA5}">
                      <a16:colId xmlns:a16="http://schemas.microsoft.com/office/drawing/2014/main" val="20000"/>
                    </a:ext>
                  </a:extLst>
                </a:gridCol>
                <a:gridCol w="3074351">
                  <a:extLst>
                    <a:ext uri="{9D8B030D-6E8A-4147-A177-3AD203B41FA5}">
                      <a16:colId xmlns:a16="http://schemas.microsoft.com/office/drawing/2014/main" val="20001"/>
                    </a:ext>
                  </a:extLst>
                </a:gridCol>
                <a:gridCol w="2015152">
                  <a:extLst>
                    <a:ext uri="{9D8B030D-6E8A-4147-A177-3AD203B41FA5}">
                      <a16:colId xmlns:a16="http://schemas.microsoft.com/office/drawing/2014/main" val="20002"/>
                    </a:ext>
                  </a:extLst>
                </a:gridCol>
                <a:gridCol w="1810503">
                  <a:extLst>
                    <a:ext uri="{9D8B030D-6E8A-4147-A177-3AD203B41FA5}">
                      <a16:colId xmlns:a16="http://schemas.microsoft.com/office/drawing/2014/main" val="3441928669"/>
                    </a:ext>
                  </a:extLst>
                </a:gridCol>
                <a:gridCol w="2660293">
                  <a:extLst>
                    <a:ext uri="{9D8B030D-6E8A-4147-A177-3AD203B41FA5}">
                      <a16:colId xmlns:a16="http://schemas.microsoft.com/office/drawing/2014/main" val="20003"/>
                    </a:ext>
                  </a:extLst>
                </a:gridCol>
              </a:tblGrid>
              <a:tr h="403120">
                <a:tc>
                  <a:txBody>
                    <a:bodyPr/>
                    <a:lstStyle/>
                    <a:p>
                      <a:pPr algn="ctr"/>
                      <a:r>
                        <a:rPr lang="en-ZA" sz="1600" dirty="0"/>
                        <a:t>MILESTONES </a:t>
                      </a:r>
                    </a:p>
                  </a:txBody>
                  <a:tcPr anchor="ctr"/>
                </a:tc>
                <a:tc>
                  <a:txBody>
                    <a:bodyPr/>
                    <a:lstStyle/>
                    <a:p>
                      <a:pPr algn="ctr"/>
                      <a:r>
                        <a:rPr lang="en-ZA" sz="1600" dirty="0"/>
                        <a:t>KEY ACTIVITIES </a:t>
                      </a:r>
                    </a:p>
                  </a:txBody>
                  <a:tcPr anchor="ctr"/>
                </a:tc>
                <a:tc>
                  <a:txBody>
                    <a:bodyPr/>
                    <a:lstStyle/>
                    <a:p>
                      <a:pPr algn="ctr"/>
                      <a:r>
                        <a:rPr lang="en-ZA" sz="1600" dirty="0"/>
                        <a:t>RESPONSIBILITY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600" dirty="0"/>
                        <a:t>TIME FRAMES </a:t>
                      </a:r>
                    </a:p>
                  </a:txBody>
                  <a:tcPr anchor="ctr"/>
                </a:tc>
                <a:tc>
                  <a:txBody>
                    <a:bodyPr/>
                    <a:lstStyle/>
                    <a:p>
                      <a:pPr algn="ctr"/>
                      <a:r>
                        <a:rPr lang="en-ZA" sz="1600" dirty="0"/>
                        <a:t>PROGRESS</a:t>
                      </a:r>
                    </a:p>
                  </a:txBody>
                  <a:tcPr anchor="ctr"/>
                </a:tc>
                <a:extLst>
                  <a:ext uri="{0D108BD9-81ED-4DB2-BD59-A6C34878D82A}">
                    <a16:rowId xmlns:a16="http://schemas.microsoft.com/office/drawing/2014/main" val="10000"/>
                  </a:ext>
                </a:extLst>
              </a:tr>
              <a:tr h="1467521">
                <a:tc>
                  <a:txBody>
                    <a:bodyPr/>
                    <a:lstStyle/>
                    <a:p>
                      <a:pPr marL="0" indent="0" algn="l">
                        <a:buNone/>
                      </a:pPr>
                      <a:r>
                        <a:rPr lang="en-ZA" sz="1600" dirty="0"/>
                        <a:t>5. Training of GDE Finance officials on SAP ECD </a:t>
                      </a:r>
                    </a:p>
                    <a:p>
                      <a:pPr marL="0" indent="0" algn="just">
                        <a:buNone/>
                      </a:pPr>
                      <a:endParaRPr lang="en-ZA" sz="1600" dirty="0"/>
                    </a:p>
                  </a:txBody>
                  <a:tcPr anchor="ctr"/>
                </a:tc>
                <a:tc>
                  <a:txBody>
                    <a:bodyPr/>
                    <a:lstStyle/>
                    <a:p>
                      <a:pPr marL="285750" indent="-285750" algn="just">
                        <a:buFont typeface="Arial" panose="020B0604020202020204" pitchFamily="34" charset="0"/>
                        <a:buChar char="•"/>
                      </a:pPr>
                      <a:r>
                        <a:rPr lang="en-ZA" sz="1600" dirty="0"/>
                        <a:t>Determining officials to be trained.</a:t>
                      </a:r>
                    </a:p>
                    <a:p>
                      <a:pPr marL="285750" indent="-285750" algn="just">
                        <a:buFont typeface="Arial" panose="020B0604020202020204" pitchFamily="34" charset="0"/>
                        <a:buChar char="•"/>
                      </a:pPr>
                      <a:r>
                        <a:rPr lang="en-ZA" sz="1600" dirty="0"/>
                        <a:t>Request training from SAP trainers.</a:t>
                      </a:r>
                    </a:p>
                    <a:p>
                      <a:pPr marL="285750" indent="-285750" algn="just">
                        <a:buFont typeface="Arial" panose="020B0604020202020204" pitchFamily="34" charset="0"/>
                        <a:buChar char="•"/>
                      </a:pPr>
                      <a:r>
                        <a:rPr lang="en-ZA" sz="1600" dirty="0"/>
                        <a:t>Set training date.</a:t>
                      </a:r>
                    </a:p>
                  </a:txBody>
                  <a:tcPr anchor="ctr"/>
                </a:tc>
                <a:tc>
                  <a:txBody>
                    <a:bodyPr/>
                    <a:lstStyle/>
                    <a:p>
                      <a:pPr algn="just"/>
                      <a:r>
                        <a:rPr lang="en-ZA" sz="1600" dirty="0"/>
                        <a:t>IT</a:t>
                      </a:r>
                    </a:p>
                    <a:p>
                      <a:pPr algn="just"/>
                      <a:r>
                        <a:rPr lang="en-ZA" sz="1600" dirty="0"/>
                        <a:t>Finance </a:t>
                      </a:r>
                    </a:p>
                    <a:p>
                      <a:pPr algn="just"/>
                      <a:r>
                        <a:rPr lang="en-ZA" sz="1600" dirty="0"/>
                        <a:t>eGov</a:t>
                      </a:r>
                    </a:p>
                    <a:p>
                      <a:pPr algn="just"/>
                      <a:endParaRPr lang="en-ZA" sz="1600" dirty="0"/>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600" b="1" dirty="0">
                          <a:solidFill>
                            <a:srgbClr val="FF0000"/>
                          </a:solidFill>
                          <a:highlight>
                            <a:srgbClr val="FFFF00"/>
                          </a:highlight>
                        </a:rPr>
                        <a:t>February  2022</a:t>
                      </a:r>
                      <a:endParaRPr lang="en-ZA" sz="1600" b="1" i="1" dirty="0">
                        <a:solidFill>
                          <a:srgbClr val="FF0000"/>
                        </a:solidFill>
                        <a:highlight>
                          <a:srgbClr val="FFFF00"/>
                        </a:highlight>
                        <a:latin typeface="Calibri" panose="020F0502020204030204" pitchFamily="34" charset="0"/>
                        <a:cs typeface="Calibri" panose="020F0502020204030204" pitchFamily="34" charset="0"/>
                      </a:endParaRPr>
                    </a:p>
                  </a:txBody>
                  <a:tcPr anchor="ctr"/>
                </a:tc>
                <a:tc>
                  <a:txBody>
                    <a:bodyPr/>
                    <a:lstStyle/>
                    <a:p>
                      <a:pPr algn="just"/>
                      <a:r>
                        <a:rPr lang="en-US" sz="1600" dirty="0">
                          <a:solidFill>
                            <a:srgbClr val="FF0000"/>
                          </a:solidFill>
                        </a:rPr>
                        <a:t>Arrangements will be made once the development of the Grantor (NPO) module has been completed.</a:t>
                      </a:r>
                      <a:endParaRPr lang="en-ZA" sz="1600" dirty="0">
                        <a:solidFill>
                          <a:srgbClr val="FF0000"/>
                        </a:solidFill>
                      </a:endParaRPr>
                    </a:p>
                  </a:txBody>
                  <a:tcPr anchor="ctr"/>
                </a:tc>
                <a:extLst>
                  <a:ext uri="{0D108BD9-81ED-4DB2-BD59-A6C34878D82A}">
                    <a16:rowId xmlns:a16="http://schemas.microsoft.com/office/drawing/2014/main" val="10001"/>
                  </a:ext>
                </a:extLst>
              </a:tr>
              <a:tr h="283265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600" dirty="0"/>
                        <a:t>5.1 Training of Trainers </a:t>
                      </a:r>
                    </a:p>
                    <a:p>
                      <a:pPr marL="0" indent="0" algn="just">
                        <a:buNone/>
                      </a:pPr>
                      <a:endParaRPr lang="en-ZA" sz="1600" dirty="0"/>
                    </a:p>
                  </a:txBody>
                  <a:tcPr anchor="ctr"/>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Finalization of Grantor Module Project implementation.</a:t>
                      </a:r>
                    </a:p>
                    <a:p>
                      <a:pPr marL="285750" indent="-285750" algn="just">
                        <a:buFont typeface="Arial" panose="020B0604020202020204" pitchFamily="34" charset="0"/>
                        <a:buChar char="•"/>
                      </a:pPr>
                      <a:endParaRPr lang="en-US" sz="1600" dirty="0"/>
                    </a:p>
                  </a:txBody>
                  <a:tcPr anchor="ctr"/>
                </a:tc>
                <a:tc>
                  <a:txBody>
                    <a:bodyPr/>
                    <a:lstStyle/>
                    <a:p>
                      <a:pPr algn="just"/>
                      <a:r>
                        <a:rPr lang="en-ZA" sz="1600" dirty="0"/>
                        <a:t>IT</a:t>
                      </a:r>
                    </a:p>
                    <a:p>
                      <a:pPr algn="just"/>
                      <a:r>
                        <a:rPr lang="en-ZA" sz="1600" dirty="0"/>
                        <a:t>Finance </a:t>
                      </a:r>
                    </a:p>
                    <a:p>
                      <a:pPr algn="just"/>
                      <a:r>
                        <a:rPr lang="en-ZA" sz="1600" dirty="0" err="1"/>
                        <a:t>eGov</a:t>
                      </a:r>
                      <a:endParaRPr lang="en-ZA" sz="1600" dirty="0"/>
                    </a:p>
                  </a:txBody>
                  <a:tcPr anchor="ctr"/>
                </a:tc>
                <a:tc>
                  <a:txBody>
                    <a:bodyPr/>
                    <a:lstStyle/>
                    <a:p>
                      <a:pPr algn="just"/>
                      <a:r>
                        <a:rPr lang="en-ZA" sz="1400" b="1" dirty="0">
                          <a:solidFill>
                            <a:srgbClr val="FF0000"/>
                          </a:solidFill>
                          <a:highlight>
                            <a:srgbClr val="FFFF00"/>
                          </a:highlight>
                        </a:rPr>
                        <a:t>January 2022</a:t>
                      </a:r>
                      <a:endParaRPr lang="en-ZA" sz="1400" b="1" i="1" dirty="0">
                        <a:solidFill>
                          <a:srgbClr val="FF0000"/>
                        </a:solidFill>
                        <a:highlight>
                          <a:srgbClr val="FFFF00"/>
                        </a:highlight>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u="none" strike="noStrike" kern="1200" cap="none" spc="0" normalizeH="0" baseline="0" noProof="0" dirty="0">
                          <a:ln>
                            <a:noFill/>
                          </a:ln>
                          <a:solidFill>
                            <a:prstClr val="black"/>
                          </a:solidFill>
                          <a:effectLst/>
                          <a:uLnTx/>
                          <a:uFillTx/>
                        </a:rPr>
                        <a:t>The project has run into System design issues, that have caused project implementation delays.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u="none" strike="noStrike" kern="1200" cap="none" spc="0" normalizeH="0" baseline="0" noProof="0" dirty="0">
                          <a:ln>
                            <a:noFill/>
                          </a:ln>
                          <a:solidFill>
                            <a:prstClr val="black"/>
                          </a:solidFill>
                          <a:effectLst/>
                          <a:uLnTx/>
                          <a:uFillTx/>
                        </a:rPr>
                        <a:t>However, these project issues are being addressed by the GDSD Project team, eGov, and the implementing Service Provider under a revised  project plan. </a:t>
                      </a:r>
                      <a:endParaRPr lang="en-ZA" sz="1600" dirty="0"/>
                    </a:p>
                  </a:txBody>
                  <a:tcPr anchor="ctr">
                    <a:solidFill>
                      <a:srgbClr val="FFC000"/>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447040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10972800" cy="609782"/>
          </a:xfrm>
        </p:spPr>
        <p:txBody>
          <a:bodyPr/>
          <a:lstStyle/>
          <a:p>
            <a:r>
              <a:rPr lang="en-ZA" sz="2800" b="1" dirty="0">
                <a:solidFill>
                  <a:schemeClr val="accent6"/>
                </a:solidFill>
              </a:rPr>
              <a:t>IT Action Plan</a:t>
            </a:r>
            <a:endParaRPr lang="en-ZA"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30976742"/>
              </p:ext>
            </p:extLst>
          </p:nvPr>
        </p:nvGraphicFramePr>
        <p:xfrm>
          <a:off x="500233" y="797467"/>
          <a:ext cx="11440171" cy="5785895"/>
        </p:xfrm>
        <a:graphic>
          <a:graphicData uri="http://schemas.openxmlformats.org/drawingml/2006/table">
            <a:tbl>
              <a:tblPr firstRow="1" bandRow="1">
                <a:tableStyleId>{93296810-A885-4BE3-A3E7-6D5BEEA58F35}</a:tableStyleId>
              </a:tblPr>
              <a:tblGrid>
                <a:gridCol w="1843790">
                  <a:extLst>
                    <a:ext uri="{9D8B030D-6E8A-4147-A177-3AD203B41FA5}">
                      <a16:colId xmlns:a16="http://schemas.microsoft.com/office/drawing/2014/main" val="20000"/>
                    </a:ext>
                  </a:extLst>
                </a:gridCol>
                <a:gridCol w="3645810">
                  <a:extLst>
                    <a:ext uri="{9D8B030D-6E8A-4147-A177-3AD203B41FA5}">
                      <a16:colId xmlns:a16="http://schemas.microsoft.com/office/drawing/2014/main" val="20001"/>
                    </a:ext>
                  </a:extLst>
                </a:gridCol>
                <a:gridCol w="873304">
                  <a:extLst>
                    <a:ext uri="{9D8B030D-6E8A-4147-A177-3AD203B41FA5}">
                      <a16:colId xmlns:a16="http://schemas.microsoft.com/office/drawing/2014/main" val="20002"/>
                    </a:ext>
                  </a:extLst>
                </a:gridCol>
                <a:gridCol w="1376737">
                  <a:extLst>
                    <a:ext uri="{9D8B030D-6E8A-4147-A177-3AD203B41FA5}">
                      <a16:colId xmlns:a16="http://schemas.microsoft.com/office/drawing/2014/main" val="1863531797"/>
                    </a:ext>
                  </a:extLst>
                </a:gridCol>
                <a:gridCol w="3700530">
                  <a:extLst>
                    <a:ext uri="{9D8B030D-6E8A-4147-A177-3AD203B41FA5}">
                      <a16:colId xmlns:a16="http://schemas.microsoft.com/office/drawing/2014/main" val="20003"/>
                    </a:ext>
                  </a:extLst>
                </a:gridCol>
              </a:tblGrid>
              <a:tr h="482375">
                <a:tc>
                  <a:txBody>
                    <a:bodyPr/>
                    <a:lstStyle/>
                    <a:p>
                      <a:pPr algn="ctr"/>
                      <a:r>
                        <a:rPr lang="en-ZA" sz="1200" dirty="0"/>
                        <a:t>MILESTONES </a:t>
                      </a:r>
                    </a:p>
                  </a:txBody>
                  <a:tcPr anchor="ctr"/>
                </a:tc>
                <a:tc>
                  <a:txBody>
                    <a:bodyPr/>
                    <a:lstStyle/>
                    <a:p>
                      <a:pPr algn="ctr"/>
                      <a:r>
                        <a:rPr lang="en-ZA" sz="1200" dirty="0"/>
                        <a:t>KEY ACTIVITIES </a:t>
                      </a:r>
                    </a:p>
                  </a:txBody>
                  <a:tcPr anchor="ctr"/>
                </a:tc>
                <a:tc>
                  <a:txBody>
                    <a:bodyPr/>
                    <a:lstStyle/>
                    <a:p>
                      <a:pPr algn="ctr"/>
                      <a:r>
                        <a:rPr lang="en-ZA" sz="1200" dirty="0"/>
                        <a:t>RESPONSIBILITY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dirty="0"/>
                        <a:t>TIME FRAMES </a:t>
                      </a:r>
                    </a:p>
                  </a:txBody>
                  <a:tcPr anchor="ctr"/>
                </a:tc>
                <a:tc>
                  <a:txBody>
                    <a:bodyPr/>
                    <a:lstStyle/>
                    <a:p>
                      <a:pPr algn="ctr"/>
                      <a:r>
                        <a:rPr lang="en-ZA" sz="1200" dirty="0"/>
                        <a:t>PROGRESS</a:t>
                      </a:r>
                    </a:p>
                  </a:txBody>
                  <a:tcPr anchor="ctr"/>
                </a:tc>
                <a:extLst>
                  <a:ext uri="{0D108BD9-81ED-4DB2-BD59-A6C34878D82A}">
                    <a16:rowId xmlns:a16="http://schemas.microsoft.com/office/drawing/2014/main" val="10000"/>
                  </a:ext>
                </a:extLst>
              </a:tr>
              <a:tr h="2197922">
                <a:tc>
                  <a:txBody>
                    <a:bodyPr/>
                    <a:lstStyle/>
                    <a:p>
                      <a:pPr marL="0" indent="0" algn="just">
                        <a:buNone/>
                      </a:pPr>
                      <a:r>
                        <a:rPr lang="en-ZA" sz="1600" dirty="0"/>
                        <a:t>5.2. System Migration </a:t>
                      </a:r>
                    </a:p>
                  </a:txBody>
                  <a:tcPr anchor="ctr"/>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Technical Configuration in relation to creating a new System instance for GDE.</a:t>
                      </a:r>
                    </a:p>
                    <a:p>
                      <a:pPr marL="0" indent="0" algn="just">
                        <a:buFont typeface="Arial" panose="020B0604020202020204" pitchFamily="34" charset="0"/>
                        <a:buNone/>
                      </a:pPr>
                      <a:endParaRPr lang="en-ZA" sz="1600" dirty="0"/>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dirty="0"/>
                        <a:t>IT</a:t>
                      </a: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dirty="0">
                          <a:solidFill>
                            <a:srgbClr val="FF0000"/>
                          </a:solidFill>
                        </a:rPr>
                        <a:t>January 2022</a:t>
                      </a:r>
                    </a:p>
                  </a:txBody>
                  <a:tcPr anchor="ctr"/>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u="none" strike="noStrike" kern="1200" cap="none" spc="0" normalizeH="0" baseline="0" noProof="0" dirty="0">
                          <a:ln>
                            <a:noFill/>
                          </a:ln>
                          <a:solidFill>
                            <a:srgbClr val="FF0000"/>
                          </a:solidFill>
                          <a:effectLst/>
                          <a:uLnTx/>
                          <a:uFillTx/>
                        </a:rPr>
                        <a:t>eGov will facilitate the migration of the standard Grantor Module being developed for GDSD.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u="none" strike="noStrike" kern="1200" cap="none" spc="0" normalizeH="0" baseline="0" noProof="0" dirty="0">
                          <a:ln>
                            <a:noFill/>
                          </a:ln>
                          <a:solidFill>
                            <a:srgbClr val="FF0000"/>
                          </a:solidFill>
                          <a:effectLst/>
                          <a:uLnTx/>
                          <a:uFillTx/>
                        </a:rPr>
                        <a:t>Any additional requirements for system enhancements / customization by GDE will have budget implications..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u="none" strike="noStrike" kern="1200" cap="none" spc="0" normalizeH="0" baseline="0" noProof="0" dirty="0">
                          <a:ln>
                            <a:noFill/>
                          </a:ln>
                          <a:solidFill>
                            <a:srgbClr val="FF0000"/>
                          </a:solidFill>
                          <a:effectLst/>
                          <a:uLnTx/>
                          <a:uFillTx/>
                        </a:rPr>
                        <a:t>There will be no SAP software licensing cost implications as these licenses are centralized at eGov. for the Province.  </a:t>
                      </a:r>
                      <a:endParaRPr lang="en-ZA" sz="1600" b="1" dirty="0">
                        <a:solidFill>
                          <a:srgbClr val="FF0000"/>
                        </a:solidFill>
                      </a:endParaRPr>
                    </a:p>
                  </a:txBody>
                  <a:tcPr anchor="ctr">
                    <a:solidFill>
                      <a:srgbClr val="FFC000"/>
                    </a:solidFill>
                  </a:tcPr>
                </a:tc>
                <a:extLst>
                  <a:ext uri="{0D108BD9-81ED-4DB2-BD59-A6C34878D82A}">
                    <a16:rowId xmlns:a16="http://schemas.microsoft.com/office/drawing/2014/main" val="10001"/>
                  </a:ext>
                </a:extLst>
              </a:tr>
              <a:tr h="2206496">
                <a:tc>
                  <a:txBody>
                    <a:bodyPr/>
                    <a:lstStyle/>
                    <a:p>
                      <a:pPr algn="just"/>
                      <a:r>
                        <a:rPr lang="en-ZA" sz="1600" dirty="0"/>
                        <a:t>6* Online System (ECD      Management System)</a:t>
                      </a:r>
                    </a:p>
                  </a:txBody>
                  <a:tcPr anchor="ctr"/>
                </a:tc>
                <a:tc>
                  <a:txBody>
                    <a:bodyPr/>
                    <a:lstStyle/>
                    <a:p>
                      <a:pPr marL="285750" indent="-285750" algn="just">
                        <a:buFont typeface="Arial" panose="020B0604020202020204" pitchFamily="34" charset="0"/>
                        <a:buChar char="•"/>
                      </a:pPr>
                      <a:r>
                        <a:rPr lang="en-ZA" sz="1600" dirty="0"/>
                        <a:t>Meeting with ECD team (to understand current processes from Application to register an ECD until Approval &amp; Funding stage, any other stages, and business requirements)</a:t>
                      </a:r>
                    </a:p>
                    <a:p>
                      <a:pPr marL="285750" indent="-285750" algn="just">
                        <a:buFont typeface="Arial" panose="020B0604020202020204" pitchFamily="34" charset="0"/>
                        <a:buChar char="•"/>
                      </a:pPr>
                      <a:r>
                        <a:rPr lang="en-ZA" sz="1600" dirty="0"/>
                        <a:t>Determining whether the ECD Management System is to be developed in-house or otherwise.</a:t>
                      </a:r>
                    </a:p>
                    <a:p>
                      <a:pPr marL="285750" indent="-285750" algn="just">
                        <a:buFont typeface="Arial" panose="020B0604020202020204" pitchFamily="34" charset="0"/>
                        <a:buChar char="•"/>
                      </a:pPr>
                      <a:r>
                        <a:rPr lang="en-ZA" sz="1600" dirty="0"/>
                        <a:t>Development of an ECD Management System.</a:t>
                      </a:r>
                    </a:p>
                  </a:txBody>
                  <a:tcPr anchor="ctr"/>
                </a:tc>
                <a:tc>
                  <a:txBody>
                    <a:bodyPr/>
                    <a:lstStyle/>
                    <a:p>
                      <a:pPr algn="just"/>
                      <a:endParaRPr lang="en-ZA" sz="1600" dirty="0"/>
                    </a:p>
                    <a:p>
                      <a:pPr algn="just"/>
                      <a:endParaRPr lang="en-ZA" sz="1600" dirty="0"/>
                    </a:p>
                    <a:p>
                      <a:pPr algn="just"/>
                      <a:endParaRPr lang="en-ZA" sz="1600" dirty="0"/>
                    </a:p>
                    <a:p>
                      <a:pPr algn="just"/>
                      <a:r>
                        <a:rPr lang="en-ZA" sz="1600" dirty="0"/>
                        <a:t>IT</a:t>
                      </a:r>
                    </a:p>
                    <a:p>
                      <a:pPr algn="just"/>
                      <a:r>
                        <a:rPr lang="en-ZA" sz="1600" dirty="0"/>
                        <a:t>ECD</a:t>
                      </a:r>
                    </a:p>
                  </a:txBody>
                  <a:tcPr anchor="ctr"/>
                </a:tc>
                <a:tc>
                  <a:txBody>
                    <a:bodyPr/>
                    <a:lstStyle/>
                    <a:p>
                      <a:pPr algn="ctr"/>
                      <a:r>
                        <a:rPr lang="en-ZA" sz="1600" dirty="0"/>
                        <a:t>April 2022</a:t>
                      </a:r>
                    </a:p>
                  </a:txBody>
                  <a:tcPr anchor="ctr"/>
                </a:tc>
                <a:tc>
                  <a:txBody>
                    <a:bodyPr/>
                    <a:lstStyle/>
                    <a:p>
                      <a:pPr algn="just"/>
                      <a:r>
                        <a:rPr lang="en-ZA" sz="1600" b="1" dirty="0"/>
                        <a:t>Two workstreams to meet with all necessary team resources available. </a:t>
                      </a:r>
                    </a:p>
                  </a:txBody>
                  <a:tcPr anchor="ctr">
                    <a:solidFill>
                      <a:srgbClr val="FFC000"/>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479707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01FEA-8CF1-41D2-B355-059751BF7AC1}"/>
              </a:ext>
            </a:extLst>
          </p:cNvPr>
          <p:cNvSpPr>
            <a:spLocks noGrp="1"/>
          </p:cNvSpPr>
          <p:nvPr>
            <p:ph type="title"/>
          </p:nvPr>
        </p:nvSpPr>
        <p:spPr>
          <a:xfrm>
            <a:off x="609600" y="274638"/>
            <a:ext cx="10972800" cy="425086"/>
          </a:xfrm>
        </p:spPr>
        <p:txBody>
          <a:bodyPr/>
          <a:lstStyle/>
          <a:p>
            <a:r>
              <a:rPr lang="en-ZA" sz="2800" b="1" dirty="0">
                <a:solidFill>
                  <a:schemeClr val="accent6"/>
                </a:solidFill>
              </a:rPr>
              <a:t>Research Action Plan</a:t>
            </a:r>
          </a:p>
        </p:txBody>
      </p:sp>
      <p:pic>
        <p:nvPicPr>
          <p:cNvPr id="7" name="Content Placeholder 6">
            <a:extLst>
              <a:ext uri="{FF2B5EF4-FFF2-40B4-BE49-F238E27FC236}">
                <a16:creationId xmlns:a16="http://schemas.microsoft.com/office/drawing/2014/main" id="{59820E92-A05C-4193-9A06-F9F472324F9E}"/>
              </a:ext>
            </a:extLst>
          </p:cNvPr>
          <p:cNvPicPr>
            <a:picLocks noGrp="1" noChangeAspect="1"/>
          </p:cNvPicPr>
          <p:nvPr>
            <p:ph idx="1"/>
          </p:nvPr>
        </p:nvPicPr>
        <p:blipFill>
          <a:blip r:embed="rId2"/>
          <a:stretch>
            <a:fillRect/>
          </a:stretch>
        </p:blipFill>
        <p:spPr>
          <a:xfrm>
            <a:off x="464696" y="699724"/>
            <a:ext cx="11377534" cy="5641115"/>
          </a:xfrm>
          <a:prstGeom prst="rect">
            <a:avLst/>
          </a:prstGeom>
        </p:spPr>
      </p:pic>
    </p:spTree>
    <p:extLst>
      <p:ext uri="{BB962C8B-B14F-4D97-AF65-F5344CB8AC3E}">
        <p14:creationId xmlns:p14="http://schemas.microsoft.com/office/powerpoint/2010/main" val="3484243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cap="small" dirty="0">
                <a:solidFill>
                  <a:schemeClr val="accent2">
                    <a:lumMod val="75000"/>
                  </a:schemeClr>
                </a:solidFill>
                <a:cs typeface="Arial" panose="020B0604020202020204" pitchFamily="34" charset="0"/>
              </a:rPr>
              <a:t>Programme Implementation</a:t>
            </a:r>
            <a:endParaRPr lang="en-US" dirty="0">
              <a:solidFill>
                <a:schemeClr val="accent2">
                  <a:lumMod val="75000"/>
                </a:schemeClr>
              </a:solidFill>
            </a:endParaRPr>
          </a:p>
        </p:txBody>
      </p:sp>
    </p:spTree>
    <p:extLst>
      <p:ext uri="{BB962C8B-B14F-4D97-AF65-F5344CB8AC3E}">
        <p14:creationId xmlns:p14="http://schemas.microsoft.com/office/powerpoint/2010/main" val="10298924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1581" y="5464666"/>
            <a:ext cx="1316421" cy="536085"/>
          </a:xfrm>
          <a:prstGeom prst="rect">
            <a:avLst/>
          </a:prstGeom>
          <a:noFill/>
          <a:ln w="9525">
            <a:noFill/>
            <a:miter lim="800000"/>
            <a:headEnd/>
            <a:tailEnd/>
          </a:ln>
        </p:spPr>
      </p:pic>
      <p:sp>
        <p:nvSpPr>
          <p:cNvPr id="7" name="Title 4">
            <a:extLst>
              <a:ext uri="{FF2B5EF4-FFF2-40B4-BE49-F238E27FC236}">
                <a16:creationId xmlns:a16="http://schemas.microsoft.com/office/drawing/2014/main" id="{C6F1201A-E2ED-4801-8CF9-69FE2FBBF74F}"/>
              </a:ext>
            </a:extLst>
          </p:cNvPr>
          <p:cNvSpPr txBox="1">
            <a:spLocks/>
          </p:cNvSpPr>
          <p:nvPr/>
        </p:nvSpPr>
        <p:spPr>
          <a:xfrm>
            <a:off x="2564259" y="400195"/>
            <a:ext cx="6669360" cy="670527"/>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a:r>
              <a:rPr lang="en-GB" sz="3300" b="1" cap="small" dirty="0">
                <a:solidFill>
                  <a:srgbClr val="C0504D">
                    <a:lumMod val="75000"/>
                  </a:srgbClr>
                </a:solidFill>
                <a:latin typeface="Calibri"/>
                <a:cs typeface="Arial" panose="020B0604020202020204" pitchFamily="34" charset="0"/>
              </a:rPr>
              <a:t>Preparing for the function:</a:t>
            </a:r>
          </a:p>
          <a:p>
            <a:pPr defTabSz="685800"/>
            <a:r>
              <a:rPr lang="en-GB" sz="2100" b="1" cap="small" dirty="0">
                <a:solidFill>
                  <a:srgbClr val="C0504D">
                    <a:lumMod val="75000"/>
                  </a:srgbClr>
                </a:solidFill>
                <a:latin typeface="Calibri"/>
                <a:cs typeface="Arial" panose="020B0604020202020204" pitchFamily="34" charset="0"/>
              </a:rPr>
              <a:t>Programme Implementation</a:t>
            </a:r>
            <a:endParaRPr lang="en-US" sz="2100" dirty="0">
              <a:solidFill>
                <a:srgbClr val="C0504D">
                  <a:lumMod val="75000"/>
                </a:srgbClr>
              </a:solidFill>
              <a:latin typeface="Calibri"/>
            </a:endParaRPr>
          </a:p>
        </p:txBody>
      </p:sp>
      <p:graphicFrame>
        <p:nvGraphicFramePr>
          <p:cNvPr id="3" name="Table 2"/>
          <p:cNvGraphicFramePr>
            <a:graphicFrameLocks noGrp="1"/>
          </p:cNvGraphicFramePr>
          <p:nvPr>
            <p:extLst>
              <p:ext uri="{D42A27DB-BD31-4B8C-83A1-F6EECF244321}">
                <p14:modId xmlns:p14="http://schemas.microsoft.com/office/powerpoint/2010/main" val="1728816653"/>
              </p:ext>
            </p:extLst>
          </p:nvPr>
        </p:nvGraphicFramePr>
        <p:xfrm>
          <a:off x="645560" y="1282557"/>
          <a:ext cx="10900879" cy="5175248"/>
        </p:xfrm>
        <a:graphic>
          <a:graphicData uri="http://schemas.openxmlformats.org/drawingml/2006/table">
            <a:tbl>
              <a:tblPr/>
              <a:tblGrid>
                <a:gridCol w="3506370">
                  <a:extLst>
                    <a:ext uri="{9D8B030D-6E8A-4147-A177-3AD203B41FA5}">
                      <a16:colId xmlns:a16="http://schemas.microsoft.com/office/drawing/2014/main" val="280450726"/>
                    </a:ext>
                  </a:extLst>
                </a:gridCol>
                <a:gridCol w="1462456">
                  <a:extLst>
                    <a:ext uri="{9D8B030D-6E8A-4147-A177-3AD203B41FA5}">
                      <a16:colId xmlns:a16="http://schemas.microsoft.com/office/drawing/2014/main" val="1629411878"/>
                    </a:ext>
                  </a:extLst>
                </a:gridCol>
                <a:gridCol w="1427216">
                  <a:extLst>
                    <a:ext uri="{9D8B030D-6E8A-4147-A177-3AD203B41FA5}">
                      <a16:colId xmlns:a16="http://schemas.microsoft.com/office/drawing/2014/main" val="4148495149"/>
                    </a:ext>
                  </a:extLst>
                </a:gridCol>
                <a:gridCol w="4504837">
                  <a:extLst>
                    <a:ext uri="{9D8B030D-6E8A-4147-A177-3AD203B41FA5}">
                      <a16:colId xmlns:a16="http://schemas.microsoft.com/office/drawing/2014/main" val="678084838"/>
                    </a:ext>
                  </a:extLst>
                </a:gridCol>
              </a:tblGrid>
              <a:tr h="212056">
                <a:tc>
                  <a:txBody>
                    <a:bodyPr/>
                    <a:lstStyle/>
                    <a:p>
                      <a:pPr algn="l" fontAlgn="b"/>
                      <a:r>
                        <a:rPr lang="en-ZA" sz="1600" b="1" i="0" u="none" strike="noStrike" dirty="0">
                          <a:solidFill>
                            <a:sysClr val="windowText" lastClr="000000"/>
                          </a:solidFill>
                          <a:effectLst/>
                          <a:latin typeface="Calibri" panose="020F0502020204030204" pitchFamily="34" charset="0"/>
                        </a:rPr>
                        <a:t>Activity</a:t>
                      </a:r>
                    </a:p>
                  </a:txBody>
                  <a:tcPr marL="4145" marR="4145" marT="4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600" b="1" i="0" u="none" strike="noStrike" dirty="0">
                          <a:solidFill>
                            <a:sysClr val="windowText" lastClr="000000"/>
                          </a:solidFill>
                          <a:effectLst/>
                          <a:latin typeface="Calibri" panose="020F0502020204030204" pitchFamily="34" charset="0"/>
                        </a:rPr>
                        <a:t>Timeframe</a:t>
                      </a:r>
                    </a:p>
                  </a:txBody>
                  <a:tcPr marL="4145" marR="4145" marT="4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1600" b="1" i="0" u="none" strike="noStrike" dirty="0">
                          <a:solidFill>
                            <a:sysClr val="windowText" lastClr="000000"/>
                          </a:solidFill>
                          <a:effectLst/>
                          <a:latin typeface="Calibri" panose="020F0502020204030204" pitchFamily="34" charset="0"/>
                        </a:rPr>
                        <a:t>Responsibility</a:t>
                      </a:r>
                    </a:p>
                  </a:txBody>
                  <a:tcPr marL="4145" marR="4145" marT="4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600" b="1" i="0" u="none" strike="noStrike" baseline="0" dirty="0">
                          <a:solidFill>
                            <a:sysClr val="windowText" lastClr="000000"/>
                          </a:solidFill>
                          <a:effectLst/>
                          <a:latin typeface="Calibri" panose="020F0502020204030204" pitchFamily="34" charset="0"/>
                        </a:rPr>
                        <a:t> Progress</a:t>
                      </a:r>
                      <a:endParaRPr lang="en-ZA" sz="1600" b="1" i="0" u="none" strike="noStrike" dirty="0">
                        <a:solidFill>
                          <a:sysClr val="windowText" lastClr="000000"/>
                        </a:solidFill>
                        <a:effectLst/>
                        <a:latin typeface="Calibri" panose="020F0502020204030204" pitchFamily="34" charset="0"/>
                      </a:endParaRPr>
                    </a:p>
                  </a:txBody>
                  <a:tcPr marL="4145" marR="4145" marT="4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5242214"/>
                  </a:ext>
                </a:extLst>
              </a:tr>
              <a:tr h="628614">
                <a:tc>
                  <a:txBody>
                    <a:bodyPr/>
                    <a:lstStyle/>
                    <a:p>
                      <a:pPr algn="l" fontAlgn="b"/>
                      <a:r>
                        <a:rPr lang="en-GB" sz="1600" b="0" i="0" u="none" strike="noStrike" dirty="0">
                          <a:solidFill>
                            <a:srgbClr val="2D8C02"/>
                          </a:solidFill>
                          <a:effectLst/>
                          <a:latin typeface="+mn-lt"/>
                        </a:rPr>
                        <a:t> </a:t>
                      </a:r>
                      <a:r>
                        <a:rPr lang="en-GB" sz="1600" b="0" i="0" u="none" strike="noStrike" dirty="0">
                          <a:solidFill>
                            <a:schemeClr val="tx1"/>
                          </a:solidFill>
                          <a:effectLst/>
                          <a:latin typeface="+mn-lt"/>
                        </a:rPr>
                        <a:t>Identify processes and collect tools used to  assess registration of ECD centres</a:t>
                      </a:r>
                    </a:p>
                  </a:txBody>
                  <a:tcPr marL="4145" marR="4145" marT="4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600" b="0" i="0" u="none" strike="noStrike" dirty="0">
                          <a:solidFill>
                            <a:sysClr val="windowText" lastClr="000000"/>
                          </a:solidFill>
                          <a:effectLst/>
                          <a:latin typeface="+mn-lt"/>
                        </a:rPr>
                        <a:t>August</a:t>
                      </a: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600" dirty="0">
                          <a:latin typeface="+mn-lt"/>
                        </a:rPr>
                        <a:t>DSD &amp; DBE</a:t>
                      </a:r>
                    </a:p>
                    <a:p>
                      <a:pPr algn="ctr" fontAlgn="b"/>
                      <a:endParaRPr lang="en-ZA" sz="1600" dirty="0">
                        <a:latin typeface="+mn-lt"/>
                      </a:endParaRP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ZA" sz="1600" b="1" dirty="0">
                          <a:solidFill>
                            <a:schemeClr val="tx1"/>
                          </a:solidFill>
                          <a:latin typeface="+mn-lt"/>
                        </a:rPr>
                        <a:t>Processes identified and Tools collected</a:t>
                      </a: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800776438"/>
                  </a:ext>
                </a:extLst>
              </a:tr>
              <a:tr h="598097">
                <a:tc>
                  <a:txBody>
                    <a:bodyPr/>
                    <a:lstStyle/>
                    <a:p>
                      <a:pPr algn="l" fontAlgn="b"/>
                      <a:r>
                        <a:rPr lang="en-GB" sz="1600" b="0" i="0" u="none" strike="noStrike" dirty="0">
                          <a:solidFill>
                            <a:schemeClr val="tx1"/>
                          </a:solidFill>
                          <a:effectLst/>
                          <a:latin typeface="+mn-lt"/>
                        </a:rPr>
                        <a:t>Orientation of National and PED officials on Vangasali and the Registration Management</a:t>
                      </a:r>
                      <a:r>
                        <a:rPr lang="en-GB" sz="1600" b="0" i="0" u="none" strike="noStrike" baseline="0" dirty="0">
                          <a:solidFill>
                            <a:schemeClr val="tx1"/>
                          </a:solidFill>
                          <a:effectLst/>
                          <a:latin typeface="+mn-lt"/>
                        </a:rPr>
                        <a:t> </a:t>
                      </a:r>
                      <a:r>
                        <a:rPr lang="en-GB" sz="1600" b="0" i="0" u="none" strike="noStrike" dirty="0">
                          <a:solidFill>
                            <a:schemeClr val="tx1"/>
                          </a:solidFill>
                          <a:effectLst/>
                          <a:latin typeface="+mn-lt"/>
                        </a:rPr>
                        <a:t>Framework</a:t>
                      </a:r>
                    </a:p>
                    <a:p>
                      <a:pPr algn="l" fontAlgn="b"/>
                      <a:endParaRPr lang="en-GB" sz="1600" b="0" i="0" u="none" strike="noStrike" dirty="0">
                        <a:solidFill>
                          <a:schemeClr val="tx1"/>
                        </a:solidFill>
                        <a:effectLst/>
                        <a:latin typeface="+mn-lt"/>
                      </a:endParaRPr>
                    </a:p>
                  </a:txBody>
                  <a:tcPr marL="4145" marR="4145" marT="4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600" b="0" i="0" u="none" strike="noStrike" dirty="0">
                          <a:solidFill>
                            <a:sysClr val="windowText" lastClr="000000"/>
                          </a:solidFill>
                          <a:effectLst/>
                          <a:latin typeface="+mn-lt"/>
                        </a:rPr>
                        <a:t>October -  November</a:t>
                      </a: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600" b="0" i="0" u="none" strike="noStrike" dirty="0">
                          <a:solidFill>
                            <a:sysClr val="windowText" lastClr="000000"/>
                          </a:solidFill>
                          <a:effectLst/>
                          <a:latin typeface="+mn-lt"/>
                        </a:rPr>
                        <a:t>DSD &amp; DBE</a:t>
                      </a: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600" b="1" i="0" u="none" strike="noStrike" dirty="0">
                          <a:solidFill>
                            <a:schemeClr val="tx1"/>
                          </a:solidFill>
                          <a:effectLst/>
                          <a:latin typeface="+mn-lt"/>
                        </a:rPr>
                        <a:t>1</a:t>
                      </a:r>
                      <a:r>
                        <a:rPr lang="en-ZA" sz="1600" b="1" i="0" u="none" strike="noStrike" baseline="30000" dirty="0">
                          <a:solidFill>
                            <a:schemeClr val="tx1"/>
                          </a:solidFill>
                          <a:effectLst/>
                          <a:latin typeface="+mn-lt"/>
                        </a:rPr>
                        <a:t>st</a:t>
                      </a:r>
                      <a:r>
                        <a:rPr lang="en-ZA" sz="1600" b="1" i="0" u="none" strike="noStrike" dirty="0">
                          <a:solidFill>
                            <a:schemeClr val="tx1"/>
                          </a:solidFill>
                          <a:effectLst/>
                          <a:latin typeface="+mn-lt"/>
                        </a:rPr>
                        <a:t> phase completed </a:t>
                      </a:r>
                    </a:p>
                    <a:p>
                      <a:pPr algn="l" fontAlgn="b"/>
                      <a:endParaRPr lang="en-ZA" sz="1600" b="1" i="0" u="none" strike="noStrike" dirty="0">
                        <a:solidFill>
                          <a:schemeClr val="tx1"/>
                        </a:solidFill>
                        <a:effectLst/>
                        <a:latin typeface="+mn-lt"/>
                      </a:endParaRP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1315023"/>
                  </a:ext>
                </a:extLst>
              </a:tr>
              <a:tr h="628614">
                <a:tc>
                  <a:txBody>
                    <a:bodyPr/>
                    <a:lstStyle/>
                    <a:p>
                      <a:pPr algn="l" fontAlgn="b"/>
                      <a:r>
                        <a:rPr lang="en-ZA" sz="1600" b="0" i="0" u="none" strike="noStrike" dirty="0">
                          <a:solidFill>
                            <a:schemeClr val="tx1"/>
                          </a:solidFill>
                          <a:effectLst/>
                          <a:latin typeface="+mn-lt"/>
                        </a:rPr>
                        <a:t>2</a:t>
                      </a:r>
                      <a:r>
                        <a:rPr lang="en-ZA" sz="1600" b="0" i="0" u="none" strike="noStrike" baseline="30000" dirty="0">
                          <a:solidFill>
                            <a:schemeClr val="tx1"/>
                          </a:solidFill>
                          <a:effectLst/>
                          <a:latin typeface="+mn-lt"/>
                        </a:rPr>
                        <a:t>nd</a:t>
                      </a:r>
                      <a:r>
                        <a:rPr lang="en-ZA" sz="1600" b="0" i="0" u="none" strike="noStrike" dirty="0">
                          <a:solidFill>
                            <a:schemeClr val="tx1"/>
                          </a:solidFill>
                          <a:effectLst/>
                          <a:latin typeface="+mn-lt"/>
                        </a:rPr>
                        <a:t> phase for</a:t>
                      </a:r>
                      <a:r>
                        <a:rPr lang="en-GB" sz="1600" b="0" i="0" u="none" strike="noStrike" dirty="0">
                          <a:solidFill>
                            <a:schemeClr val="tx1"/>
                          </a:solidFill>
                          <a:effectLst/>
                          <a:latin typeface="+mn-lt"/>
                        </a:rPr>
                        <a:t>Vangasali and the Registration Management Framework</a:t>
                      </a:r>
                      <a:r>
                        <a:rPr lang="en-GB" sz="1600" b="0" i="0" u="none" strike="noStrike" baseline="0" dirty="0">
                          <a:solidFill>
                            <a:schemeClr val="tx1"/>
                          </a:solidFill>
                          <a:effectLst/>
                          <a:latin typeface="+mn-lt"/>
                        </a:rPr>
                        <a:t> </a:t>
                      </a:r>
                      <a:r>
                        <a:rPr lang="en-ZA" sz="1600" b="0" i="0" u="none" strike="noStrike" dirty="0">
                          <a:solidFill>
                            <a:schemeClr val="tx1"/>
                          </a:solidFill>
                          <a:effectLst/>
                          <a:latin typeface="+mn-lt"/>
                        </a:rPr>
                        <a:t>GP</a:t>
                      </a:r>
                      <a:endParaRPr lang="en-GB" sz="1600" b="0" i="0" u="none" strike="noStrike" dirty="0">
                        <a:solidFill>
                          <a:sysClr val="windowText" lastClr="000000"/>
                        </a:solidFill>
                        <a:effectLst/>
                        <a:latin typeface="+mn-lt"/>
                      </a:endParaRPr>
                    </a:p>
                  </a:txBody>
                  <a:tcPr marL="4145" marR="4145" marT="4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600" b="0" i="0" u="none" strike="noStrike" dirty="0">
                          <a:solidFill>
                            <a:sysClr val="windowText" lastClr="000000"/>
                          </a:solidFill>
                          <a:effectLst/>
                          <a:latin typeface="+mn-lt"/>
                        </a:rPr>
                        <a:t>18 November</a:t>
                      </a: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ZA" sz="1600" b="0" i="0" u="none" strike="noStrike" dirty="0">
                          <a:solidFill>
                            <a:sysClr val="windowText" lastClr="000000"/>
                          </a:solidFill>
                          <a:effectLst/>
                          <a:latin typeface="+mn-lt"/>
                        </a:rPr>
                        <a:t>DSD &amp; DBE</a:t>
                      </a:r>
                    </a:p>
                    <a:p>
                      <a:pPr algn="ctr" fontAlgn="b"/>
                      <a:endParaRPr lang="en-ZA" sz="1600" b="0" i="0" u="none" strike="noStrike" dirty="0">
                        <a:solidFill>
                          <a:sysClr val="windowText" lastClr="000000"/>
                        </a:solidFill>
                        <a:effectLst/>
                        <a:latin typeface="+mn-lt"/>
                      </a:endParaRP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ZA" sz="1600" b="1" i="0" u="none" strike="noStrike" dirty="0">
                          <a:solidFill>
                            <a:schemeClr val="tx1"/>
                          </a:solidFill>
                          <a:effectLst/>
                          <a:latin typeface="+mn-lt"/>
                        </a:rPr>
                        <a:t>Venue for 2</a:t>
                      </a:r>
                      <a:r>
                        <a:rPr lang="en-ZA" sz="1600" b="1" i="0" u="none" strike="noStrike" baseline="30000" dirty="0">
                          <a:solidFill>
                            <a:schemeClr val="tx1"/>
                          </a:solidFill>
                          <a:effectLst/>
                          <a:latin typeface="+mn-lt"/>
                        </a:rPr>
                        <a:t>nd</a:t>
                      </a:r>
                      <a:r>
                        <a:rPr lang="en-ZA" sz="1600" b="1" i="0" u="none" strike="noStrike" dirty="0">
                          <a:solidFill>
                            <a:schemeClr val="tx1"/>
                          </a:solidFill>
                          <a:effectLst/>
                          <a:latin typeface="+mn-lt"/>
                        </a:rPr>
                        <a:t> Phase secured at MGSL </a:t>
                      </a:r>
                      <a:r>
                        <a:rPr lang="en-ZA" sz="1600" b="1" i="0" u="none" strike="noStrike" dirty="0" err="1">
                          <a:solidFill>
                            <a:schemeClr val="tx1"/>
                          </a:solidFill>
                          <a:effectLst/>
                          <a:latin typeface="+mn-lt"/>
                        </a:rPr>
                        <a:t>Vrededorp</a:t>
                      </a:r>
                      <a:r>
                        <a:rPr lang="en-ZA" sz="1600" b="1" i="0" u="none" strike="noStrike" dirty="0">
                          <a:solidFill>
                            <a:schemeClr val="tx1"/>
                          </a:solidFill>
                          <a:effectLst/>
                          <a:latin typeface="+mn-lt"/>
                        </a:rPr>
                        <a:t> - JHB</a:t>
                      </a: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r h="836894">
                <a:tc>
                  <a:txBody>
                    <a:bodyPr/>
                    <a:lstStyle/>
                    <a:p>
                      <a:pPr marL="0" indent="0" algn="l" fontAlgn="b">
                        <a:buFont typeface="Arial" panose="020B0604020202020204" pitchFamily="34" charset="0"/>
                        <a:buNone/>
                      </a:pPr>
                      <a:r>
                        <a:rPr lang="en-GB" sz="1600" b="0" i="0" u="none" strike="noStrike" dirty="0">
                          <a:solidFill>
                            <a:sysClr val="windowText" lastClr="000000"/>
                          </a:solidFill>
                          <a:effectLst/>
                          <a:latin typeface="+mn-lt"/>
                        </a:rPr>
                        <a:t> Finalise, consult and workshop the  ECD Concept Note and the Service Delivery Model</a:t>
                      </a:r>
                    </a:p>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endParaRPr lang="en-ZA" sz="1600" b="0" i="0" u="none" strike="noStrike" dirty="0">
                        <a:solidFill>
                          <a:schemeClr val="tx1"/>
                        </a:solidFill>
                        <a:effectLst/>
                        <a:latin typeface="+mn-lt"/>
                      </a:endParaRPr>
                    </a:p>
                  </a:txBody>
                  <a:tcPr marL="4145" marR="4145" marT="4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600" b="0" i="0" u="none" strike="noStrike" dirty="0">
                          <a:solidFill>
                            <a:sysClr val="windowText" lastClr="000000"/>
                          </a:solidFill>
                          <a:effectLst/>
                          <a:latin typeface="+mn-lt"/>
                        </a:rPr>
                        <a:t>September </a:t>
                      </a:r>
                    </a:p>
                    <a:p>
                      <a:pPr algn="l" fontAlgn="b"/>
                      <a:endParaRPr lang="en-ZA" sz="1600" b="0" i="0" u="none" strike="noStrike" dirty="0">
                        <a:solidFill>
                          <a:sysClr val="windowText" lastClr="000000"/>
                        </a:solidFill>
                        <a:effectLst/>
                        <a:latin typeface="+mn-lt"/>
                      </a:endParaRPr>
                    </a:p>
                    <a:p>
                      <a:pPr algn="l" fontAlgn="b"/>
                      <a:endParaRPr lang="en-ZA" sz="1600" b="0" i="0" u="none" strike="noStrike" dirty="0">
                        <a:solidFill>
                          <a:sysClr val="windowText" lastClr="000000"/>
                        </a:solidFill>
                        <a:effectLst/>
                        <a:latin typeface="+mn-lt"/>
                      </a:endParaRP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600" b="0" i="0" u="none" strike="noStrike" dirty="0">
                          <a:solidFill>
                            <a:sysClr val="windowText" lastClr="000000"/>
                          </a:solidFill>
                          <a:effectLst/>
                          <a:latin typeface="+mn-lt"/>
                        </a:rPr>
                        <a:t>DSD &amp; DBE</a:t>
                      </a: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l" fontAlgn="b">
                        <a:buFont typeface="Arial" panose="020B0604020202020204" pitchFamily="34" charset="0"/>
                        <a:buChar char="•"/>
                      </a:pPr>
                      <a:r>
                        <a:rPr lang="en-ZA" sz="1600" b="1" i="0" u="none" strike="noStrike" baseline="0" dirty="0">
                          <a:solidFill>
                            <a:schemeClr val="tx1"/>
                          </a:solidFill>
                          <a:effectLst/>
                          <a:latin typeface="+mn-lt"/>
                        </a:rPr>
                        <a:t>National ECD Concept note and Service Delivery Model received, shared with all Work streams for input</a:t>
                      </a:r>
                    </a:p>
                    <a:p>
                      <a:pPr marL="342900" marR="0" lvl="0" indent="-3429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ZA" sz="1600" b="1" i="0" u="none" strike="noStrike" baseline="0" dirty="0">
                          <a:solidFill>
                            <a:schemeClr val="tx1"/>
                          </a:solidFill>
                          <a:effectLst/>
                          <a:latin typeface="+mn-lt"/>
                        </a:rPr>
                        <a:t>Collated input and shared with National</a:t>
                      </a: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004544696"/>
                  </a:ext>
                </a:extLst>
              </a:tr>
              <a:tr h="0">
                <a:tc>
                  <a:txBody>
                    <a:bodyPr/>
                    <a:lstStyle/>
                    <a:p>
                      <a:pPr marL="0" marR="0" lvl="0" indent="0" algn="l" defTabSz="914400" rtl="0" eaLnBrk="1" fontAlgn="b" latinLnBrk="0" hangingPunct="1">
                        <a:lnSpc>
                          <a:spcPct val="100000"/>
                        </a:lnSpc>
                        <a:spcBef>
                          <a:spcPts val="0"/>
                        </a:spcBef>
                        <a:spcAft>
                          <a:spcPts val="0"/>
                        </a:spcAft>
                        <a:buClr>
                          <a:srgbClr val="000000"/>
                        </a:buClr>
                        <a:buSzPts val="1100"/>
                        <a:buFont typeface="Calibri" panose="020F0502020204030204" pitchFamily="34" charset="0"/>
                        <a:buNone/>
                        <a:tabLst/>
                        <a:defRPr/>
                      </a:pPr>
                      <a:r>
                        <a:rPr lang="en-ZA" sz="1600" b="0" i="0" u="none" strike="noStrike" dirty="0">
                          <a:solidFill>
                            <a:schemeClr val="tx1"/>
                          </a:solidFill>
                          <a:effectLst/>
                          <a:latin typeface="+mn-lt"/>
                        </a:rPr>
                        <a:t>Participate in HR process on the Service Delivery Model for the province</a:t>
                      </a:r>
                    </a:p>
                    <a:p>
                      <a:pPr marL="0" marR="0" lvl="0" indent="0" algn="l" defTabSz="914400" rtl="0" eaLnBrk="1" fontAlgn="b" latinLnBrk="0" hangingPunct="1">
                        <a:lnSpc>
                          <a:spcPct val="100000"/>
                        </a:lnSpc>
                        <a:spcBef>
                          <a:spcPts val="0"/>
                        </a:spcBef>
                        <a:spcAft>
                          <a:spcPts val="0"/>
                        </a:spcAft>
                        <a:buClr>
                          <a:srgbClr val="000000"/>
                        </a:buClr>
                        <a:buSzPts val="1100"/>
                        <a:buFont typeface="Calibri" panose="020F0502020204030204" pitchFamily="34" charset="0"/>
                        <a:buNone/>
                        <a:tabLst/>
                        <a:defRPr/>
                      </a:pPr>
                      <a:endParaRPr lang="en-ZA" sz="1600" b="0" i="0" u="none" strike="noStrike" dirty="0">
                        <a:solidFill>
                          <a:schemeClr val="tx1"/>
                        </a:solidFill>
                        <a:effectLst/>
                        <a:latin typeface="+mn-lt"/>
                      </a:endParaRPr>
                    </a:p>
                    <a:p>
                      <a:pPr marL="0" marR="0" lvl="0" indent="0" algn="l" defTabSz="914400" rtl="0" eaLnBrk="1" fontAlgn="b" latinLnBrk="0" hangingPunct="1">
                        <a:lnSpc>
                          <a:spcPct val="100000"/>
                        </a:lnSpc>
                        <a:spcBef>
                          <a:spcPts val="0"/>
                        </a:spcBef>
                        <a:spcAft>
                          <a:spcPts val="0"/>
                        </a:spcAft>
                        <a:buClr>
                          <a:srgbClr val="000000"/>
                        </a:buClr>
                        <a:buSzPts val="1100"/>
                        <a:buFont typeface="Calibri" panose="020F0502020204030204" pitchFamily="34" charset="0"/>
                        <a:buNone/>
                        <a:tabLst/>
                        <a:defRPr/>
                      </a:pPr>
                      <a:endParaRPr lang="en-ZA" sz="1600" b="0" i="0" u="none" strike="noStrike" dirty="0">
                        <a:solidFill>
                          <a:schemeClr val="tx1"/>
                        </a:solidFill>
                        <a:effectLst/>
                        <a:latin typeface="+mn-lt"/>
                      </a:endParaRPr>
                    </a:p>
                    <a:p>
                      <a:pPr marL="0" marR="0" lvl="0" indent="0" algn="l" defTabSz="914400" rtl="0" eaLnBrk="1" fontAlgn="b" latinLnBrk="0" hangingPunct="1">
                        <a:lnSpc>
                          <a:spcPct val="100000"/>
                        </a:lnSpc>
                        <a:spcBef>
                          <a:spcPts val="0"/>
                        </a:spcBef>
                        <a:spcAft>
                          <a:spcPts val="0"/>
                        </a:spcAft>
                        <a:buClr>
                          <a:srgbClr val="000000"/>
                        </a:buClr>
                        <a:buSzPts val="1100"/>
                        <a:buFont typeface="Calibri" panose="020F0502020204030204" pitchFamily="34" charset="0"/>
                        <a:buNone/>
                        <a:tabLst/>
                        <a:defRPr/>
                      </a:pPr>
                      <a:endParaRPr lang="en-ZA" sz="1600" b="0" i="0" u="none" strike="noStrike" dirty="0">
                        <a:solidFill>
                          <a:schemeClr val="tx1"/>
                        </a:solidFill>
                        <a:effectLst/>
                        <a:latin typeface="+mn-lt"/>
                      </a:endParaRPr>
                    </a:p>
                    <a:p>
                      <a:pPr marL="0" marR="0" lvl="0" indent="0" algn="l" defTabSz="914400" rtl="0" eaLnBrk="1" fontAlgn="b" latinLnBrk="0" hangingPunct="1">
                        <a:lnSpc>
                          <a:spcPct val="100000"/>
                        </a:lnSpc>
                        <a:spcBef>
                          <a:spcPts val="0"/>
                        </a:spcBef>
                        <a:spcAft>
                          <a:spcPts val="0"/>
                        </a:spcAft>
                        <a:buClr>
                          <a:srgbClr val="000000"/>
                        </a:buClr>
                        <a:buSzPts val="1100"/>
                        <a:buFont typeface="Calibri" panose="020F0502020204030204" pitchFamily="34" charset="0"/>
                        <a:buNone/>
                        <a:tabLst/>
                        <a:defRPr/>
                      </a:pPr>
                      <a:endParaRPr lang="en-ZA" sz="1600" b="0" i="0" u="none" strike="noStrike" dirty="0">
                        <a:solidFill>
                          <a:schemeClr val="tx1"/>
                        </a:solidFill>
                        <a:effectLst/>
                        <a:latin typeface="+mn-lt"/>
                      </a:endParaRPr>
                    </a:p>
                    <a:p>
                      <a:pPr marL="0" marR="0" lvl="0" indent="0" algn="l" defTabSz="914400" rtl="0" eaLnBrk="1" fontAlgn="b" latinLnBrk="0" hangingPunct="1">
                        <a:lnSpc>
                          <a:spcPct val="100000"/>
                        </a:lnSpc>
                        <a:spcBef>
                          <a:spcPts val="0"/>
                        </a:spcBef>
                        <a:spcAft>
                          <a:spcPts val="0"/>
                        </a:spcAft>
                        <a:buClr>
                          <a:srgbClr val="000000"/>
                        </a:buClr>
                        <a:buSzPts val="1100"/>
                        <a:buFont typeface="Calibri" panose="020F0502020204030204" pitchFamily="34" charset="0"/>
                        <a:buNone/>
                        <a:tabLst/>
                        <a:defRPr/>
                      </a:pPr>
                      <a:endParaRPr lang="en-ZA" sz="1600" b="0" i="0" u="none" strike="noStrike" dirty="0">
                        <a:solidFill>
                          <a:schemeClr val="tx1"/>
                        </a:solidFill>
                        <a:effectLst/>
                        <a:latin typeface="+mn-lt"/>
                      </a:endParaRPr>
                    </a:p>
                  </a:txBody>
                  <a:tcPr marL="4145" marR="4145" marT="4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ZA" sz="1600" b="0" i="0" u="none" strike="noStrike" dirty="0">
                          <a:solidFill>
                            <a:sysClr val="windowText" lastClr="000000"/>
                          </a:solidFill>
                          <a:effectLst/>
                          <a:latin typeface="+mn-lt"/>
                        </a:rPr>
                        <a:t>November</a:t>
                      </a:r>
                    </a:p>
                    <a:p>
                      <a:pPr algn="l" fontAlgn="b"/>
                      <a:endParaRPr lang="en-ZA" sz="1600" b="0" i="0" u="none" strike="noStrike" dirty="0">
                        <a:solidFill>
                          <a:sysClr val="windowText" lastClr="000000"/>
                        </a:solidFill>
                        <a:effectLst/>
                        <a:latin typeface="+mn-lt"/>
                      </a:endParaRP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ZA" sz="1600" b="0" i="0" u="none" strike="noStrike" dirty="0">
                          <a:solidFill>
                            <a:sysClr val="windowText" lastClr="000000"/>
                          </a:solidFill>
                          <a:effectLst/>
                          <a:latin typeface="+mn-lt"/>
                        </a:rPr>
                        <a:t>DSD &amp; DBE</a:t>
                      </a: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600" b="0" i="0" u="none" strike="noStrike" dirty="0">
                          <a:solidFill>
                            <a:sysClr val="windowText" lastClr="000000"/>
                          </a:solidFill>
                          <a:effectLst/>
                          <a:latin typeface="+mn-lt"/>
                        </a:rPr>
                        <a:t> </a:t>
                      </a:r>
                      <a:r>
                        <a:rPr lang="en-ZA" sz="1600" b="1" i="0" u="none" strike="noStrike" baseline="0" dirty="0">
                          <a:solidFill>
                            <a:schemeClr val="tx1"/>
                          </a:solidFill>
                          <a:effectLst/>
                          <a:latin typeface="+mn-lt"/>
                        </a:rPr>
                        <a:t>In progress </a:t>
                      </a: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635892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1581" y="5464666"/>
            <a:ext cx="1316421" cy="536085"/>
          </a:xfrm>
          <a:prstGeom prst="rect">
            <a:avLst/>
          </a:prstGeom>
          <a:noFill/>
          <a:ln w="9525">
            <a:noFill/>
            <a:miter lim="800000"/>
            <a:headEnd/>
            <a:tailEnd/>
          </a:ln>
        </p:spPr>
      </p:pic>
      <p:sp>
        <p:nvSpPr>
          <p:cNvPr id="7" name="Title 4">
            <a:extLst>
              <a:ext uri="{FF2B5EF4-FFF2-40B4-BE49-F238E27FC236}">
                <a16:creationId xmlns:a16="http://schemas.microsoft.com/office/drawing/2014/main" id="{C6F1201A-E2ED-4801-8CF9-69FE2FBBF74F}"/>
              </a:ext>
            </a:extLst>
          </p:cNvPr>
          <p:cNvSpPr txBox="1">
            <a:spLocks/>
          </p:cNvSpPr>
          <p:nvPr/>
        </p:nvSpPr>
        <p:spPr>
          <a:xfrm>
            <a:off x="2667000" y="944725"/>
            <a:ext cx="6669360" cy="670527"/>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a:r>
              <a:rPr lang="en-GB" sz="3300" b="1" cap="small" dirty="0">
                <a:solidFill>
                  <a:srgbClr val="C0504D">
                    <a:lumMod val="75000"/>
                  </a:srgbClr>
                </a:solidFill>
                <a:latin typeface="Calibri"/>
                <a:cs typeface="Arial" panose="020B0604020202020204" pitchFamily="34" charset="0"/>
              </a:rPr>
              <a:t>Preparing for the function:</a:t>
            </a:r>
          </a:p>
          <a:p>
            <a:pPr defTabSz="685800"/>
            <a:r>
              <a:rPr lang="en-GB" sz="2100" b="1" cap="small" dirty="0">
                <a:solidFill>
                  <a:srgbClr val="C0504D">
                    <a:lumMod val="75000"/>
                  </a:srgbClr>
                </a:solidFill>
                <a:latin typeface="Calibri"/>
                <a:cs typeface="Arial" panose="020B0604020202020204" pitchFamily="34" charset="0"/>
              </a:rPr>
              <a:t>Programme Implementation</a:t>
            </a:r>
            <a:endParaRPr lang="en-US" sz="2100" dirty="0">
              <a:solidFill>
                <a:srgbClr val="C0504D">
                  <a:lumMod val="75000"/>
                </a:srgbClr>
              </a:solidFill>
              <a:latin typeface="Calibri"/>
            </a:endParaRPr>
          </a:p>
        </p:txBody>
      </p:sp>
      <p:graphicFrame>
        <p:nvGraphicFramePr>
          <p:cNvPr id="3" name="Table 2"/>
          <p:cNvGraphicFramePr>
            <a:graphicFrameLocks noGrp="1"/>
          </p:cNvGraphicFramePr>
          <p:nvPr>
            <p:extLst>
              <p:ext uri="{D42A27DB-BD31-4B8C-83A1-F6EECF244321}">
                <p14:modId xmlns:p14="http://schemas.microsoft.com/office/powerpoint/2010/main" val="996492135"/>
              </p:ext>
            </p:extLst>
          </p:nvPr>
        </p:nvGraphicFramePr>
        <p:xfrm>
          <a:off x="1315093" y="1876098"/>
          <a:ext cx="9842642" cy="4105045"/>
        </p:xfrm>
        <a:graphic>
          <a:graphicData uri="http://schemas.openxmlformats.org/drawingml/2006/table">
            <a:tbl>
              <a:tblPr/>
              <a:tblGrid>
                <a:gridCol w="3550735">
                  <a:extLst>
                    <a:ext uri="{9D8B030D-6E8A-4147-A177-3AD203B41FA5}">
                      <a16:colId xmlns:a16="http://schemas.microsoft.com/office/drawing/2014/main" val="280450726"/>
                    </a:ext>
                  </a:extLst>
                </a:gridCol>
                <a:gridCol w="1299784">
                  <a:extLst>
                    <a:ext uri="{9D8B030D-6E8A-4147-A177-3AD203B41FA5}">
                      <a16:colId xmlns:a16="http://schemas.microsoft.com/office/drawing/2014/main" val="1629411878"/>
                    </a:ext>
                  </a:extLst>
                </a:gridCol>
                <a:gridCol w="1433097">
                  <a:extLst>
                    <a:ext uri="{9D8B030D-6E8A-4147-A177-3AD203B41FA5}">
                      <a16:colId xmlns:a16="http://schemas.microsoft.com/office/drawing/2014/main" val="4148495149"/>
                    </a:ext>
                  </a:extLst>
                </a:gridCol>
                <a:gridCol w="3559026">
                  <a:extLst>
                    <a:ext uri="{9D8B030D-6E8A-4147-A177-3AD203B41FA5}">
                      <a16:colId xmlns:a16="http://schemas.microsoft.com/office/drawing/2014/main" val="678084838"/>
                    </a:ext>
                  </a:extLst>
                </a:gridCol>
              </a:tblGrid>
              <a:tr h="232745">
                <a:tc>
                  <a:txBody>
                    <a:bodyPr/>
                    <a:lstStyle/>
                    <a:p>
                      <a:pPr algn="l" fontAlgn="b"/>
                      <a:r>
                        <a:rPr lang="en-ZA" sz="1600" b="1" i="0" u="none" strike="noStrike" dirty="0">
                          <a:solidFill>
                            <a:sysClr val="windowText" lastClr="000000"/>
                          </a:solidFill>
                          <a:effectLst/>
                          <a:latin typeface="Calibri" panose="020F0502020204030204" pitchFamily="34" charset="0"/>
                        </a:rPr>
                        <a:t> Activity</a:t>
                      </a:r>
                    </a:p>
                  </a:txBody>
                  <a:tcPr marL="4145" marR="4145" marT="4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600" b="1" i="0" u="none" strike="noStrike" dirty="0">
                          <a:solidFill>
                            <a:sysClr val="windowText" lastClr="000000"/>
                          </a:solidFill>
                          <a:effectLst/>
                          <a:latin typeface="Calibri" panose="020F0502020204030204" pitchFamily="34" charset="0"/>
                        </a:rPr>
                        <a:t>Timeframe</a:t>
                      </a:r>
                    </a:p>
                  </a:txBody>
                  <a:tcPr marL="4145" marR="4145" marT="4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1600" b="1" i="0" u="none" strike="noStrike" dirty="0">
                          <a:solidFill>
                            <a:sysClr val="windowText" lastClr="000000"/>
                          </a:solidFill>
                          <a:effectLst/>
                          <a:latin typeface="Calibri" panose="020F0502020204030204" pitchFamily="34" charset="0"/>
                        </a:rPr>
                        <a:t>Responsibility</a:t>
                      </a:r>
                    </a:p>
                  </a:txBody>
                  <a:tcPr marL="4145" marR="4145" marT="4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600" b="1" i="0" u="none" strike="noStrike" baseline="0" dirty="0">
                          <a:solidFill>
                            <a:sysClr val="windowText" lastClr="000000"/>
                          </a:solidFill>
                          <a:effectLst/>
                          <a:latin typeface="Calibri" panose="020F0502020204030204" pitchFamily="34" charset="0"/>
                        </a:rPr>
                        <a:t> Progress</a:t>
                      </a:r>
                      <a:endParaRPr lang="en-ZA" sz="1600" b="1" i="0" u="none" strike="noStrike" dirty="0">
                        <a:solidFill>
                          <a:sysClr val="windowText" lastClr="000000"/>
                        </a:solidFill>
                        <a:effectLst/>
                        <a:latin typeface="Calibri" panose="020F0502020204030204" pitchFamily="34" charset="0"/>
                      </a:endParaRPr>
                    </a:p>
                  </a:txBody>
                  <a:tcPr marL="4145" marR="4145" marT="4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5242214"/>
                  </a:ext>
                </a:extLst>
              </a:tr>
              <a:tr h="728999">
                <a:tc>
                  <a:txBody>
                    <a:bodyPr/>
                    <a:lstStyle/>
                    <a:p>
                      <a:pPr algn="l" fontAlgn="b"/>
                      <a:r>
                        <a:rPr lang="en-GB" sz="1600" b="0" i="0" u="none" strike="noStrike" dirty="0">
                          <a:solidFill>
                            <a:sysClr val="windowText" lastClr="000000"/>
                          </a:solidFill>
                          <a:effectLst/>
                          <a:latin typeface="Calibri" panose="020F0502020204030204" pitchFamily="34" charset="0"/>
                        </a:rPr>
                        <a:t>Capacity building on DBE readiness for     </a:t>
                      </a:r>
                      <a:r>
                        <a:rPr lang="en-GB" sz="1600" b="0" i="0" u="none" strike="noStrike" baseline="0" dirty="0">
                          <a:solidFill>
                            <a:sysClr val="windowText" lastClr="000000"/>
                          </a:solidFill>
                          <a:effectLst/>
                          <a:latin typeface="Calibri" panose="020F0502020204030204" pitchFamily="34" charset="0"/>
                        </a:rPr>
                        <a:t>      </a:t>
                      </a:r>
                      <a:r>
                        <a:rPr lang="en-GB" sz="1600" b="0" i="0" u="none" strike="noStrike" dirty="0">
                          <a:solidFill>
                            <a:schemeClr val="tx1"/>
                          </a:solidFill>
                          <a:effectLst/>
                          <a:latin typeface="Calibri" panose="020F0502020204030204" pitchFamily="34" charset="0"/>
                        </a:rPr>
                        <a:t>Conditional Grant management </a:t>
                      </a:r>
                      <a:r>
                        <a:rPr lang="en-GB" sz="1600" b="0" i="0" u="none" strike="noStrike" dirty="0">
                          <a:solidFill>
                            <a:srgbClr val="FF0000"/>
                          </a:solidFill>
                          <a:effectLst/>
                          <a:latin typeface="Calibri" panose="020F0502020204030204" pitchFamily="34" charset="0"/>
                        </a:rPr>
                        <a:t>(Infrastructure)</a:t>
                      </a:r>
                    </a:p>
                  </a:txBody>
                  <a:tcPr marL="4145" marR="4145" marT="4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600" b="0" i="0" u="none" strike="noStrike" dirty="0">
                          <a:solidFill>
                            <a:sysClr val="windowText" lastClr="000000"/>
                          </a:solidFill>
                          <a:effectLst/>
                          <a:latin typeface="Calibri" panose="020F0502020204030204" pitchFamily="34" charset="0"/>
                        </a:rPr>
                        <a:t>October</a:t>
                      </a: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600" b="0" i="0" u="none" strike="noStrike" dirty="0">
                          <a:solidFill>
                            <a:sysClr val="windowText" lastClr="000000"/>
                          </a:solidFill>
                          <a:effectLst/>
                          <a:latin typeface="Calibri" panose="020F0502020204030204" pitchFamily="34" charset="0"/>
                        </a:rPr>
                        <a:t>DSD &amp; DBE</a:t>
                      </a: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600" b="1" i="0" u="none" strike="noStrike" dirty="0">
                          <a:solidFill>
                            <a:schemeClr val="tx1"/>
                          </a:solidFill>
                          <a:effectLst/>
                          <a:latin typeface="Calibri" panose="020F0502020204030204" pitchFamily="34" charset="0"/>
                        </a:rPr>
                        <a:t>Workshops in progress at National</a:t>
                      </a: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776837242"/>
                  </a:ext>
                </a:extLst>
              </a:tr>
              <a:tr h="46134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ZA" sz="1600" b="0" i="0" u="none" strike="noStrike" baseline="0" dirty="0">
                          <a:solidFill>
                            <a:schemeClr val="tx1"/>
                          </a:solidFill>
                          <a:effectLst/>
                          <a:latin typeface="Calibri" panose="020F0502020204030204" pitchFamily="34" charset="0"/>
                        </a:rPr>
                        <a:t>Process presented to GDE by DSD</a:t>
                      </a:r>
                    </a:p>
                    <a:p>
                      <a:pPr marL="0" marR="0" lvl="0" indent="0" algn="l" defTabSz="914400" rtl="0" eaLnBrk="1" fontAlgn="b" latinLnBrk="0" hangingPunct="1">
                        <a:lnSpc>
                          <a:spcPct val="100000"/>
                        </a:lnSpc>
                        <a:spcBef>
                          <a:spcPts val="0"/>
                        </a:spcBef>
                        <a:spcAft>
                          <a:spcPts val="0"/>
                        </a:spcAft>
                        <a:buClrTx/>
                        <a:buSzTx/>
                        <a:buFontTx/>
                        <a:buNone/>
                        <a:tabLst/>
                        <a:defRPr/>
                      </a:pPr>
                      <a:endParaRPr lang="en-ZA" sz="1600" b="0" i="0" u="none" strike="noStrike" dirty="0">
                        <a:solidFill>
                          <a:srgbClr val="2D8C02"/>
                        </a:solidFill>
                        <a:effectLst/>
                        <a:latin typeface="Calibri" panose="020F0502020204030204" pitchFamily="34" charset="0"/>
                      </a:endParaRPr>
                    </a:p>
                  </a:txBody>
                  <a:tcPr marL="4145" marR="4145" marT="4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ZA" sz="1600" b="0" i="0" u="none" strike="noStrike" dirty="0">
                        <a:solidFill>
                          <a:sysClr val="windowText" lastClr="000000"/>
                        </a:solidFill>
                        <a:effectLst/>
                        <a:latin typeface="Calibri" panose="020F0502020204030204" pitchFamily="34" charset="0"/>
                      </a:endParaRP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ZA" sz="1600" b="0" i="0" u="none" strike="noStrike" dirty="0">
                        <a:solidFill>
                          <a:sysClr val="windowText" lastClr="000000"/>
                        </a:solidFill>
                        <a:effectLst/>
                        <a:latin typeface="Calibri" panose="020F0502020204030204" pitchFamily="34" charset="0"/>
                      </a:endParaRP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600" b="1" i="0" u="none" strike="noStrike" baseline="0" dirty="0">
                          <a:solidFill>
                            <a:schemeClr val="tx1"/>
                          </a:solidFill>
                          <a:effectLst/>
                          <a:latin typeface="Calibri" panose="020F0502020204030204" pitchFamily="34" charset="0"/>
                        </a:rPr>
                        <a:t>Completed</a:t>
                      </a: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2"/>
                  </a:ext>
                </a:extLst>
              </a:tr>
              <a:tr h="918545">
                <a:tc>
                  <a:txBody>
                    <a:bodyPr/>
                    <a:lstStyle/>
                    <a:p>
                      <a:pPr algn="l" fontAlgn="b"/>
                      <a:r>
                        <a:rPr lang="en-GB" sz="1600" b="0" i="0" u="none" strike="noStrike" dirty="0">
                          <a:solidFill>
                            <a:sysClr val="windowText" lastClr="000000"/>
                          </a:solidFill>
                          <a:effectLst/>
                          <a:latin typeface="Calibri" panose="020F0502020204030204" pitchFamily="34" charset="0"/>
                        </a:rPr>
                        <a:t>Develop a plan for assessing new applications for registration with the DBE</a:t>
                      </a:r>
                    </a:p>
                    <a:p>
                      <a:pPr algn="l" fontAlgn="b"/>
                      <a:endParaRPr lang="en-GB" sz="1600" b="0" i="0" u="none" strike="noStrike" dirty="0">
                        <a:solidFill>
                          <a:sysClr val="windowText" lastClr="000000"/>
                        </a:solidFill>
                        <a:effectLst/>
                        <a:latin typeface="Calibri" panose="020F0502020204030204" pitchFamily="34" charset="0"/>
                      </a:endParaRPr>
                    </a:p>
                  </a:txBody>
                  <a:tcPr marL="4145" marR="4145" marT="4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600" b="0" i="0" u="none" strike="noStrike" dirty="0">
                          <a:solidFill>
                            <a:sysClr val="windowText" lastClr="000000"/>
                          </a:solidFill>
                          <a:effectLst/>
                          <a:latin typeface="Calibri" panose="020F0502020204030204" pitchFamily="34" charset="0"/>
                        </a:rPr>
                        <a:t>Oct - Feb 2022</a:t>
                      </a: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600" b="0" i="0" u="none" strike="noStrike" dirty="0">
                          <a:solidFill>
                            <a:sysClr val="windowText" lastClr="000000"/>
                          </a:solidFill>
                          <a:effectLst/>
                          <a:latin typeface="Calibri" panose="020F0502020204030204" pitchFamily="34" charset="0"/>
                        </a:rPr>
                        <a:t>DSD &amp; DBE</a:t>
                      </a: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600" b="1" i="0" u="none" strike="noStrike" baseline="0" dirty="0">
                          <a:solidFill>
                            <a:schemeClr val="tx1"/>
                          </a:solidFill>
                          <a:effectLst/>
                          <a:latin typeface="Calibri" panose="020F0502020204030204" pitchFamily="34" charset="0"/>
                        </a:rPr>
                        <a:t>In progress</a:t>
                      </a: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058549769"/>
                  </a:ext>
                </a:extLst>
              </a:tr>
              <a:tr h="1604345">
                <a:tc>
                  <a:txBody>
                    <a:bodyPr/>
                    <a:lstStyle/>
                    <a:p>
                      <a:pPr algn="l" fontAlgn="b">
                        <a:buClr>
                          <a:srgbClr val="000000"/>
                        </a:buClr>
                        <a:buSzPts val="1100"/>
                        <a:buFont typeface="Calibri" panose="020F0502020204030204" pitchFamily="34" charset="0"/>
                        <a:buNone/>
                      </a:pPr>
                      <a:r>
                        <a:rPr lang="en-ZA" sz="1600" b="0" i="0" u="none" strike="noStrike" dirty="0">
                          <a:solidFill>
                            <a:sysClr val="windowText" lastClr="000000"/>
                          </a:solidFill>
                          <a:effectLst/>
                          <a:latin typeface="Calibri" panose="020F0502020204030204" pitchFamily="34" charset="0"/>
                        </a:rPr>
                        <a:t>NPO Funding Business process</a:t>
                      </a:r>
                    </a:p>
                    <a:p>
                      <a:pPr algn="l" fontAlgn="b">
                        <a:buClr>
                          <a:srgbClr val="000000"/>
                        </a:buClr>
                        <a:buSzPts val="1100"/>
                        <a:buFont typeface="Calibri" panose="020F0502020204030204" pitchFamily="34" charset="0"/>
                        <a:buNone/>
                      </a:pPr>
                      <a:endParaRPr lang="en-ZA" sz="1600" b="0" i="0" u="none" strike="noStrike" dirty="0">
                        <a:solidFill>
                          <a:sysClr val="windowText" lastClr="000000"/>
                        </a:solidFill>
                        <a:effectLst/>
                        <a:latin typeface="Calibri" panose="020F0502020204030204" pitchFamily="34" charset="0"/>
                      </a:endParaRPr>
                    </a:p>
                    <a:p>
                      <a:pPr algn="l" fontAlgn="b">
                        <a:buClr>
                          <a:srgbClr val="000000"/>
                        </a:buClr>
                        <a:buSzPts val="1100"/>
                        <a:buFont typeface="Calibri" panose="020F0502020204030204" pitchFamily="34" charset="0"/>
                        <a:buNone/>
                      </a:pPr>
                      <a:endParaRPr lang="en-ZA" sz="1600" b="0" i="0" u="none" strike="noStrike" dirty="0">
                        <a:solidFill>
                          <a:sysClr val="windowText" lastClr="000000"/>
                        </a:solidFill>
                        <a:effectLst/>
                        <a:latin typeface="Calibri" panose="020F0502020204030204" pitchFamily="34" charset="0"/>
                      </a:endParaRPr>
                    </a:p>
                    <a:p>
                      <a:pPr algn="l" fontAlgn="b">
                        <a:buClr>
                          <a:srgbClr val="000000"/>
                        </a:buClr>
                        <a:buSzPts val="1100"/>
                        <a:buFont typeface="Calibri" panose="020F0502020204030204" pitchFamily="34" charset="0"/>
                        <a:buNone/>
                      </a:pPr>
                      <a:endParaRPr lang="en-ZA" sz="1600" b="0" i="0" u="none" strike="noStrike" dirty="0">
                        <a:solidFill>
                          <a:sysClr val="windowText" lastClr="000000"/>
                        </a:solidFill>
                        <a:effectLst/>
                        <a:latin typeface="Calibri" panose="020F0502020204030204" pitchFamily="34" charset="0"/>
                      </a:endParaRPr>
                    </a:p>
                    <a:p>
                      <a:pPr algn="l" fontAlgn="b">
                        <a:buClr>
                          <a:srgbClr val="000000"/>
                        </a:buClr>
                        <a:buSzPts val="1100"/>
                        <a:buFont typeface="Calibri" panose="020F0502020204030204" pitchFamily="34" charset="0"/>
                        <a:buNone/>
                      </a:pPr>
                      <a:endParaRPr lang="en-ZA" sz="1600" b="0" i="0" u="none" strike="noStrike" dirty="0">
                        <a:solidFill>
                          <a:sysClr val="windowText" lastClr="000000"/>
                        </a:solidFill>
                        <a:effectLst/>
                        <a:latin typeface="Calibri" panose="020F0502020204030204" pitchFamily="34" charset="0"/>
                      </a:endParaRPr>
                    </a:p>
                    <a:p>
                      <a:pPr algn="l" fontAlgn="b">
                        <a:buClr>
                          <a:srgbClr val="000000"/>
                        </a:buClr>
                        <a:buSzPts val="1100"/>
                        <a:buFont typeface="Calibri" panose="020F0502020204030204" pitchFamily="34" charset="0"/>
                        <a:buNone/>
                      </a:pPr>
                      <a:endParaRPr lang="en-ZA" sz="1600" b="0" i="0" u="none" strike="noStrike" dirty="0">
                        <a:solidFill>
                          <a:sysClr val="windowText" lastClr="000000"/>
                        </a:solidFill>
                        <a:effectLst/>
                        <a:latin typeface="Calibri" panose="020F0502020204030204" pitchFamily="34" charset="0"/>
                      </a:endParaRPr>
                    </a:p>
                    <a:p>
                      <a:pPr algn="l" fontAlgn="b">
                        <a:buClr>
                          <a:srgbClr val="000000"/>
                        </a:buClr>
                        <a:buSzPts val="1100"/>
                        <a:buFont typeface="Calibri" panose="020F0502020204030204" pitchFamily="34" charset="0"/>
                        <a:buNone/>
                      </a:pPr>
                      <a:endParaRPr lang="en-ZA" sz="1600" b="0" i="0" u="none" strike="noStrike" dirty="0">
                        <a:solidFill>
                          <a:sysClr val="windowText" lastClr="000000"/>
                        </a:solidFill>
                        <a:effectLst/>
                        <a:latin typeface="Calibri" panose="020F0502020204030204" pitchFamily="34" charset="0"/>
                      </a:endParaRPr>
                    </a:p>
                  </a:txBody>
                  <a:tcPr marL="4145" marR="4145" marT="4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600" b="0" i="0" u="none" strike="noStrike" dirty="0">
                          <a:solidFill>
                            <a:sysClr val="windowText" lastClr="000000"/>
                          </a:solidFill>
                          <a:effectLst/>
                          <a:latin typeface="Calibri" panose="020F0502020204030204" pitchFamily="34" charset="0"/>
                        </a:rPr>
                        <a:t>Oct-Feb 2022</a:t>
                      </a: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600" b="0" i="0" u="none" strike="noStrike" dirty="0">
                          <a:solidFill>
                            <a:sysClr val="windowText" lastClr="000000"/>
                          </a:solidFill>
                          <a:effectLst/>
                          <a:latin typeface="Calibri" panose="020F0502020204030204" pitchFamily="34" charset="0"/>
                        </a:rPr>
                        <a:t>DSD &amp;</a:t>
                      </a:r>
                      <a:r>
                        <a:rPr lang="en-ZA" sz="1600" b="0" i="0" u="none" strike="noStrike" baseline="0" dirty="0">
                          <a:solidFill>
                            <a:sysClr val="windowText" lastClr="000000"/>
                          </a:solidFill>
                          <a:effectLst/>
                          <a:latin typeface="Calibri" panose="020F0502020204030204" pitchFamily="34" charset="0"/>
                        </a:rPr>
                        <a:t> DBE</a:t>
                      </a:r>
                      <a:endParaRPr lang="en-ZA" sz="1600" b="0" i="0" u="none" strike="noStrike" dirty="0">
                        <a:solidFill>
                          <a:sysClr val="windowText" lastClr="000000"/>
                        </a:solidFill>
                        <a:effectLst/>
                        <a:latin typeface="Calibri" panose="020F0502020204030204" pitchFamily="34" charset="0"/>
                      </a:endParaRP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ZA" sz="1600" b="1" i="0" u="none" strike="noStrike" dirty="0">
                          <a:solidFill>
                            <a:schemeClr val="tx1"/>
                          </a:solidFill>
                          <a:effectLst/>
                          <a:latin typeface="Calibri" panose="020F0502020204030204" pitchFamily="34" charset="0"/>
                        </a:rPr>
                        <a:t>NPO Funding Management Value Chain presented</a:t>
                      </a:r>
                      <a:r>
                        <a:rPr lang="en-ZA" sz="1600" b="1" i="0" u="none" strike="noStrike" baseline="0" dirty="0">
                          <a:solidFill>
                            <a:schemeClr val="tx1"/>
                          </a:solidFill>
                          <a:effectLst/>
                          <a:latin typeface="Calibri" panose="020F0502020204030204" pitchFamily="34" charset="0"/>
                        </a:rPr>
                        <a:t> to GDE by GDSD</a:t>
                      </a:r>
                      <a:endParaRPr lang="en-ZA" sz="1600" b="1" i="0" u="none" strike="noStrike" dirty="0">
                        <a:solidFill>
                          <a:schemeClr val="tx1"/>
                        </a:solidFill>
                        <a:effectLst/>
                        <a:latin typeface="Calibri" panose="020F0502020204030204" pitchFamily="34" charset="0"/>
                      </a:endParaRPr>
                    </a:p>
                    <a:p>
                      <a:pPr marL="342900" marR="0" lvl="0" indent="-3429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ZA" sz="1600" b="1" i="0" u="none" strike="noStrike" dirty="0">
                          <a:solidFill>
                            <a:schemeClr val="tx1"/>
                          </a:solidFill>
                          <a:effectLst/>
                          <a:latin typeface="Calibri" panose="020F0502020204030204" pitchFamily="34" charset="0"/>
                        </a:rPr>
                        <a:t>Input on calls for proposals provided </a:t>
                      </a:r>
                    </a:p>
                    <a:p>
                      <a:pPr marL="342900" marR="0" lvl="0" indent="-3429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ZA" sz="1600" b="1" i="0" u="none" strike="noStrike" dirty="0">
                          <a:solidFill>
                            <a:schemeClr val="tx1"/>
                          </a:solidFill>
                          <a:effectLst/>
                          <a:latin typeface="Calibri" panose="020F0502020204030204" pitchFamily="34" charset="0"/>
                        </a:rPr>
                        <a:t>Adverts done</a:t>
                      </a:r>
                    </a:p>
                    <a:p>
                      <a:pPr marL="0" marR="0" lvl="0" indent="0" algn="l" defTabSz="914400" rtl="0" eaLnBrk="1" fontAlgn="b" latinLnBrk="0" hangingPunct="1">
                        <a:lnSpc>
                          <a:spcPct val="100000"/>
                        </a:lnSpc>
                        <a:spcBef>
                          <a:spcPts val="0"/>
                        </a:spcBef>
                        <a:spcAft>
                          <a:spcPts val="0"/>
                        </a:spcAft>
                        <a:buClrTx/>
                        <a:buSzTx/>
                        <a:buFontTx/>
                        <a:buNone/>
                        <a:tabLst/>
                        <a:defRPr/>
                      </a:pPr>
                      <a:endParaRPr lang="en-ZA" sz="1600" b="0" i="0" u="none" strike="noStrike" dirty="0">
                        <a:solidFill>
                          <a:sysClr val="windowText" lastClr="000000"/>
                        </a:solidFill>
                        <a:effectLst/>
                        <a:latin typeface="Calibri" panose="020F0502020204030204" pitchFamily="34" charset="0"/>
                      </a:endParaRP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28745709"/>
                  </a:ext>
                </a:extLst>
              </a:tr>
            </a:tbl>
          </a:graphicData>
        </a:graphic>
      </p:graphicFrame>
    </p:spTree>
    <p:extLst>
      <p:ext uri="{BB962C8B-B14F-4D97-AF65-F5344CB8AC3E}">
        <p14:creationId xmlns:p14="http://schemas.microsoft.com/office/powerpoint/2010/main" val="39292333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1581" y="5464666"/>
            <a:ext cx="1316421" cy="536085"/>
          </a:xfrm>
          <a:prstGeom prst="rect">
            <a:avLst/>
          </a:prstGeom>
          <a:noFill/>
          <a:ln w="9525">
            <a:noFill/>
            <a:miter lim="800000"/>
            <a:headEnd/>
            <a:tailEnd/>
          </a:ln>
        </p:spPr>
      </p:pic>
      <p:sp>
        <p:nvSpPr>
          <p:cNvPr id="7" name="Title 4">
            <a:extLst>
              <a:ext uri="{FF2B5EF4-FFF2-40B4-BE49-F238E27FC236}">
                <a16:creationId xmlns:a16="http://schemas.microsoft.com/office/drawing/2014/main" id="{C6F1201A-E2ED-4801-8CF9-69FE2FBBF74F}"/>
              </a:ext>
            </a:extLst>
          </p:cNvPr>
          <p:cNvSpPr txBox="1">
            <a:spLocks/>
          </p:cNvSpPr>
          <p:nvPr/>
        </p:nvSpPr>
        <p:spPr>
          <a:xfrm>
            <a:off x="2273104" y="191980"/>
            <a:ext cx="6669360" cy="670527"/>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a:r>
              <a:rPr lang="en-GB" sz="3300" b="1" cap="small" dirty="0">
                <a:solidFill>
                  <a:srgbClr val="C0504D">
                    <a:lumMod val="75000"/>
                  </a:srgbClr>
                </a:solidFill>
                <a:latin typeface="Calibri"/>
                <a:cs typeface="Arial" panose="020B0604020202020204" pitchFamily="34" charset="0"/>
              </a:rPr>
              <a:t>Preparing for the function:</a:t>
            </a:r>
          </a:p>
          <a:p>
            <a:pPr defTabSz="685800"/>
            <a:r>
              <a:rPr lang="en-GB" sz="2100" b="1" cap="small" dirty="0">
                <a:solidFill>
                  <a:srgbClr val="C0504D">
                    <a:lumMod val="75000"/>
                  </a:srgbClr>
                </a:solidFill>
                <a:latin typeface="Calibri"/>
                <a:cs typeface="Arial" panose="020B0604020202020204" pitchFamily="34" charset="0"/>
              </a:rPr>
              <a:t>Programme Implementation</a:t>
            </a:r>
            <a:endParaRPr lang="en-US" sz="2100" dirty="0">
              <a:solidFill>
                <a:srgbClr val="C0504D">
                  <a:lumMod val="75000"/>
                </a:srgbClr>
              </a:solidFill>
              <a:latin typeface="Calibri"/>
            </a:endParaRPr>
          </a:p>
        </p:txBody>
      </p:sp>
      <p:graphicFrame>
        <p:nvGraphicFramePr>
          <p:cNvPr id="3" name="Table 2"/>
          <p:cNvGraphicFramePr>
            <a:graphicFrameLocks noGrp="1"/>
          </p:cNvGraphicFramePr>
          <p:nvPr>
            <p:extLst>
              <p:ext uri="{D42A27DB-BD31-4B8C-83A1-F6EECF244321}">
                <p14:modId xmlns:p14="http://schemas.microsoft.com/office/powerpoint/2010/main" val="3596737314"/>
              </p:ext>
            </p:extLst>
          </p:nvPr>
        </p:nvGraphicFramePr>
        <p:xfrm>
          <a:off x="1626142" y="1373664"/>
          <a:ext cx="8858979" cy="4296608"/>
        </p:xfrm>
        <a:graphic>
          <a:graphicData uri="http://schemas.openxmlformats.org/drawingml/2006/table">
            <a:tbl>
              <a:tblPr/>
              <a:tblGrid>
                <a:gridCol w="2673420">
                  <a:extLst>
                    <a:ext uri="{9D8B030D-6E8A-4147-A177-3AD203B41FA5}">
                      <a16:colId xmlns:a16="http://schemas.microsoft.com/office/drawing/2014/main" val="280450726"/>
                    </a:ext>
                  </a:extLst>
                </a:gridCol>
                <a:gridCol w="1286672">
                  <a:extLst>
                    <a:ext uri="{9D8B030D-6E8A-4147-A177-3AD203B41FA5}">
                      <a16:colId xmlns:a16="http://schemas.microsoft.com/office/drawing/2014/main" val="1629411878"/>
                    </a:ext>
                  </a:extLst>
                </a:gridCol>
                <a:gridCol w="1243783">
                  <a:extLst>
                    <a:ext uri="{9D8B030D-6E8A-4147-A177-3AD203B41FA5}">
                      <a16:colId xmlns:a16="http://schemas.microsoft.com/office/drawing/2014/main" val="4148495149"/>
                    </a:ext>
                  </a:extLst>
                </a:gridCol>
                <a:gridCol w="3655104">
                  <a:extLst>
                    <a:ext uri="{9D8B030D-6E8A-4147-A177-3AD203B41FA5}">
                      <a16:colId xmlns:a16="http://schemas.microsoft.com/office/drawing/2014/main" val="678084838"/>
                    </a:ext>
                  </a:extLst>
                </a:gridCol>
              </a:tblGrid>
              <a:tr h="272256">
                <a:tc>
                  <a:txBody>
                    <a:bodyPr/>
                    <a:lstStyle/>
                    <a:p>
                      <a:pPr algn="l" fontAlgn="b"/>
                      <a:r>
                        <a:rPr lang="en-ZA" sz="1500" b="1" i="0" u="none" strike="noStrike" dirty="0">
                          <a:solidFill>
                            <a:sysClr val="windowText" lastClr="000000"/>
                          </a:solidFill>
                          <a:effectLst/>
                          <a:latin typeface="Calibri" panose="020F0502020204030204" pitchFamily="34" charset="0"/>
                        </a:rPr>
                        <a:t>Activity</a:t>
                      </a:r>
                    </a:p>
                  </a:txBody>
                  <a:tcPr marL="4145" marR="4145" marT="4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500" b="1" i="0" u="none" strike="noStrike">
                          <a:solidFill>
                            <a:sysClr val="windowText" lastClr="000000"/>
                          </a:solidFill>
                          <a:effectLst/>
                          <a:latin typeface="Calibri" panose="020F0502020204030204" pitchFamily="34" charset="0"/>
                        </a:rPr>
                        <a:t>Timeframe</a:t>
                      </a:r>
                    </a:p>
                  </a:txBody>
                  <a:tcPr marL="4145" marR="4145" marT="4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1500" b="1" i="0" u="none" strike="noStrike" dirty="0">
                          <a:solidFill>
                            <a:sysClr val="windowText" lastClr="000000"/>
                          </a:solidFill>
                          <a:effectLst/>
                          <a:latin typeface="Calibri" panose="020F0502020204030204" pitchFamily="34" charset="0"/>
                        </a:rPr>
                        <a:t>Responsibility</a:t>
                      </a:r>
                    </a:p>
                  </a:txBody>
                  <a:tcPr marL="4145" marR="4145" marT="4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500" b="1" i="0" u="none" strike="noStrike" dirty="0">
                          <a:solidFill>
                            <a:sysClr val="windowText" lastClr="000000"/>
                          </a:solidFill>
                          <a:effectLst/>
                          <a:latin typeface="Calibri" panose="020F0502020204030204" pitchFamily="34" charset="0"/>
                        </a:rPr>
                        <a:t> Progress</a:t>
                      </a:r>
                    </a:p>
                  </a:txBody>
                  <a:tcPr marL="4145" marR="4145" marT="4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5242214"/>
                  </a:ext>
                </a:extLst>
              </a:tr>
              <a:tr h="1366531">
                <a:tc>
                  <a:txBody>
                    <a:bodyPr/>
                    <a:lstStyle/>
                    <a:p>
                      <a:pPr algn="l" fontAlgn="b"/>
                      <a:r>
                        <a:rPr lang="en-GB" sz="1500" b="1" i="1" u="none" strike="noStrike" dirty="0">
                          <a:solidFill>
                            <a:sysClr val="windowText" lastClr="000000"/>
                          </a:solidFill>
                          <a:effectLst/>
                          <a:latin typeface="Calibri" panose="020F0502020204030204" pitchFamily="34" charset="0"/>
                        </a:rPr>
                        <a:t>Identify all on-going ECD projects:</a:t>
                      </a: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500" b="0" i="0" u="none" strike="noStrike" dirty="0">
                          <a:solidFill>
                            <a:sysClr val="windowText" lastClr="000000"/>
                          </a:solidFill>
                          <a:effectLst/>
                          <a:latin typeface="Calibri" panose="020F0502020204030204" pitchFamily="34" charset="0"/>
                        </a:rPr>
                        <a:t>September</a:t>
                      </a: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500" b="0" i="0" u="none" strike="noStrike" dirty="0">
                          <a:solidFill>
                            <a:sysClr val="windowText" lastClr="000000"/>
                          </a:solidFill>
                          <a:effectLst/>
                          <a:latin typeface="Calibri" panose="020F0502020204030204" pitchFamily="34" charset="0"/>
                        </a:rPr>
                        <a:t>DSD &amp; DBE</a:t>
                      </a: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l" fontAlgn="b">
                        <a:buFont typeface="Arial" panose="020B0604020202020204" pitchFamily="34" charset="0"/>
                        <a:buChar char="•"/>
                      </a:pPr>
                      <a:r>
                        <a:rPr lang="en-GB" sz="1500" b="1" i="0" u="none" strike="noStrike" baseline="0" dirty="0">
                          <a:solidFill>
                            <a:schemeClr val="tx1"/>
                          </a:solidFill>
                          <a:effectLst/>
                          <a:latin typeface="Calibri" panose="020F0502020204030204" pitchFamily="34" charset="0"/>
                        </a:rPr>
                        <a:t>ECD Census</a:t>
                      </a:r>
                    </a:p>
                    <a:p>
                      <a:pPr marL="342900" lvl="0" indent="-342900" algn="l" fontAlgn="b">
                        <a:buFont typeface="Arial" panose="020B0604020202020204" pitchFamily="34" charset="0"/>
                        <a:buChar char="•"/>
                      </a:pPr>
                      <a:r>
                        <a:rPr lang="en-GB" sz="1500" b="1" i="0" u="none" strike="noStrike" baseline="0" dirty="0">
                          <a:solidFill>
                            <a:schemeClr val="tx1"/>
                          </a:solidFill>
                          <a:effectLst/>
                          <a:latin typeface="Calibri" panose="020F0502020204030204" pitchFamily="34" charset="0"/>
                        </a:rPr>
                        <a:t>South African Early Years Index</a:t>
                      </a:r>
                    </a:p>
                    <a:p>
                      <a:pPr marL="342900" lvl="0" indent="-342900" algn="l" fontAlgn="b">
                        <a:buFont typeface="Arial" panose="020B0604020202020204" pitchFamily="34" charset="0"/>
                        <a:buChar char="•"/>
                      </a:pPr>
                      <a:r>
                        <a:rPr lang="en-GB" sz="1500" b="1" i="0" u="none" strike="noStrike" baseline="0" dirty="0">
                          <a:solidFill>
                            <a:schemeClr val="tx1"/>
                          </a:solidFill>
                          <a:effectLst/>
                          <a:latin typeface="Calibri" panose="020F0502020204030204" pitchFamily="34" charset="0"/>
                        </a:rPr>
                        <a:t>Presidential Stimulus Relief Package</a:t>
                      </a:r>
                    </a:p>
                    <a:p>
                      <a:pPr marL="342900" marR="0" lvl="0" indent="-3429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500" b="1" i="0" u="none" strike="noStrike" baseline="0" dirty="0">
                          <a:solidFill>
                            <a:schemeClr val="tx1"/>
                          </a:solidFill>
                          <a:effectLst/>
                          <a:latin typeface="Calibri" panose="020F0502020204030204" pitchFamily="34" charset="0"/>
                        </a:rPr>
                        <a:t>ECD </a:t>
                      </a:r>
                      <a:r>
                        <a:rPr lang="en-GB" sz="1500" b="1" i="0" u="none" strike="noStrike" baseline="0" dirty="0" err="1">
                          <a:solidFill>
                            <a:schemeClr val="tx1"/>
                          </a:solidFill>
                          <a:effectLst/>
                          <a:latin typeface="Calibri" panose="020F0502020204030204" pitchFamily="34" charset="0"/>
                        </a:rPr>
                        <a:t>Massification</a:t>
                      </a:r>
                      <a:r>
                        <a:rPr lang="en-GB" sz="1500" b="1" i="0" u="none" strike="noStrike" baseline="0" dirty="0">
                          <a:solidFill>
                            <a:schemeClr val="tx1"/>
                          </a:solidFill>
                          <a:effectLst/>
                          <a:latin typeface="Calibri" panose="020F0502020204030204" pitchFamily="34" charset="0"/>
                        </a:rPr>
                        <a:t> </a:t>
                      </a:r>
                    </a:p>
                    <a:p>
                      <a:pPr marL="342900" lvl="0" indent="-342900" algn="l" fontAlgn="b">
                        <a:buFont typeface="Arial" panose="020B0604020202020204" pitchFamily="34" charset="0"/>
                        <a:buChar char="•"/>
                      </a:pPr>
                      <a:r>
                        <a:rPr lang="en-GB" sz="1500" b="1" i="0" u="none" strike="noStrike" baseline="0" dirty="0">
                          <a:solidFill>
                            <a:schemeClr val="tx1"/>
                          </a:solidFill>
                          <a:effectLst/>
                          <a:latin typeface="Calibri" panose="020F0502020204030204" pitchFamily="34" charset="0"/>
                        </a:rPr>
                        <a:t>Vangasali Online Registration Framework</a:t>
                      </a:r>
                    </a:p>
                    <a:p>
                      <a:pPr marL="0" lvl="0" indent="0" algn="l" fontAlgn="b">
                        <a:buFont typeface="Arial" panose="020B0604020202020204" pitchFamily="34" charset="0"/>
                        <a:buNone/>
                      </a:pPr>
                      <a:endParaRPr lang="en-GB" sz="1500" b="1" i="0" u="none" strike="noStrike" baseline="0" dirty="0">
                        <a:solidFill>
                          <a:schemeClr val="tx1"/>
                        </a:solidFill>
                        <a:effectLst/>
                        <a:latin typeface="Calibri" panose="020F0502020204030204" pitchFamily="34" charset="0"/>
                      </a:endParaRPr>
                    </a:p>
                  </a:txBody>
                  <a:tcPr marL="4145" marR="4145" marT="4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063023411"/>
                  </a:ext>
                </a:extLst>
              </a:tr>
              <a:tr h="1019545">
                <a:tc rowSpan="2">
                  <a:txBody>
                    <a:bodyPr/>
                    <a:lstStyle/>
                    <a:p>
                      <a:pPr algn="l" fontAlgn="b"/>
                      <a:r>
                        <a:rPr lang="en-GB" sz="1500" b="1" i="1" u="none" strike="noStrike" dirty="0">
                          <a:solidFill>
                            <a:sysClr val="windowText" lastClr="000000"/>
                          </a:solidFill>
                          <a:effectLst/>
                          <a:latin typeface="Calibri" panose="020F0502020204030204" pitchFamily="34" charset="0"/>
                        </a:rPr>
                        <a:t>Capacity building on current ECD projects</a:t>
                      </a:r>
                    </a:p>
                    <a:p>
                      <a:pPr algn="l" fontAlgn="b"/>
                      <a:endParaRPr lang="en-GB" sz="1500" b="1" i="1" u="none" strike="noStrike" dirty="0">
                        <a:solidFill>
                          <a:sysClr val="windowText" lastClr="000000"/>
                        </a:solidFill>
                        <a:effectLst/>
                        <a:latin typeface="Calibri" panose="020F0502020204030204" pitchFamily="34" charset="0"/>
                      </a:endParaRPr>
                    </a:p>
                    <a:p>
                      <a:pPr algn="l" fontAlgn="b"/>
                      <a:endParaRPr lang="en-GB" sz="1500" b="1" i="1" u="none" strike="noStrike" dirty="0">
                        <a:solidFill>
                          <a:sysClr val="windowText" lastClr="000000"/>
                        </a:solidFill>
                        <a:effectLst/>
                        <a:latin typeface="Calibri" panose="020F0502020204030204" pitchFamily="34" charset="0"/>
                      </a:endParaRPr>
                    </a:p>
                    <a:p>
                      <a:pPr algn="l" fontAlgn="b"/>
                      <a:endParaRPr lang="en-GB" sz="1500" b="1" i="1" u="none" strike="noStrike" dirty="0">
                        <a:solidFill>
                          <a:sysClr val="windowText" lastClr="000000"/>
                        </a:solidFill>
                        <a:effectLst/>
                        <a:latin typeface="Calibri" panose="020F0502020204030204" pitchFamily="34" charset="0"/>
                      </a:endParaRPr>
                    </a:p>
                    <a:p>
                      <a:pPr algn="l" fontAlgn="b"/>
                      <a:endParaRPr lang="en-GB" sz="1500" b="1" i="1" u="none" strike="noStrike" dirty="0">
                        <a:solidFill>
                          <a:sysClr val="windowText" lastClr="000000"/>
                        </a:solidFill>
                        <a:effectLst/>
                        <a:latin typeface="Calibri" panose="020F0502020204030204" pitchFamily="34" charset="0"/>
                      </a:endParaRPr>
                    </a:p>
                    <a:p>
                      <a:pPr algn="l" fontAlgn="b"/>
                      <a:endParaRPr lang="en-GB" sz="1500" b="1" i="1" u="none" strike="noStrike" dirty="0">
                        <a:solidFill>
                          <a:sysClr val="windowText" lastClr="000000"/>
                        </a:solidFill>
                        <a:effectLst/>
                        <a:latin typeface="Calibri" panose="020F0502020204030204" pitchFamily="34" charset="0"/>
                      </a:endParaRPr>
                    </a:p>
                    <a:p>
                      <a:pPr algn="l" fontAlgn="b"/>
                      <a:endParaRPr lang="en-GB" sz="1500" b="1" i="1" u="none" strike="noStrike" dirty="0">
                        <a:solidFill>
                          <a:sysClr val="windowText" lastClr="000000"/>
                        </a:solidFill>
                        <a:effectLst/>
                        <a:latin typeface="Calibri" panose="020F0502020204030204" pitchFamily="34" charset="0"/>
                      </a:endParaRPr>
                    </a:p>
                    <a:p>
                      <a:pPr algn="l" fontAlgn="b"/>
                      <a:endParaRPr lang="en-GB" sz="1500" b="1" i="1" u="none" strike="noStrike" dirty="0">
                        <a:solidFill>
                          <a:sysClr val="windowText" lastClr="000000"/>
                        </a:solidFill>
                        <a:effectLst/>
                        <a:latin typeface="Calibri" panose="020F0502020204030204" pitchFamily="34" charset="0"/>
                      </a:endParaRPr>
                    </a:p>
                    <a:p>
                      <a:pPr algn="l" fontAlgn="b"/>
                      <a:endParaRPr lang="en-GB" sz="1500" b="1" i="1" u="none" strike="noStrike" dirty="0">
                        <a:solidFill>
                          <a:sysClr val="windowText" lastClr="000000"/>
                        </a:solidFill>
                        <a:effectLst/>
                        <a:latin typeface="Calibri" panose="020F0502020204030204" pitchFamily="34" charset="0"/>
                      </a:endParaRPr>
                    </a:p>
                    <a:p>
                      <a:pPr marL="342900" lvl="0" indent="-342900" algn="l" fontAlgn="b">
                        <a:buFont typeface="Arial" panose="020B0604020202020204" pitchFamily="34" charset="0"/>
                        <a:buChar char="•"/>
                      </a:pPr>
                      <a:endParaRPr lang="en-GB" sz="1500" b="0" i="0" u="none" strike="noStrike" dirty="0">
                        <a:solidFill>
                          <a:schemeClr val="accent6">
                            <a:lumMod val="75000"/>
                          </a:schemeClr>
                        </a:solidFill>
                        <a:effectLst/>
                        <a:latin typeface="Calibri" panose="020F0502020204030204" pitchFamily="34" charset="0"/>
                      </a:endParaRPr>
                    </a:p>
                  </a:txBody>
                  <a:tcPr marL="4145" marR="4145" marT="4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500" b="0" i="0" u="none" strike="noStrike" dirty="0">
                          <a:solidFill>
                            <a:sysClr val="windowText" lastClr="000000"/>
                          </a:solidFill>
                          <a:effectLst/>
                          <a:latin typeface="Calibri" panose="020F0502020204030204" pitchFamily="34" charset="0"/>
                        </a:rPr>
                        <a:t>Oct 2021 - Feb 2022</a:t>
                      </a: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500" b="0" i="0" u="none" strike="noStrike" dirty="0">
                          <a:solidFill>
                            <a:sysClr val="windowText" lastClr="000000"/>
                          </a:solidFill>
                          <a:effectLst/>
                          <a:latin typeface="Calibri" panose="020F0502020204030204" pitchFamily="34" charset="0"/>
                        </a:rPr>
                        <a:t>DSD &amp; DBE</a:t>
                      </a: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500" b="1" i="0" u="none" strike="noStrike" baseline="0" dirty="0">
                          <a:solidFill>
                            <a:schemeClr val="tx1"/>
                          </a:solidFill>
                          <a:effectLst/>
                          <a:latin typeface="Calibri" panose="020F0502020204030204" pitchFamily="34" charset="0"/>
                        </a:rPr>
                        <a:t>NCF Training</a:t>
                      </a:r>
                    </a:p>
                    <a:p>
                      <a:pPr marL="342900" marR="0" lvl="0" indent="-3429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500" b="1" i="0" u="none" strike="noStrike" baseline="0" dirty="0" err="1">
                          <a:solidFill>
                            <a:schemeClr val="tx1"/>
                          </a:solidFill>
                          <a:effectLst/>
                          <a:latin typeface="Calibri" panose="020F0502020204030204" pitchFamily="34" charset="0"/>
                        </a:rPr>
                        <a:t>Supatsela</a:t>
                      </a:r>
                      <a:r>
                        <a:rPr lang="en-GB" sz="1500" b="1" i="0" u="none" strike="noStrike" baseline="0" dirty="0">
                          <a:solidFill>
                            <a:schemeClr val="tx1"/>
                          </a:solidFill>
                          <a:effectLst/>
                          <a:latin typeface="Calibri" panose="020F0502020204030204" pitchFamily="34" charset="0"/>
                        </a:rPr>
                        <a:t> Demonstration Session</a:t>
                      </a:r>
                    </a:p>
                    <a:p>
                      <a:pPr marL="342900" marR="0" lvl="0" indent="-3429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500" b="1" i="0" u="none" strike="noStrike" baseline="0" dirty="0">
                          <a:solidFill>
                            <a:schemeClr val="tx1"/>
                          </a:solidFill>
                          <a:effectLst/>
                          <a:latin typeface="Calibri" panose="020F0502020204030204" pitchFamily="34" charset="0"/>
                        </a:rPr>
                        <a:t>Presentation on Children’s Amendment Bill</a:t>
                      </a:r>
                      <a:endParaRPr lang="en-ZA" sz="1500" b="1" i="0" u="none" strike="noStrike" baseline="0" dirty="0">
                        <a:solidFill>
                          <a:schemeClr val="tx1"/>
                        </a:solidFill>
                        <a:effectLst/>
                        <a:latin typeface="+mn-lt"/>
                      </a:endParaRP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205678072"/>
                  </a:ext>
                </a:extLst>
              </a:tr>
              <a:tr h="1629062">
                <a:tc vMerge="1">
                  <a:txBody>
                    <a:bodyPr/>
                    <a:lstStyle/>
                    <a:p>
                      <a:pPr marL="342900" lvl="0" indent="-342900" algn="l" fontAlgn="b">
                        <a:buFont typeface="Arial" panose="020B0604020202020204" pitchFamily="34" charset="0"/>
                        <a:buChar char="•"/>
                      </a:pPr>
                      <a:endParaRPr lang="en-GB" sz="2000" b="0" i="0" u="none" strike="noStrike" dirty="0">
                        <a:solidFill>
                          <a:schemeClr val="accent6">
                            <a:lumMod val="75000"/>
                          </a:schemeClr>
                        </a:solidFill>
                        <a:effectLst/>
                        <a:latin typeface="Calibri" panose="020F0502020204030204" pitchFamily="34" charset="0"/>
                      </a:endParaRPr>
                    </a:p>
                  </a:txBody>
                  <a:tcPr marL="5526" marR="5526" marT="5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ZA" sz="1500" dirty="0">
                          <a:solidFill>
                            <a:schemeClr val="accent6">
                              <a:lumMod val="75000"/>
                            </a:schemeClr>
                          </a:solidFill>
                        </a:rPr>
                        <a:t>In progress</a:t>
                      </a:r>
                    </a:p>
                    <a:p>
                      <a:pPr algn="l" fontAlgn="b"/>
                      <a:endParaRPr lang="en-ZA" sz="1500" b="0" i="0" u="none" strike="noStrike" dirty="0">
                        <a:solidFill>
                          <a:sysClr val="windowText" lastClr="000000"/>
                        </a:solidFill>
                        <a:effectLst/>
                        <a:latin typeface="Calibri" panose="020F0502020204030204" pitchFamily="34" charset="0"/>
                      </a:endParaRP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ZA" sz="1500" b="0" i="0" u="none" strike="noStrike" dirty="0">
                          <a:solidFill>
                            <a:sysClr val="windowText" lastClr="000000"/>
                          </a:solidFill>
                          <a:effectLst/>
                          <a:latin typeface="Calibri" panose="020F0502020204030204" pitchFamily="34" charset="0"/>
                        </a:rPr>
                        <a:t>DSD &amp; DBE</a:t>
                      </a:r>
                    </a:p>
                    <a:p>
                      <a:pPr algn="ctr" fontAlgn="b"/>
                      <a:endParaRPr lang="en-ZA" sz="1500" b="0" i="0" u="none" strike="noStrike" dirty="0">
                        <a:solidFill>
                          <a:sysClr val="windowText" lastClr="000000"/>
                        </a:solidFill>
                        <a:effectLst/>
                        <a:latin typeface="Calibri" panose="020F0502020204030204" pitchFamily="34" charset="0"/>
                      </a:endParaRP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500" b="1" i="0" u="none" strike="noStrike" baseline="0" dirty="0">
                          <a:solidFill>
                            <a:schemeClr val="tx1"/>
                          </a:solidFill>
                          <a:effectLst/>
                          <a:latin typeface="Calibri" panose="020F0502020204030204" pitchFamily="34" charset="0"/>
                        </a:rPr>
                        <a:t>Vangasali Online  Registration Workshop</a:t>
                      </a:r>
                    </a:p>
                    <a:p>
                      <a:pPr marL="342900" lvl="0" indent="-342900" algn="l" fontAlgn="b">
                        <a:buFont typeface="Arial" panose="020B0604020202020204" pitchFamily="34" charset="0"/>
                        <a:buChar char="•"/>
                      </a:pPr>
                      <a:r>
                        <a:rPr lang="en-GB" sz="1500" b="1" i="0" u="none" strike="noStrike" baseline="0" dirty="0">
                          <a:solidFill>
                            <a:schemeClr val="tx1"/>
                          </a:solidFill>
                          <a:effectLst/>
                          <a:latin typeface="Calibri" panose="020F0502020204030204" pitchFamily="34" charset="0"/>
                        </a:rPr>
                        <a:t>NPO Funding and Partnerships </a:t>
                      </a:r>
                    </a:p>
                    <a:p>
                      <a:pPr marL="342900" lvl="0" indent="-342900" algn="l" fontAlgn="b">
                        <a:buFont typeface="Arial" panose="020B0604020202020204" pitchFamily="34" charset="0"/>
                        <a:buChar char="•"/>
                      </a:pPr>
                      <a:r>
                        <a:rPr lang="en-GB" sz="1500" b="1" i="0" u="none" strike="noStrike" baseline="0" dirty="0">
                          <a:solidFill>
                            <a:schemeClr val="tx1"/>
                          </a:solidFill>
                          <a:effectLst/>
                          <a:latin typeface="Calibri" panose="020F0502020204030204" pitchFamily="34" charset="0"/>
                        </a:rPr>
                        <a:t>Conditional Grant Workshop</a:t>
                      </a:r>
                    </a:p>
                    <a:p>
                      <a:pPr marL="342900" lvl="0" indent="-342900" algn="l" fontAlgn="b">
                        <a:buFont typeface="Arial" panose="020B0604020202020204" pitchFamily="34" charset="0"/>
                        <a:buChar char="•"/>
                      </a:pPr>
                      <a:r>
                        <a:rPr lang="en-GB" sz="1500" b="1" i="0" u="none" strike="noStrike" baseline="0" dirty="0">
                          <a:solidFill>
                            <a:schemeClr val="tx1"/>
                          </a:solidFill>
                          <a:effectLst/>
                          <a:latin typeface="Calibri" panose="020F0502020204030204" pitchFamily="34" charset="0"/>
                        </a:rPr>
                        <a:t>Review of ECD Registration and Monitoring Tools Workshop</a:t>
                      </a:r>
                    </a:p>
                    <a:p>
                      <a:pPr marL="342900" marR="0" lvl="0" indent="-3429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500" b="1" i="0" u="none" strike="noStrike" baseline="0" dirty="0">
                          <a:solidFill>
                            <a:schemeClr val="tx1"/>
                          </a:solidFill>
                          <a:effectLst/>
                          <a:latin typeface="Calibri" panose="020F0502020204030204" pitchFamily="34" charset="0"/>
                        </a:rPr>
                        <a:t>NQF L4 Training</a:t>
                      </a:r>
                    </a:p>
                    <a:p>
                      <a:endParaRPr lang="en-ZA" sz="1500" baseline="0" dirty="0">
                        <a:solidFill>
                          <a:schemeClr val="bg1"/>
                        </a:solidFill>
                      </a:endParaRP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515219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8514CE8-CDA5-4366-BBDD-BE2E31364F47}"/>
              </a:ext>
            </a:extLst>
          </p:cNvPr>
          <p:cNvGraphicFramePr>
            <a:graphicFrameLocks noGrp="1"/>
          </p:cNvGraphicFramePr>
          <p:nvPr>
            <p:ph idx="1"/>
            <p:extLst>
              <p:ext uri="{D42A27DB-BD31-4B8C-83A1-F6EECF244321}">
                <p14:modId xmlns:p14="http://schemas.microsoft.com/office/powerpoint/2010/main" val="1998009144"/>
              </p:ext>
            </p:extLst>
          </p:nvPr>
        </p:nvGraphicFramePr>
        <p:xfrm>
          <a:off x="729465" y="1417637"/>
          <a:ext cx="10852936" cy="4695487"/>
        </p:xfrm>
        <a:graphic>
          <a:graphicData uri="http://schemas.openxmlformats.org/drawingml/2006/table">
            <a:tbl>
              <a:tblPr/>
              <a:tblGrid>
                <a:gridCol w="1925197">
                  <a:extLst>
                    <a:ext uri="{9D8B030D-6E8A-4147-A177-3AD203B41FA5}">
                      <a16:colId xmlns:a16="http://schemas.microsoft.com/office/drawing/2014/main" val="1336780454"/>
                    </a:ext>
                  </a:extLst>
                </a:gridCol>
                <a:gridCol w="1592159">
                  <a:extLst>
                    <a:ext uri="{9D8B030D-6E8A-4147-A177-3AD203B41FA5}">
                      <a16:colId xmlns:a16="http://schemas.microsoft.com/office/drawing/2014/main" val="3259477646"/>
                    </a:ext>
                  </a:extLst>
                </a:gridCol>
                <a:gridCol w="1527255">
                  <a:extLst>
                    <a:ext uri="{9D8B030D-6E8A-4147-A177-3AD203B41FA5}">
                      <a16:colId xmlns:a16="http://schemas.microsoft.com/office/drawing/2014/main" val="1777140026"/>
                    </a:ext>
                  </a:extLst>
                </a:gridCol>
                <a:gridCol w="5808325">
                  <a:extLst>
                    <a:ext uri="{9D8B030D-6E8A-4147-A177-3AD203B41FA5}">
                      <a16:colId xmlns:a16="http://schemas.microsoft.com/office/drawing/2014/main" val="3099958758"/>
                    </a:ext>
                  </a:extLst>
                </a:gridCol>
              </a:tblGrid>
              <a:tr h="299980">
                <a:tc>
                  <a:txBody>
                    <a:bodyPr/>
                    <a:lstStyle/>
                    <a:p>
                      <a:pPr algn="l" fontAlgn="b"/>
                      <a:r>
                        <a:rPr lang="en-ZA" sz="1500" b="1" i="0" u="none" strike="noStrike" dirty="0">
                          <a:solidFill>
                            <a:sysClr val="windowText" lastClr="000000"/>
                          </a:solidFill>
                          <a:effectLst/>
                          <a:latin typeface="Calibri" panose="020F0502020204030204" pitchFamily="34" charset="0"/>
                        </a:rPr>
                        <a:t>Activity</a:t>
                      </a:r>
                    </a:p>
                  </a:txBody>
                  <a:tcPr marL="4145" marR="4145" marT="4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500" b="1" i="0" u="none" strike="noStrike">
                          <a:solidFill>
                            <a:sysClr val="windowText" lastClr="000000"/>
                          </a:solidFill>
                          <a:effectLst/>
                          <a:latin typeface="Calibri" panose="020F0502020204030204" pitchFamily="34" charset="0"/>
                        </a:rPr>
                        <a:t>Timeframe</a:t>
                      </a:r>
                    </a:p>
                  </a:txBody>
                  <a:tcPr marL="4145" marR="4145" marT="4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1500" b="1" i="0" u="none" strike="noStrike" dirty="0">
                          <a:solidFill>
                            <a:sysClr val="windowText" lastClr="000000"/>
                          </a:solidFill>
                          <a:effectLst/>
                          <a:latin typeface="Calibri" panose="020F0502020204030204" pitchFamily="34" charset="0"/>
                        </a:rPr>
                        <a:t>Responsibility</a:t>
                      </a:r>
                    </a:p>
                  </a:txBody>
                  <a:tcPr marL="4145" marR="4145" marT="4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500" b="1" i="0" u="none" strike="noStrike" dirty="0">
                          <a:solidFill>
                            <a:sysClr val="windowText" lastClr="000000"/>
                          </a:solidFill>
                          <a:effectLst/>
                          <a:latin typeface="Calibri" panose="020F0502020204030204" pitchFamily="34" charset="0"/>
                        </a:rPr>
                        <a:t> Progress</a:t>
                      </a:r>
                    </a:p>
                  </a:txBody>
                  <a:tcPr marL="4145" marR="4145" marT="4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5724808"/>
                  </a:ext>
                </a:extLst>
              </a:tr>
              <a:tr h="1331212">
                <a:tc>
                  <a:txBody>
                    <a:bodyPr/>
                    <a:lstStyle/>
                    <a:p>
                      <a:pPr algn="l" fontAlgn="b"/>
                      <a:r>
                        <a:rPr lang="en-GB" sz="1400" b="0" i="0" u="none" strike="noStrike" dirty="0">
                          <a:solidFill>
                            <a:sysClr val="windowText" lastClr="000000"/>
                          </a:solidFill>
                          <a:effectLst/>
                          <a:latin typeface="+mj-lt"/>
                        </a:rPr>
                        <a:t>Transfer of coordination of governance structures</a:t>
                      </a:r>
                    </a:p>
                    <a:p>
                      <a:pPr algn="l" fontAlgn="b"/>
                      <a:endParaRPr lang="en-GB" sz="1400" b="0" i="0" u="none" strike="noStrike" dirty="0">
                        <a:solidFill>
                          <a:sysClr val="windowText" lastClr="000000"/>
                        </a:solidFill>
                        <a:effectLst/>
                        <a:latin typeface="+mj-lt"/>
                      </a:endParaRPr>
                    </a:p>
                    <a:p>
                      <a:pPr algn="l" fontAlgn="b"/>
                      <a:endParaRPr lang="en-GB" sz="1400" b="0" i="0" u="none" strike="noStrike" dirty="0">
                        <a:solidFill>
                          <a:sysClr val="windowText" lastClr="000000"/>
                        </a:solidFill>
                        <a:effectLst/>
                        <a:latin typeface="+mj-lt"/>
                      </a:endParaRPr>
                    </a:p>
                  </a:txBody>
                  <a:tcPr marL="4145" marR="4145" marT="4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ZA" sz="1400" b="0" i="0" u="none" strike="noStrike" dirty="0">
                          <a:solidFill>
                            <a:sysClr val="windowText" lastClr="000000"/>
                          </a:solidFill>
                          <a:effectLst/>
                          <a:latin typeface="+mj-lt"/>
                        </a:rPr>
                        <a:t>Oct - Feb 2022</a:t>
                      </a: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400" b="0" i="0" u="none" strike="noStrike" dirty="0">
                          <a:solidFill>
                            <a:sysClr val="windowText" lastClr="000000"/>
                          </a:solidFill>
                          <a:effectLst/>
                          <a:latin typeface="+mj-lt"/>
                        </a:rPr>
                        <a:t>DSD &amp; DBE</a:t>
                      </a: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400" b="1" dirty="0">
                          <a:solidFill>
                            <a:schemeClr val="tx1"/>
                          </a:solidFill>
                          <a:latin typeface="+mj-lt"/>
                        </a:rPr>
                        <a:t>In progress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dirty="0">
                          <a:solidFill>
                            <a:schemeClr val="tx1"/>
                          </a:solidFill>
                          <a:effectLst/>
                          <a:latin typeface="+mn-lt"/>
                          <a:ea typeface="+mn-ea"/>
                          <a:cs typeface="+mn-cs"/>
                        </a:rPr>
                        <a:t>Provincial Interdepartmental Committee, Intersectoral</a:t>
                      </a:r>
                      <a:r>
                        <a:rPr lang="en-GB" sz="1400" b="1" i="0" u="none" strike="noStrike" kern="1200" baseline="0" dirty="0">
                          <a:solidFill>
                            <a:schemeClr val="tx1"/>
                          </a:solidFill>
                          <a:effectLst/>
                          <a:latin typeface="+mn-lt"/>
                          <a:ea typeface="+mn-ea"/>
                          <a:cs typeface="+mn-cs"/>
                        </a:rPr>
                        <a:t> </a:t>
                      </a:r>
                      <a:r>
                        <a:rPr lang="en-GB" sz="1400" b="1" i="0" u="none" strike="noStrike" kern="1200" dirty="0">
                          <a:solidFill>
                            <a:schemeClr val="tx1"/>
                          </a:solidFill>
                          <a:effectLst/>
                          <a:latin typeface="+mn-lt"/>
                          <a:ea typeface="+mn-ea"/>
                          <a:cs typeface="+mn-cs"/>
                        </a:rPr>
                        <a:t>Stakeholder Forum (National) Integrated ECD Stakeholder Engagement (Provincial) , Provincial ECD Coordinators</a:t>
                      </a:r>
                      <a:r>
                        <a:rPr lang="en-GB" sz="1400" b="1" i="0" u="none" strike="noStrike" kern="1200" baseline="0" dirty="0">
                          <a:solidFill>
                            <a:schemeClr val="tx1"/>
                          </a:solidFill>
                          <a:effectLst/>
                          <a:latin typeface="+mn-lt"/>
                          <a:ea typeface="+mn-ea"/>
                          <a:cs typeface="+mn-cs"/>
                        </a:rPr>
                        <a:t> Forum</a:t>
                      </a:r>
                      <a:r>
                        <a:rPr lang="en-GB" sz="1400" b="1" i="0" u="none" strike="noStrike" kern="1200" dirty="0">
                          <a:solidFill>
                            <a:schemeClr val="tx1"/>
                          </a:solidFill>
                          <a:effectLst/>
                          <a:latin typeface="+mn-lt"/>
                          <a:ea typeface="+mn-ea"/>
                          <a:cs typeface="+mn-cs"/>
                        </a:rPr>
                        <a:t>,</a:t>
                      </a:r>
                      <a:r>
                        <a:rPr lang="en-GB" sz="1400" b="1" i="0" u="none" strike="noStrike" kern="1200" baseline="0" dirty="0">
                          <a:solidFill>
                            <a:schemeClr val="tx1"/>
                          </a:solidFill>
                          <a:effectLst/>
                          <a:latin typeface="+mn-lt"/>
                          <a:ea typeface="+mn-ea"/>
                          <a:cs typeface="+mn-cs"/>
                        </a:rPr>
                        <a:t> </a:t>
                      </a:r>
                      <a:r>
                        <a:rPr lang="en-GB" sz="1400" b="1" i="0" u="none" strike="noStrike" kern="1200" dirty="0">
                          <a:solidFill>
                            <a:schemeClr val="tx1"/>
                          </a:solidFill>
                          <a:effectLst/>
                          <a:latin typeface="+mn-lt"/>
                          <a:ea typeface="+mn-ea"/>
                          <a:cs typeface="+mn-cs"/>
                        </a:rPr>
                        <a:t>ECD NPO Forums, Provincial Inter</a:t>
                      </a:r>
                      <a:r>
                        <a:rPr lang="en-GB" sz="1400" b="1" i="0" u="none" strike="noStrike" kern="1200" baseline="0" dirty="0">
                          <a:solidFill>
                            <a:schemeClr val="tx1"/>
                          </a:solidFill>
                          <a:effectLst/>
                          <a:latin typeface="+mn-lt"/>
                          <a:ea typeface="+mn-ea"/>
                          <a:cs typeface="+mn-cs"/>
                        </a:rPr>
                        <a:t> </a:t>
                      </a:r>
                      <a:r>
                        <a:rPr lang="en-GB" sz="1400" b="1" i="0" u="none" strike="noStrike" kern="1200" dirty="0">
                          <a:solidFill>
                            <a:schemeClr val="tx1"/>
                          </a:solidFill>
                          <a:effectLst/>
                          <a:latin typeface="+mn-lt"/>
                          <a:ea typeface="+mn-ea"/>
                          <a:cs typeface="+mn-cs"/>
                        </a:rPr>
                        <a:t>Governmental Relations (HOD Office),</a:t>
                      </a:r>
                      <a:r>
                        <a:rPr lang="en-GB" sz="1400" b="1" i="0" u="none" strike="noStrike" kern="1200" baseline="0" dirty="0">
                          <a:solidFill>
                            <a:schemeClr val="tx1"/>
                          </a:solidFill>
                          <a:effectLst/>
                          <a:latin typeface="+mn-lt"/>
                          <a:ea typeface="+mn-ea"/>
                          <a:cs typeface="+mn-cs"/>
                        </a:rPr>
                        <a:t> </a:t>
                      </a:r>
                      <a:r>
                        <a:rPr lang="en-GB" sz="1400" b="1" i="0" u="none" strike="noStrike" kern="1200" dirty="0">
                          <a:solidFill>
                            <a:schemeClr val="tx1"/>
                          </a:solidFill>
                          <a:effectLst/>
                          <a:latin typeface="+mn-lt"/>
                          <a:ea typeface="+mn-ea"/>
                          <a:cs typeface="+mn-cs"/>
                        </a:rPr>
                        <a:t>Regional IGR</a:t>
                      </a: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76229129"/>
                  </a:ext>
                </a:extLst>
              </a:tr>
              <a:tr h="2528605">
                <a:tc rowSpan="2">
                  <a:txBody>
                    <a:bodyPr/>
                    <a:lstStyle/>
                    <a:p>
                      <a:pPr algn="l" fontAlgn="b">
                        <a:buClr>
                          <a:srgbClr val="000000"/>
                        </a:buClr>
                        <a:buSzPts val="1100"/>
                        <a:buFont typeface="Calibri" panose="020F0502020204030204" pitchFamily="34" charset="0"/>
                        <a:buNone/>
                      </a:pPr>
                      <a:r>
                        <a:rPr lang="en-GB" sz="1400" b="1" i="1" u="none" strike="noStrike" dirty="0">
                          <a:solidFill>
                            <a:sysClr val="windowText" lastClr="000000"/>
                          </a:solidFill>
                          <a:effectLst/>
                          <a:latin typeface="+mj-lt"/>
                        </a:rPr>
                        <a:t>Engagement with the ECD sector on ECD Function shift:</a:t>
                      </a:r>
                    </a:p>
                    <a:p>
                      <a:pPr marL="457200" lvl="1" indent="0" algn="l" fontAlgn="b">
                        <a:buClr>
                          <a:srgbClr val="000000"/>
                        </a:buClr>
                        <a:buSzPts val="1100"/>
                        <a:buFont typeface="Arial" panose="020B0604020202020204" pitchFamily="34" charset="0"/>
                        <a:buNone/>
                      </a:pPr>
                      <a:endParaRPr lang="en-GB" sz="1400" b="0" i="0" u="none" strike="noStrike" baseline="0" dirty="0">
                        <a:solidFill>
                          <a:srgbClr val="2D8C02"/>
                        </a:solidFill>
                        <a:effectLst/>
                        <a:latin typeface="+mj-lt"/>
                      </a:endParaRP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400" b="0" i="0" u="none" strike="noStrike" dirty="0">
                          <a:solidFill>
                            <a:sysClr val="windowText" lastClr="000000"/>
                          </a:solidFill>
                          <a:effectLst/>
                          <a:latin typeface="+mj-lt"/>
                        </a:rPr>
                        <a:t>Aug - Feb 2022</a:t>
                      </a: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400" b="0" i="0" u="none" strike="noStrike" dirty="0">
                          <a:solidFill>
                            <a:sysClr val="windowText" lastClr="000000"/>
                          </a:solidFill>
                          <a:effectLst/>
                          <a:latin typeface="+mj-lt"/>
                        </a:rPr>
                        <a:t>DSD &amp; DBE</a:t>
                      </a: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b="1" i="0" u="none" strike="noStrike" kern="1200" dirty="0">
                          <a:solidFill>
                            <a:schemeClr val="tx1"/>
                          </a:solidFill>
                          <a:effectLst/>
                          <a:latin typeface="+mn-lt"/>
                          <a:ea typeface="+mn-ea"/>
                          <a:cs typeface="+mn-cs"/>
                        </a:rPr>
                        <a:t>MEC</a:t>
                      </a:r>
                      <a:r>
                        <a:rPr lang="en-GB" sz="1400" b="1" i="0" u="none" strike="noStrike" kern="1200" baseline="0" dirty="0">
                          <a:solidFill>
                            <a:schemeClr val="tx1"/>
                          </a:solidFill>
                          <a:effectLst/>
                          <a:latin typeface="+mn-lt"/>
                          <a:ea typeface="+mn-ea"/>
                          <a:cs typeface="+mn-cs"/>
                        </a:rPr>
                        <a:t> Engagements</a:t>
                      </a:r>
                    </a:p>
                    <a:p>
                      <a:r>
                        <a:rPr lang="en-GB" sz="1400" b="1" i="0" u="none" strike="noStrike" kern="1200" dirty="0">
                          <a:solidFill>
                            <a:schemeClr val="tx1"/>
                          </a:solidFill>
                          <a:effectLst/>
                          <a:latin typeface="+mn-lt"/>
                          <a:ea typeface="+mn-ea"/>
                          <a:cs typeface="+mn-cs"/>
                        </a:rPr>
                        <a:t>GPG Special ECD Summit</a:t>
                      </a:r>
                    </a:p>
                    <a:p>
                      <a:r>
                        <a:rPr lang="en-GB" sz="1400" b="1" i="0" u="none" strike="noStrike" kern="1200" dirty="0">
                          <a:solidFill>
                            <a:schemeClr val="tx1"/>
                          </a:solidFill>
                          <a:effectLst/>
                          <a:latin typeface="+mn-lt"/>
                          <a:ea typeface="+mn-ea"/>
                          <a:cs typeface="+mn-cs"/>
                        </a:rPr>
                        <a:t>Municipality</a:t>
                      </a:r>
                      <a:r>
                        <a:rPr lang="en-GB" sz="1400" b="1" i="0" u="none" strike="noStrike" kern="1200" baseline="0" dirty="0">
                          <a:solidFill>
                            <a:schemeClr val="tx1"/>
                          </a:solidFill>
                          <a:effectLst/>
                          <a:latin typeface="+mn-lt"/>
                          <a:ea typeface="+mn-ea"/>
                          <a:cs typeface="+mn-cs"/>
                        </a:rPr>
                        <a:t> Engagements </a:t>
                      </a:r>
                    </a:p>
                    <a:p>
                      <a:r>
                        <a:rPr lang="en-GB" sz="1400" b="1" i="0" u="none" strike="noStrike" kern="1200" dirty="0">
                          <a:solidFill>
                            <a:schemeClr val="tx1"/>
                          </a:solidFill>
                          <a:effectLst/>
                          <a:latin typeface="+mn-lt"/>
                          <a:ea typeface="+mn-ea"/>
                          <a:cs typeface="+mn-cs"/>
                        </a:rPr>
                        <a:t>ECD Provincial Stakeholder Engagement</a:t>
                      </a:r>
                    </a:p>
                    <a:p>
                      <a:r>
                        <a:rPr lang="en-GB" sz="1400" b="1" i="0" u="none" strike="noStrike" kern="1200" dirty="0">
                          <a:solidFill>
                            <a:schemeClr val="tx1"/>
                          </a:solidFill>
                          <a:effectLst/>
                          <a:latin typeface="+mn-lt"/>
                          <a:ea typeface="+mn-ea"/>
                          <a:cs typeface="+mn-cs"/>
                        </a:rPr>
                        <a:t>Regional ECD Summits (5 Regions)</a:t>
                      </a:r>
                    </a:p>
                    <a:p>
                      <a:r>
                        <a:rPr lang="en-ZA" sz="1400" b="1" kern="1200" dirty="0">
                          <a:solidFill>
                            <a:schemeClr val="tx1"/>
                          </a:solidFill>
                          <a:latin typeface="+mn-lt"/>
                          <a:ea typeface="+mn-ea"/>
                          <a:cs typeface="+mn-cs"/>
                        </a:rPr>
                        <a:t>GDE Curriculum Branch </a:t>
                      </a:r>
                    </a:p>
                    <a:p>
                      <a:pPr marL="0" marR="0" lvl="0" indent="0" algn="l" defTabSz="914400" rtl="0" eaLnBrk="1" fontAlgn="b"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GB" sz="1400" b="1" i="0" u="none" strike="noStrike" kern="1200" dirty="0">
                          <a:solidFill>
                            <a:schemeClr val="tx1"/>
                          </a:solidFill>
                          <a:effectLst/>
                          <a:latin typeface="+mn-lt"/>
                          <a:ea typeface="+mn-ea"/>
                          <a:cs typeface="+mn-cs"/>
                        </a:rPr>
                        <a:t>Other Departments</a:t>
                      </a:r>
                      <a:r>
                        <a:rPr lang="en-GB" sz="1400" b="1" i="1" u="none" strike="noStrike" kern="1200" dirty="0">
                          <a:solidFill>
                            <a:schemeClr val="tx1"/>
                          </a:solidFill>
                          <a:effectLst/>
                          <a:latin typeface="+mn-lt"/>
                          <a:ea typeface="+mn-ea"/>
                          <a:cs typeface="+mn-cs"/>
                        </a:rPr>
                        <a:t> –</a:t>
                      </a:r>
                      <a:r>
                        <a:rPr lang="en-GB" sz="1400" b="1" i="1" u="none" strike="noStrike" kern="1200" baseline="0" dirty="0">
                          <a:solidFill>
                            <a:schemeClr val="tx1"/>
                          </a:solidFill>
                          <a:effectLst/>
                          <a:latin typeface="+mn-lt"/>
                          <a:ea typeface="+mn-ea"/>
                          <a:cs typeface="+mn-cs"/>
                        </a:rPr>
                        <a:t> Sports Arts and Culture </a:t>
                      </a:r>
                      <a:r>
                        <a:rPr lang="en-GB" sz="1400" b="1" i="1" u="none" strike="noStrike" kern="1200" dirty="0">
                          <a:solidFill>
                            <a:schemeClr val="tx1"/>
                          </a:solidFill>
                          <a:effectLst/>
                          <a:latin typeface="+mn-lt"/>
                          <a:ea typeface="+mn-ea"/>
                          <a:cs typeface="+mn-cs"/>
                        </a:rPr>
                        <a:t>(SRAC)</a:t>
                      </a:r>
                      <a:r>
                        <a:rPr lang="en-GB" sz="1400" b="1" i="1" u="none" strike="noStrike" kern="1200" baseline="0" dirty="0">
                          <a:solidFill>
                            <a:schemeClr val="tx1"/>
                          </a:solidFill>
                          <a:effectLst/>
                          <a:latin typeface="+mn-lt"/>
                          <a:ea typeface="+mn-ea"/>
                          <a:cs typeface="+mn-cs"/>
                        </a:rPr>
                        <a:t> , Agriculture- (GDAD), Cooperative Governance and Traditional Affairs – (COGTA)</a:t>
                      </a:r>
                    </a:p>
                    <a:p>
                      <a:pPr marL="0" marR="0" lvl="0" indent="0" algn="l" defTabSz="914400" rtl="0" eaLnBrk="1" fontAlgn="b"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GB" sz="1400" b="1" i="0" u="none" strike="noStrike" kern="1200" baseline="0" dirty="0">
                          <a:solidFill>
                            <a:schemeClr val="tx1"/>
                          </a:solidFill>
                          <a:effectLst/>
                          <a:latin typeface="+mn-lt"/>
                          <a:ea typeface="+mn-ea"/>
                          <a:cs typeface="+mn-cs"/>
                        </a:rPr>
                        <a:t>Education Portfolio Committee </a:t>
                      </a: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137229620"/>
                  </a:ext>
                </a:extLst>
              </a:tr>
              <a:tr h="535690">
                <a:tc vMerge="1">
                  <a:txBody>
                    <a:bodyPr/>
                    <a:lstStyle/>
                    <a:p>
                      <a:pPr marL="742950" marR="0" lvl="1" indent="-285750" algn="l" defTabSz="914400" rtl="0" eaLnBrk="1" fontAlgn="b" latinLnBrk="0" hangingPunct="1">
                        <a:lnSpc>
                          <a:spcPct val="100000"/>
                        </a:lnSpc>
                        <a:spcBef>
                          <a:spcPts val="0"/>
                        </a:spcBef>
                        <a:spcAft>
                          <a:spcPts val="0"/>
                        </a:spcAft>
                        <a:buClr>
                          <a:srgbClr val="000000"/>
                        </a:buClr>
                        <a:buSzPts val="1100"/>
                        <a:buFont typeface="Arial" panose="020B0604020202020204" pitchFamily="34" charset="0"/>
                        <a:buChar char="•"/>
                        <a:tabLst/>
                        <a:defRPr/>
                      </a:pPr>
                      <a:endParaRPr lang="en-GB" sz="1800" b="0" i="0" u="none" strike="noStrike" baseline="0" dirty="0">
                        <a:solidFill>
                          <a:schemeClr val="accent6">
                            <a:lumMod val="75000"/>
                          </a:schemeClr>
                        </a:solidFill>
                        <a:effectLst/>
                        <a:latin typeface="+mj-lt"/>
                      </a:endParaRPr>
                    </a:p>
                  </a:txBody>
                  <a:tcPr marL="5526" marR="5526" marT="5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400" b="0" i="0" u="none" strike="noStrike" dirty="0">
                          <a:solidFill>
                            <a:sysClr val="windowText" lastClr="000000"/>
                          </a:solidFill>
                          <a:effectLst/>
                          <a:latin typeface="+mj-lt"/>
                        </a:rPr>
                        <a:t>Aug - Feb 2022</a:t>
                      </a: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400" b="0" i="0" u="none" strike="noStrike" dirty="0">
                          <a:solidFill>
                            <a:sysClr val="windowText" lastClr="000000"/>
                          </a:solidFill>
                          <a:effectLst/>
                          <a:latin typeface="+mj-lt"/>
                        </a:rPr>
                        <a:t>DSD &amp; DBE</a:t>
                      </a: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b="1" i="0" u="none" strike="noStrike" kern="1200" baseline="0" dirty="0">
                          <a:solidFill>
                            <a:schemeClr val="tx1"/>
                          </a:solidFill>
                          <a:effectLst/>
                          <a:latin typeface="+mn-lt"/>
                          <a:ea typeface="+mn-ea"/>
                          <a:cs typeface="+mn-cs"/>
                        </a:rPr>
                        <a:t>Health and Social Portfolio Committee </a:t>
                      </a:r>
                    </a:p>
                    <a:p>
                      <a:endParaRPr lang="en-ZA" sz="1400" baseline="0" dirty="0">
                        <a:solidFill>
                          <a:schemeClr val="bg1"/>
                        </a:solidFill>
                        <a:latin typeface="+mj-lt"/>
                      </a:endParaRP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bl>
          </a:graphicData>
        </a:graphic>
      </p:graphicFrame>
      <p:sp>
        <p:nvSpPr>
          <p:cNvPr id="5" name="Title 4">
            <a:extLst>
              <a:ext uri="{FF2B5EF4-FFF2-40B4-BE49-F238E27FC236}">
                <a16:creationId xmlns:a16="http://schemas.microsoft.com/office/drawing/2014/main" id="{3D23E986-BF10-4AA8-A2C1-C24D76D59469}"/>
              </a:ext>
            </a:extLst>
          </p:cNvPr>
          <p:cNvSpPr txBox="1">
            <a:spLocks noGrp="1"/>
          </p:cNvSpPr>
          <p:nvPr>
            <p:ph type="title"/>
          </p:nvPr>
        </p:nvSpPr>
        <p:spPr>
          <a:prstGeom prst="rect">
            <a:avLst/>
          </a:prstGeom>
        </p:spPr>
        <p:txBody>
          <a:bodyPr vert="horz" wrap="square" lIns="68580" tIns="34290" rIns="68580" bIns="34290" numCol="1" rtlCol="0" anchor="ctr"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cap="small" dirty="0">
                <a:solidFill>
                  <a:schemeClr val="accent2">
                    <a:lumMod val="75000"/>
                  </a:schemeClr>
                </a:solidFill>
                <a:cs typeface="Arial" panose="020B0604020202020204" pitchFamily="34" charset="0"/>
              </a:rPr>
              <a:t>Preparing for the function:</a:t>
            </a:r>
          </a:p>
          <a:p>
            <a:r>
              <a:rPr lang="en-GB" sz="2100" b="1" cap="small" dirty="0">
                <a:solidFill>
                  <a:schemeClr val="accent2">
                    <a:lumMod val="75000"/>
                  </a:schemeClr>
                </a:solidFill>
                <a:cs typeface="Arial" panose="020B0604020202020204" pitchFamily="34" charset="0"/>
              </a:rPr>
              <a:t>Programme Implementation</a:t>
            </a:r>
            <a:endParaRPr lang="en-US" sz="2100" dirty="0">
              <a:solidFill>
                <a:schemeClr val="accent2">
                  <a:lumMod val="75000"/>
                </a:schemeClr>
              </a:solidFill>
            </a:endParaRPr>
          </a:p>
        </p:txBody>
      </p:sp>
    </p:spTree>
    <p:extLst>
      <p:ext uri="{BB962C8B-B14F-4D97-AF65-F5344CB8AC3E}">
        <p14:creationId xmlns:p14="http://schemas.microsoft.com/office/powerpoint/2010/main" val="37233215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8514CE8-CDA5-4366-BBDD-BE2E31364F47}"/>
              </a:ext>
            </a:extLst>
          </p:cNvPr>
          <p:cNvGraphicFramePr>
            <a:graphicFrameLocks noGrp="1"/>
          </p:cNvGraphicFramePr>
          <p:nvPr>
            <p:ph idx="1"/>
            <p:extLst>
              <p:ext uri="{D42A27DB-BD31-4B8C-83A1-F6EECF244321}">
                <p14:modId xmlns:p14="http://schemas.microsoft.com/office/powerpoint/2010/main" val="531511127"/>
              </p:ext>
            </p:extLst>
          </p:nvPr>
        </p:nvGraphicFramePr>
        <p:xfrm>
          <a:off x="883578" y="1702191"/>
          <a:ext cx="10325529" cy="3726624"/>
        </p:xfrm>
        <a:graphic>
          <a:graphicData uri="http://schemas.openxmlformats.org/drawingml/2006/table">
            <a:tbl>
              <a:tblPr/>
              <a:tblGrid>
                <a:gridCol w="1831641">
                  <a:extLst>
                    <a:ext uri="{9D8B030D-6E8A-4147-A177-3AD203B41FA5}">
                      <a16:colId xmlns:a16="http://schemas.microsoft.com/office/drawing/2014/main" val="1336780454"/>
                    </a:ext>
                  </a:extLst>
                </a:gridCol>
                <a:gridCol w="1514788">
                  <a:extLst>
                    <a:ext uri="{9D8B030D-6E8A-4147-A177-3AD203B41FA5}">
                      <a16:colId xmlns:a16="http://schemas.microsoft.com/office/drawing/2014/main" val="3259477646"/>
                    </a:ext>
                  </a:extLst>
                </a:gridCol>
                <a:gridCol w="1653071">
                  <a:extLst>
                    <a:ext uri="{9D8B030D-6E8A-4147-A177-3AD203B41FA5}">
                      <a16:colId xmlns:a16="http://schemas.microsoft.com/office/drawing/2014/main" val="1777140026"/>
                    </a:ext>
                  </a:extLst>
                </a:gridCol>
                <a:gridCol w="5326029">
                  <a:extLst>
                    <a:ext uri="{9D8B030D-6E8A-4147-A177-3AD203B41FA5}">
                      <a16:colId xmlns:a16="http://schemas.microsoft.com/office/drawing/2014/main" val="3099958758"/>
                    </a:ext>
                  </a:extLst>
                </a:gridCol>
              </a:tblGrid>
              <a:tr h="422031">
                <a:tc>
                  <a:txBody>
                    <a:bodyPr/>
                    <a:lstStyle/>
                    <a:p>
                      <a:pPr algn="l" fontAlgn="b"/>
                      <a:r>
                        <a:rPr lang="en-ZA" sz="1500" b="1" i="0" u="none" strike="noStrike" dirty="0">
                          <a:solidFill>
                            <a:sysClr val="windowText" lastClr="000000"/>
                          </a:solidFill>
                          <a:effectLst/>
                          <a:latin typeface="Calibri" panose="020F0502020204030204" pitchFamily="34" charset="0"/>
                        </a:rPr>
                        <a:t>Activity</a:t>
                      </a:r>
                    </a:p>
                  </a:txBody>
                  <a:tcPr marL="4145" marR="4145" marT="4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500" b="1" i="0" u="none" strike="noStrike">
                          <a:solidFill>
                            <a:sysClr val="windowText" lastClr="000000"/>
                          </a:solidFill>
                          <a:effectLst/>
                          <a:latin typeface="Calibri" panose="020F0502020204030204" pitchFamily="34" charset="0"/>
                        </a:rPr>
                        <a:t>Timeframe</a:t>
                      </a:r>
                    </a:p>
                  </a:txBody>
                  <a:tcPr marL="4145" marR="4145" marT="4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1500" b="1" i="0" u="none" strike="noStrike" dirty="0">
                          <a:solidFill>
                            <a:sysClr val="windowText" lastClr="000000"/>
                          </a:solidFill>
                          <a:effectLst/>
                          <a:latin typeface="Calibri" panose="020F0502020204030204" pitchFamily="34" charset="0"/>
                        </a:rPr>
                        <a:t>Responsibility</a:t>
                      </a:r>
                    </a:p>
                  </a:txBody>
                  <a:tcPr marL="4145" marR="4145" marT="4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500" b="1" i="0" u="none" strike="noStrike" dirty="0">
                          <a:solidFill>
                            <a:sysClr val="windowText" lastClr="000000"/>
                          </a:solidFill>
                          <a:effectLst/>
                          <a:latin typeface="Calibri" panose="020F0502020204030204" pitchFamily="34" charset="0"/>
                        </a:rPr>
                        <a:t> Progress</a:t>
                      </a:r>
                    </a:p>
                  </a:txBody>
                  <a:tcPr marL="4145" marR="4145" marT="4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5724808"/>
                  </a:ext>
                </a:extLst>
              </a:tr>
              <a:tr h="1571647">
                <a:tc rowSpan="2">
                  <a:txBody>
                    <a:bodyPr/>
                    <a:lstStyle/>
                    <a:p>
                      <a:pPr algn="l" fontAlgn="b"/>
                      <a:r>
                        <a:rPr lang="en-GB" sz="1800" b="0" i="0" u="none" strike="noStrike" dirty="0">
                          <a:solidFill>
                            <a:sysClr val="windowText" lastClr="000000"/>
                          </a:solidFill>
                          <a:effectLst/>
                          <a:latin typeface="+mj-lt"/>
                        </a:rPr>
                        <a:t>Conduct readiness assessment of ECD registration by DBE</a:t>
                      </a:r>
                    </a:p>
                    <a:p>
                      <a:pPr marL="0" marR="0" lvl="0" indent="0" algn="l" defTabSz="914400" rtl="0" eaLnBrk="1" fontAlgn="b" latinLnBrk="0" hangingPunct="1">
                        <a:lnSpc>
                          <a:spcPct val="100000"/>
                        </a:lnSpc>
                        <a:spcBef>
                          <a:spcPts val="0"/>
                        </a:spcBef>
                        <a:spcAft>
                          <a:spcPts val="0"/>
                        </a:spcAft>
                        <a:buClrTx/>
                        <a:buSzTx/>
                        <a:buFontTx/>
                        <a:buNone/>
                        <a:tabLst/>
                        <a:defRPr/>
                      </a:pPr>
                      <a:endParaRPr lang="en-GB" sz="1800" b="0" i="0" u="none" strike="noStrike" dirty="0">
                        <a:solidFill>
                          <a:schemeClr val="accent6">
                            <a:lumMod val="75000"/>
                          </a:schemeClr>
                        </a:solidFill>
                        <a:effectLst/>
                        <a:latin typeface="+mj-lt"/>
                      </a:endParaRPr>
                    </a:p>
                    <a:p>
                      <a:pPr algn="l" fontAlgn="b"/>
                      <a:endParaRPr lang="en-GB" sz="1800" b="0" i="0" u="none" strike="noStrike" dirty="0">
                        <a:solidFill>
                          <a:sysClr val="windowText" lastClr="000000"/>
                        </a:solidFill>
                        <a:effectLst/>
                        <a:latin typeface="+mj-lt"/>
                      </a:endParaRP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800" b="0" i="0" u="none" strike="noStrike" dirty="0">
                          <a:solidFill>
                            <a:sysClr val="windowText" lastClr="000000"/>
                          </a:solidFill>
                          <a:effectLst/>
                          <a:latin typeface="+mj-lt"/>
                        </a:rPr>
                        <a:t>February 2022</a:t>
                      </a: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800" b="0" i="0" u="none" strike="noStrike" dirty="0">
                          <a:solidFill>
                            <a:sysClr val="windowText" lastClr="000000"/>
                          </a:solidFill>
                          <a:effectLst/>
                          <a:latin typeface="+mj-lt"/>
                        </a:rPr>
                        <a:t>DSD &amp; DBE</a:t>
                      </a: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1800" b="1" i="0" u="none" strike="noStrike" kern="1200" dirty="0">
                          <a:solidFill>
                            <a:schemeClr val="tx1"/>
                          </a:solidFill>
                          <a:effectLst/>
                          <a:latin typeface="+mn-lt"/>
                          <a:ea typeface="+mn-ea"/>
                          <a:cs typeface="+mn-cs"/>
                        </a:rPr>
                        <a:t>Conducted site visits</a:t>
                      </a:r>
                      <a:r>
                        <a:rPr lang="en-GB" sz="1800" b="1" i="0" u="none" strike="noStrike" kern="1200" baseline="0" dirty="0">
                          <a:solidFill>
                            <a:schemeClr val="tx1"/>
                          </a:solidFill>
                          <a:effectLst/>
                          <a:latin typeface="+mn-lt"/>
                          <a:ea typeface="+mn-ea"/>
                          <a:cs typeface="+mn-cs"/>
                        </a:rPr>
                        <a:t> in:</a:t>
                      </a:r>
                    </a:p>
                    <a:p>
                      <a:pPr algn="l" fontAlgn="b"/>
                      <a:r>
                        <a:rPr lang="en-GB" sz="1800" b="1" i="0" u="none" strike="noStrike" kern="1200" dirty="0">
                          <a:solidFill>
                            <a:schemeClr val="tx1"/>
                          </a:solidFill>
                          <a:effectLst/>
                          <a:latin typeface="+mn-lt"/>
                          <a:ea typeface="+mn-ea"/>
                          <a:cs typeface="+mn-cs"/>
                        </a:rPr>
                        <a:t> - City of Tshwane (</a:t>
                      </a:r>
                      <a:r>
                        <a:rPr lang="en-GB" sz="1800" b="1" i="0" u="none" strike="noStrike" kern="1200" dirty="0" err="1">
                          <a:solidFill>
                            <a:schemeClr val="tx1"/>
                          </a:solidFill>
                          <a:effectLst/>
                          <a:latin typeface="+mn-lt"/>
                          <a:ea typeface="+mn-ea"/>
                          <a:cs typeface="+mn-cs"/>
                        </a:rPr>
                        <a:t>Hammanskraal</a:t>
                      </a:r>
                      <a:r>
                        <a:rPr lang="en-GB" sz="1800" b="1" i="0" u="none" strike="noStrike" kern="1200" dirty="0">
                          <a:solidFill>
                            <a:schemeClr val="tx1"/>
                          </a:solidFill>
                          <a:effectLst/>
                          <a:latin typeface="+mn-lt"/>
                          <a:ea typeface="+mn-ea"/>
                          <a:cs typeface="+mn-cs"/>
                        </a:rPr>
                        <a:t>, </a:t>
                      </a:r>
                      <a:r>
                        <a:rPr lang="en-GB" sz="1800" b="1" i="0" u="none" strike="noStrike" kern="1200" dirty="0" err="1">
                          <a:solidFill>
                            <a:schemeClr val="tx1"/>
                          </a:solidFill>
                          <a:effectLst/>
                          <a:latin typeface="+mn-lt"/>
                          <a:ea typeface="+mn-ea"/>
                          <a:cs typeface="+mn-cs"/>
                        </a:rPr>
                        <a:t>Fairie</a:t>
                      </a:r>
                      <a:r>
                        <a:rPr lang="en-GB" sz="1800" b="1" i="0" u="none" strike="noStrike" kern="1200" dirty="0">
                          <a:solidFill>
                            <a:schemeClr val="tx1"/>
                          </a:solidFill>
                          <a:effectLst/>
                          <a:latin typeface="+mn-lt"/>
                          <a:ea typeface="+mn-ea"/>
                          <a:cs typeface="+mn-cs"/>
                        </a:rPr>
                        <a:t> Glen)</a:t>
                      </a:r>
                    </a:p>
                    <a:p>
                      <a:pPr algn="l" fontAlgn="b"/>
                      <a:r>
                        <a:rPr lang="en-GB" sz="1800" b="1" i="0" u="none" strike="noStrike" kern="1200" baseline="0" dirty="0">
                          <a:solidFill>
                            <a:schemeClr val="tx1"/>
                          </a:solidFill>
                          <a:effectLst/>
                          <a:latin typeface="+mn-lt"/>
                          <a:ea typeface="+mn-ea"/>
                          <a:cs typeface="+mn-cs"/>
                        </a:rPr>
                        <a:t> - </a:t>
                      </a:r>
                      <a:r>
                        <a:rPr lang="en-GB" sz="1800" b="1" i="0" u="none" strike="noStrike" kern="1200" dirty="0">
                          <a:solidFill>
                            <a:schemeClr val="tx1"/>
                          </a:solidFill>
                          <a:effectLst/>
                          <a:latin typeface="+mn-lt"/>
                          <a:ea typeface="+mn-ea"/>
                          <a:cs typeface="+mn-cs"/>
                        </a:rPr>
                        <a:t>Ekurhuleni - </a:t>
                      </a:r>
                      <a:r>
                        <a:rPr lang="en-GB" sz="1800" b="1" i="0" u="none" strike="noStrike" kern="1200" dirty="0" err="1">
                          <a:solidFill>
                            <a:schemeClr val="tx1"/>
                          </a:solidFill>
                          <a:effectLst/>
                          <a:latin typeface="+mn-lt"/>
                          <a:ea typeface="+mn-ea"/>
                          <a:cs typeface="+mn-cs"/>
                        </a:rPr>
                        <a:t>Daveyton</a:t>
                      </a:r>
                      <a:r>
                        <a:rPr lang="en-GB" sz="1800" b="1" i="0" u="none" strike="noStrike" kern="1200" dirty="0">
                          <a:solidFill>
                            <a:schemeClr val="tx1"/>
                          </a:solidFill>
                          <a:effectLst/>
                          <a:latin typeface="+mn-lt"/>
                          <a:ea typeface="+mn-ea"/>
                          <a:cs typeface="+mn-cs"/>
                        </a:rPr>
                        <a:t> Integrated ECD Facility</a:t>
                      </a:r>
                    </a:p>
                    <a:p>
                      <a:pPr algn="l" fontAlgn="b"/>
                      <a:endParaRPr lang="en-GB" sz="1800" b="0" i="0" u="none" strike="noStrike" dirty="0">
                        <a:solidFill>
                          <a:schemeClr val="bg1"/>
                        </a:solidFill>
                        <a:effectLst/>
                        <a:latin typeface="+mj-lt"/>
                      </a:endParaRP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508257603"/>
                  </a:ext>
                </a:extLst>
              </a:tr>
              <a:tr h="1732946">
                <a:tc vMerge="1">
                  <a:txBody>
                    <a:bodyPr/>
                    <a:lstStyle/>
                    <a:p>
                      <a:pPr algn="l" fontAlgn="b"/>
                      <a:endParaRPr lang="en-GB" sz="1800" b="0" i="0" u="none" strike="noStrike" dirty="0">
                        <a:solidFill>
                          <a:sysClr val="windowText" lastClr="000000"/>
                        </a:solidFill>
                        <a:effectLst/>
                        <a:latin typeface="+mj-lt"/>
                      </a:endParaRPr>
                    </a:p>
                  </a:txBody>
                  <a:tcPr marL="5526" marR="5526" marT="5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800" b="0" i="0" u="none" strike="noStrike" dirty="0">
                          <a:solidFill>
                            <a:sysClr val="windowText" lastClr="000000"/>
                          </a:solidFill>
                          <a:effectLst/>
                          <a:latin typeface="+mj-lt"/>
                        </a:rPr>
                        <a:t>February 2022</a:t>
                      </a: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800" b="0" i="0" u="none" strike="noStrike" dirty="0">
                          <a:solidFill>
                            <a:sysClr val="windowText" lastClr="000000"/>
                          </a:solidFill>
                          <a:effectLst/>
                          <a:latin typeface="+mj-lt"/>
                        </a:rPr>
                        <a:t>DSD &amp; DBE</a:t>
                      </a: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800" b="1" i="0" u="none" strike="noStrike" kern="1200" dirty="0">
                          <a:solidFill>
                            <a:schemeClr val="tx1"/>
                          </a:solidFill>
                          <a:effectLst/>
                          <a:latin typeface="+mn-lt"/>
                          <a:ea typeface="+mn-ea"/>
                          <a:cs typeface="+mn-cs"/>
                        </a:rPr>
                        <a:t>Forms/Tools in the process of being reviewed</a:t>
                      </a:r>
                      <a:endParaRPr lang="en-ZA" sz="1800" b="1" kern="1200" dirty="0">
                        <a:solidFill>
                          <a:schemeClr val="tx1"/>
                        </a:solidFill>
                        <a:latin typeface="+mn-lt"/>
                        <a:ea typeface="+mn-ea"/>
                        <a:cs typeface="+mn-cs"/>
                      </a:endParaRP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2"/>
                  </a:ext>
                </a:extLst>
              </a:tr>
            </a:tbl>
          </a:graphicData>
        </a:graphic>
      </p:graphicFrame>
      <p:sp>
        <p:nvSpPr>
          <p:cNvPr id="5" name="Title 4">
            <a:extLst>
              <a:ext uri="{FF2B5EF4-FFF2-40B4-BE49-F238E27FC236}">
                <a16:creationId xmlns:a16="http://schemas.microsoft.com/office/drawing/2014/main" id="{3D23E986-BF10-4AA8-A2C1-C24D76D59469}"/>
              </a:ext>
            </a:extLst>
          </p:cNvPr>
          <p:cNvSpPr txBox="1">
            <a:spLocks noGrp="1"/>
          </p:cNvSpPr>
          <p:nvPr>
            <p:ph type="title"/>
          </p:nvPr>
        </p:nvSpPr>
        <p:spPr>
          <a:prstGeom prst="rect">
            <a:avLst/>
          </a:prstGeom>
        </p:spPr>
        <p:txBody>
          <a:bodyPr vert="horz" wrap="square" lIns="68580" tIns="34290" rIns="68580" bIns="34290" numCol="1" rtlCol="0" anchor="ctr"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cap="small" dirty="0">
                <a:solidFill>
                  <a:schemeClr val="accent2">
                    <a:lumMod val="75000"/>
                  </a:schemeClr>
                </a:solidFill>
                <a:cs typeface="Arial" panose="020B0604020202020204" pitchFamily="34" charset="0"/>
              </a:rPr>
              <a:t>Preparing for the function:</a:t>
            </a:r>
          </a:p>
          <a:p>
            <a:r>
              <a:rPr lang="en-GB" sz="2100" b="1" cap="small" dirty="0">
                <a:solidFill>
                  <a:schemeClr val="accent2">
                    <a:lumMod val="75000"/>
                  </a:schemeClr>
                </a:solidFill>
                <a:cs typeface="Arial" panose="020B0604020202020204" pitchFamily="34" charset="0"/>
              </a:rPr>
              <a:t>Programme Implementation</a:t>
            </a:r>
            <a:endParaRPr lang="en-US" sz="2100" dirty="0">
              <a:solidFill>
                <a:schemeClr val="accent2">
                  <a:lumMod val="75000"/>
                </a:schemeClr>
              </a:solidFill>
            </a:endParaRPr>
          </a:p>
        </p:txBody>
      </p:sp>
    </p:spTree>
    <p:extLst>
      <p:ext uri="{BB962C8B-B14F-4D97-AF65-F5344CB8AC3E}">
        <p14:creationId xmlns:p14="http://schemas.microsoft.com/office/powerpoint/2010/main" val="4303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0436773" y="6143220"/>
            <a:ext cx="1755228" cy="714780"/>
          </a:xfrm>
          <a:prstGeom prst="rect">
            <a:avLst/>
          </a:prstGeom>
          <a:noFill/>
          <a:ln w="9525">
            <a:noFill/>
            <a:miter lim="800000"/>
            <a:headEnd/>
            <a:tailEnd/>
          </a:ln>
        </p:spPr>
      </p:pic>
      <p:sp>
        <p:nvSpPr>
          <p:cNvPr id="7" name="Title 4">
            <a:extLst>
              <a:ext uri="{FF2B5EF4-FFF2-40B4-BE49-F238E27FC236}">
                <a16:creationId xmlns:a16="http://schemas.microsoft.com/office/drawing/2014/main" id="{C6F1201A-E2ED-4801-8CF9-69FE2FBBF74F}"/>
              </a:ext>
            </a:extLst>
          </p:cNvPr>
          <p:cNvSpPr txBox="1">
            <a:spLocks/>
          </p:cNvSpPr>
          <p:nvPr/>
        </p:nvSpPr>
        <p:spPr>
          <a:xfrm>
            <a:off x="1544293" y="10302"/>
            <a:ext cx="8892480" cy="8940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cap="small" dirty="0">
                <a:solidFill>
                  <a:schemeClr val="accent2">
                    <a:lumMod val="75000"/>
                  </a:schemeClr>
                </a:solidFill>
                <a:cs typeface="Arial" panose="020B0604020202020204" pitchFamily="34" charset="0"/>
              </a:rPr>
              <a:t>Preparing for the function:</a:t>
            </a:r>
          </a:p>
          <a:p>
            <a:r>
              <a:rPr lang="en-GB" sz="2800" b="1" cap="small" dirty="0">
                <a:solidFill>
                  <a:schemeClr val="accent2">
                    <a:lumMod val="75000"/>
                  </a:schemeClr>
                </a:solidFill>
                <a:cs typeface="Arial" panose="020B0604020202020204" pitchFamily="34" charset="0"/>
              </a:rPr>
              <a:t>Finance &amp; Budgets</a:t>
            </a:r>
            <a:endParaRPr lang="en-US" sz="2800" dirty="0">
              <a:solidFill>
                <a:schemeClr val="accent2">
                  <a:lumMod val="75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553237206"/>
              </p:ext>
            </p:extLst>
          </p:nvPr>
        </p:nvGraphicFramePr>
        <p:xfrm>
          <a:off x="231228" y="1010668"/>
          <a:ext cx="11761076" cy="5808632"/>
        </p:xfrm>
        <a:graphic>
          <a:graphicData uri="http://schemas.openxmlformats.org/drawingml/2006/table">
            <a:tbl>
              <a:tblPr>
                <a:tableStyleId>{616DA210-FB5B-4158-B5E0-FEB733F419BA}</a:tableStyleId>
              </a:tblPr>
              <a:tblGrid>
                <a:gridCol w="5814955">
                  <a:extLst>
                    <a:ext uri="{9D8B030D-6E8A-4147-A177-3AD203B41FA5}">
                      <a16:colId xmlns:a16="http://schemas.microsoft.com/office/drawing/2014/main" val="3935906582"/>
                    </a:ext>
                  </a:extLst>
                </a:gridCol>
                <a:gridCol w="1411988">
                  <a:extLst>
                    <a:ext uri="{9D8B030D-6E8A-4147-A177-3AD203B41FA5}">
                      <a16:colId xmlns:a16="http://schemas.microsoft.com/office/drawing/2014/main" val="1696518243"/>
                    </a:ext>
                  </a:extLst>
                </a:gridCol>
                <a:gridCol w="1421592">
                  <a:extLst>
                    <a:ext uri="{9D8B030D-6E8A-4147-A177-3AD203B41FA5}">
                      <a16:colId xmlns:a16="http://schemas.microsoft.com/office/drawing/2014/main" val="1258831556"/>
                    </a:ext>
                  </a:extLst>
                </a:gridCol>
                <a:gridCol w="3112541">
                  <a:extLst>
                    <a:ext uri="{9D8B030D-6E8A-4147-A177-3AD203B41FA5}">
                      <a16:colId xmlns:a16="http://schemas.microsoft.com/office/drawing/2014/main" val="562077555"/>
                    </a:ext>
                  </a:extLst>
                </a:gridCol>
              </a:tblGrid>
              <a:tr h="290134">
                <a:tc>
                  <a:txBody>
                    <a:bodyPr/>
                    <a:lstStyle/>
                    <a:p>
                      <a:pPr algn="l" fontAlgn="b"/>
                      <a:r>
                        <a:rPr lang="en-ZA" sz="1400" b="1" u="none" strike="noStrike" dirty="0">
                          <a:effectLst/>
                        </a:rPr>
                        <a:t>Activity</a:t>
                      </a:r>
                      <a:endParaRPr lang="en-ZA" sz="1400" b="1" i="0" u="none" strike="noStrike" dirty="0">
                        <a:solidFill>
                          <a:srgbClr val="FFFFFF"/>
                        </a:solidFill>
                        <a:effectLst/>
                        <a:latin typeface="Calibri" panose="020F0502020204030204" pitchFamily="34" charset="0"/>
                      </a:endParaRPr>
                    </a:p>
                  </a:txBody>
                  <a:tcPr marL="1670" marR="1670" marT="1670" marB="0" anchor="b">
                    <a:solidFill>
                      <a:schemeClr val="bg1"/>
                    </a:solidFill>
                  </a:tcPr>
                </a:tc>
                <a:tc>
                  <a:txBody>
                    <a:bodyPr/>
                    <a:lstStyle/>
                    <a:p>
                      <a:pPr algn="l" fontAlgn="b"/>
                      <a:r>
                        <a:rPr lang="en-ZA" sz="1400" b="1" u="none" strike="noStrike">
                          <a:effectLst/>
                        </a:rPr>
                        <a:t>Timeframe</a:t>
                      </a:r>
                      <a:endParaRPr lang="en-ZA" sz="1400" b="1" i="0" u="none" strike="noStrike">
                        <a:solidFill>
                          <a:srgbClr val="FFFFFF"/>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400" b="1" u="none" strike="noStrike">
                          <a:effectLst/>
                        </a:rPr>
                        <a:t>Responsibility</a:t>
                      </a:r>
                      <a:endParaRPr lang="en-ZA" sz="1400" b="1" i="0" u="none" strike="noStrike">
                        <a:solidFill>
                          <a:srgbClr val="FFFFFF"/>
                        </a:solidFill>
                        <a:effectLst/>
                        <a:latin typeface="Calibri" panose="020F0502020204030204" pitchFamily="34" charset="0"/>
                      </a:endParaRPr>
                    </a:p>
                  </a:txBody>
                  <a:tcPr marL="1670" marR="1670" marT="1670" marB="0" anchor="b">
                    <a:solidFill>
                      <a:schemeClr val="bg1"/>
                    </a:solidFill>
                  </a:tcPr>
                </a:tc>
                <a:tc>
                  <a:txBody>
                    <a:bodyPr/>
                    <a:lstStyle/>
                    <a:p>
                      <a:pPr algn="l" fontAlgn="b"/>
                      <a:r>
                        <a:rPr lang="en-ZA" sz="1400" b="1" u="none" strike="noStrike" dirty="0">
                          <a:effectLst/>
                        </a:rPr>
                        <a:t>  Progress</a:t>
                      </a:r>
                      <a:endParaRPr lang="en-ZA" sz="1400" b="1" i="0" u="none" strike="noStrike" dirty="0">
                        <a:solidFill>
                          <a:srgbClr val="FFFFFF"/>
                        </a:solidFill>
                        <a:effectLst/>
                        <a:latin typeface="Calibri" panose="020F0502020204030204" pitchFamily="34" charset="0"/>
                      </a:endParaRPr>
                    </a:p>
                  </a:txBody>
                  <a:tcPr marL="1670" marR="1670" marT="1670" marB="0" anchor="b">
                    <a:solidFill>
                      <a:schemeClr val="bg1"/>
                    </a:solidFill>
                  </a:tcPr>
                </a:tc>
                <a:extLst>
                  <a:ext uri="{0D108BD9-81ED-4DB2-BD59-A6C34878D82A}">
                    <a16:rowId xmlns:a16="http://schemas.microsoft.com/office/drawing/2014/main" val="279224615"/>
                  </a:ext>
                </a:extLst>
              </a:tr>
              <a:tr h="290134">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ZA" sz="1400" b="1" u="none" strike="noStrike" dirty="0">
                          <a:effectLst/>
                        </a:rPr>
                        <a:t> </a:t>
                      </a:r>
                      <a:r>
                        <a:rPr lang="en-GB" sz="1400" b="1" u="none" strike="noStrike" dirty="0">
                          <a:effectLst/>
                        </a:rPr>
                        <a:t>1. Finalisation of Fund Transfers, Budget Structures and Allocations (i.e., Governance Processes)</a:t>
                      </a:r>
                      <a:r>
                        <a:rPr lang="en-GB" sz="1400" b="1" i="0" u="none" strike="noStrike" dirty="0">
                          <a:solidFill>
                            <a:srgbClr val="000000"/>
                          </a:solidFill>
                          <a:effectLst/>
                          <a:latin typeface="Calibri" panose="020F0502020204030204" pitchFamily="34" charset="0"/>
                        </a:rPr>
                        <a:t>]</a:t>
                      </a:r>
                      <a:endParaRPr lang="en-ZA" sz="1400" b="1" i="0" u="none" strike="noStrike" dirty="0">
                        <a:solidFill>
                          <a:srgbClr val="000000"/>
                        </a:solidFill>
                        <a:effectLst/>
                        <a:latin typeface="Calibri" panose="020F0502020204030204" pitchFamily="34" charset="0"/>
                      </a:endParaRPr>
                    </a:p>
                  </a:txBody>
                  <a:tcPr marL="1670" marR="1670" marT="1670" marB="0" anchor="b">
                    <a:solidFill>
                      <a:schemeClr val="bg1"/>
                    </a:solidFill>
                  </a:tcPr>
                </a:tc>
                <a:tc hMerge="1">
                  <a:txBody>
                    <a:bodyPr/>
                    <a:lstStyle/>
                    <a:p>
                      <a:endParaRPr lang="en-ZA"/>
                    </a:p>
                  </a:txBody>
                  <a:tcPr/>
                </a:tc>
                <a:tc hMerge="1">
                  <a:txBody>
                    <a:bodyPr/>
                    <a:lstStyle/>
                    <a:p>
                      <a:pPr algn="ctr" fontAlgn="b"/>
                      <a:endParaRPr lang="en-ZA" sz="1400" b="0" i="0" u="none" strike="noStrike" dirty="0">
                        <a:solidFill>
                          <a:srgbClr val="000000"/>
                        </a:solidFill>
                        <a:effectLst/>
                        <a:latin typeface="Calibri" panose="020F0502020204030204" pitchFamily="34" charset="0"/>
                      </a:endParaRPr>
                    </a:p>
                  </a:txBody>
                  <a:tcPr marL="1670" marR="1670" marT="1670" marB="0" anchor="b"/>
                </a:tc>
                <a:tc hMerge="1">
                  <a:txBody>
                    <a:bodyPr/>
                    <a:lstStyle/>
                    <a:p>
                      <a:pPr algn="ctr" fontAlgn="b"/>
                      <a:endParaRPr lang="en-ZA" sz="1400" b="0" i="0" u="none" strike="noStrike" dirty="0">
                        <a:solidFill>
                          <a:srgbClr val="000000"/>
                        </a:solidFill>
                        <a:effectLst/>
                        <a:latin typeface="Calibri" panose="020F0502020204030204" pitchFamily="34" charset="0"/>
                      </a:endParaRPr>
                    </a:p>
                  </a:txBody>
                  <a:tcPr marL="1670" marR="1670" marT="1670" marB="0" anchor="b"/>
                </a:tc>
                <a:extLst>
                  <a:ext uri="{0D108BD9-81ED-4DB2-BD59-A6C34878D82A}">
                    <a16:rowId xmlns:a16="http://schemas.microsoft.com/office/drawing/2014/main" val="1614961618"/>
                  </a:ext>
                </a:extLst>
              </a:tr>
              <a:tr h="751572">
                <a:tc>
                  <a:txBody>
                    <a:bodyPr/>
                    <a:lstStyle/>
                    <a:p>
                      <a:pPr algn="l" fontAlgn="b"/>
                      <a:r>
                        <a:rPr lang="en-GB" sz="1400" u="none" strike="noStrike" dirty="0">
                          <a:effectLst/>
                        </a:rPr>
                        <a:t>Explanatory memo to relevant treasury motivating function shift prepared and submitted. (i.e., formal submission co-signed by </a:t>
                      </a:r>
                      <a:r>
                        <a:rPr lang="en-GB" sz="1400" u="none" strike="noStrike" dirty="0" err="1">
                          <a:effectLst/>
                        </a:rPr>
                        <a:t>Acctng</a:t>
                      </a:r>
                      <a:r>
                        <a:rPr lang="en-GB" sz="1400" u="none" strike="noStrike" dirty="0">
                          <a:effectLst/>
                        </a:rPr>
                        <a:t>. Officers) confirming budgets (historical, current, and future) to be shifted.</a:t>
                      </a:r>
                      <a:endParaRPr lang="en-GB" sz="1400" b="0" i="0" u="none" strike="noStrike" dirty="0">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400" u="none" strike="noStrike" dirty="0">
                          <a:effectLst/>
                        </a:rPr>
                        <a:t>August</a:t>
                      </a:r>
                      <a:endParaRPr lang="en-ZA" sz="1400" b="0" i="0" u="none" strike="noStrike" dirty="0">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400" b="0" i="0" u="none" strike="noStrike">
                          <a:solidFill>
                            <a:srgbClr val="000000"/>
                          </a:solidFill>
                          <a:effectLst/>
                          <a:latin typeface="Calibri" panose="020F0502020204030204" pitchFamily="34" charset="0"/>
                        </a:rPr>
                        <a:t>DSD</a:t>
                      </a:r>
                    </a:p>
                  </a:txBody>
                  <a:tcPr marL="6350" marR="6350" marT="6350" marB="0" anchor="b">
                    <a:solidFill>
                      <a:schemeClr val="bg1"/>
                    </a:solidFill>
                  </a:tcPr>
                </a:tc>
                <a:tc>
                  <a:txBody>
                    <a:bodyPr/>
                    <a:lstStyle/>
                    <a:p>
                      <a:pPr algn="l" fontAlgn="b"/>
                      <a:r>
                        <a:rPr lang="en-ZA" sz="1400" b="1" i="0" u="none" strike="noStrike" dirty="0">
                          <a:solidFill>
                            <a:schemeClr val="tx1"/>
                          </a:solidFill>
                          <a:effectLst/>
                          <a:latin typeface="Calibri" panose="020F0502020204030204" pitchFamily="34" charset="0"/>
                        </a:rPr>
                        <a:t>Explanatory memo co signed by Accounting Officers submitted by end of June but will be updated with historical data by end of September</a:t>
                      </a:r>
                      <a:r>
                        <a:rPr lang="en-ZA" sz="1400" b="0" i="0" u="none" strike="noStrike" dirty="0">
                          <a:solidFill>
                            <a:srgbClr val="000000"/>
                          </a:solidFill>
                          <a:effectLst/>
                          <a:latin typeface="Calibri" panose="020F0502020204030204" pitchFamily="34" charset="0"/>
                        </a:rPr>
                        <a:t>.</a:t>
                      </a:r>
                    </a:p>
                  </a:txBody>
                  <a:tcPr marL="1670" marR="1670" marT="1670" marB="0" anchor="b">
                    <a:solidFill>
                      <a:srgbClr val="92D050"/>
                    </a:solidFill>
                  </a:tcPr>
                </a:tc>
                <a:extLst>
                  <a:ext uri="{0D108BD9-81ED-4DB2-BD59-A6C34878D82A}">
                    <a16:rowId xmlns:a16="http://schemas.microsoft.com/office/drawing/2014/main" val="1411781112"/>
                  </a:ext>
                </a:extLst>
              </a:tr>
              <a:tr h="461541">
                <a:tc>
                  <a:txBody>
                    <a:bodyPr/>
                    <a:lstStyle/>
                    <a:p>
                      <a:pPr algn="l" fontAlgn="b"/>
                      <a:r>
                        <a:rPr lang="en-GB" sz="1400" u="none" strike="noStrike" dirty="0">
                          <a:solidFill>
                            <a:srgbClr val="FF0000"/>
                          </a:solidFill>
                          <a:effectLst/>
                        </a:rPr>
                        <a:t>NDSD and NBE to provide input to 2022 DORA with regards to ECD Conditional Grant conditions</a:t>
                      </a:r>
                      <a:endParaRPr lang="en-GB" sz="1400" b="0" i="0" u="none" strike="noStrike" dirty="0">
                        <a:solidFill>
                          <a:srgbClr val="FF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400" u="none" strike="noStrike">
                          <a:solidFill>
                            <a:srgbClr val="FF0000"/>
                          </a:solidFill>
                          <a:effectLst/>
                        </a:rPr>
                        <a:t>October</a:t>
                      </a:r>
                      <a:endParaRPr lang="en-ZA" sz="1400" b="0" i="0" u="none" strike="noStrike">
                        <a:solidFill>
                          <a:srgbClr val="FF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400" b="0" i="0" u="none" strike="noStrike">
                          <a:solidFill>
                            <a:srgbClr val="FF0000"/>
                          </a:solidFill>
                          <a:effectLst/>
                          <a:latin typeface="Calibri" panose="020F0502020204030204" pitchFamily="34" charset="0"/>
                        </a:rPr>
                        <a:t>DBE &amp; DSD</a:t>
                      </a:r>
                    </a:p>
                  </a:txBody>
                  <a:tcPr marL="6350" marR="6350" marT="6350" marB="0" anchor="b">
                    <a:solidFill>
                      <a:schemeClr val="bg1"/>
                    </a:solidFill>
                  </a:tcPr>
                </a:tc>
                <a:tc>
                  <a:txBody>
                    <a:bodyPr/>
                    <a:lstStyle/>
                    <a:p>
                      <a:pPr algn="l" fontAlgn="b"/>
                      <a:r>
                        <a:rPr lang="en-ZA" sz="1400" b="0" i="0" u="none" strike="noStrike" dirty="0">
                          <a:solidFill>
                            <a:srgbClr val="FF0000"/>
                          </a:solidFill>
                          <a:effectLst/>
                          <a:latin typeface="Calibri" panose="020F0502020204030204" pitchFamily="34" charset="0"/>
                        </a:rPr>
                        <a:t>National Function</a:t>
                      </a:r>
                    </a:p>
                  </a:txBody>
                  <a:tcPr marL="1670" marR="1670" marT="1670" marB="0" anchor="b">
                    <a:solidFill>
                      <a:schemeClr val="bg1"/>
                    </a:solidFill>
                  </a:tcPr>
                </a:tc>
                <a:extLst>
                  <a:ext uri="{0D108BD9-81ED-4DB2-BD59-A6C34878D82A}">
                    <a16:rowId xmlns:a16="http://schemas.microsoft.com/office/drawing/2014/main" val="4260662561"/>
                  </a:ext>
                </a:extLst>
              </a:tr>
              <a:tr h="421240">
                <a:tc>
                  <a:txBody>
                    <a:bodyPr/>
                    <a:lstStyle/>
                    <a:p>
                      <a:pPr algn="l" fontAlgn="b"/>
                      <a:r>
                        <a:rPr lang="en-GB" sz="1400" u="none" strike="noStrike">
                          <a:solidFill>
                            <a:srgbClr val="FF0000"/>
                          </a:solidFill>
                          <a:effectLst/>
                        </a:rPr>
                        <a:t>Changes to DBE budget structures agreed to and request sent to relevant treasury</a:t>
                      </a:r>
                      <a:endParaRPr lang="en-GB" sz="1400" b="0" i="0" u="none" strike="noStrike">
                        <a:solidFill>
                          <a:srgbClr val="FF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400" u="none" strike="noStrike">
                          <a:solidFill>
                            <a:srgbClr val="FF0000"/>
                          </a:solidFill>
                          <a:effectLst/>
                        </a:rPr>
                        <a:t>September</a:t>
                      </a:r>
                      <a:endParaRPr lang="en-ZA" sz="1400" b="0" i="0" u="none" strike="noStrike">
                        <a:solidFill>
                          <a:srgbClr val="FF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400" b="0" i="0" u="none" strike="noStrike">
                          <a:solidFill>
                            <a:srgbClr val="FF0000"/>
                          </a:solidFill>
                          <a:effectLst/>
                          <a:latin typeface="Calibri" panose="020F0502020204030204" pitchFamily="34" charset="0"/>
                        </a:rPr>
                        <a:t>DBE</a:t>
                      </a:r>
                    </a:p>
                  </a:txBody>
                  <a:tcPr marL="6350" marR="6350" marT="6350" marB="0" anchor="b">
                    <a:solidFill>
                      <a:schemeClr val="bg1"/>
                    </a:solidFill>
                  </a:tcPr>
                </a:tc>
                <a:tc>
                  <a:txBody>
                    <a:bodyPr/>
                    <a:lstStyle/>
                    <a:p>
                      <a:pPr algn="l" fontAlgn="b"/>
                      <a:r>
                        <a:rPr lang="en-ZA" sz="1400" b="1" i="0" u="none" strike="noStrike" dirty="0">
                          <a:solidFill>
                            <a:schemeClr val="tx1"/>
                          </a:solidFill>
                          <a:effectLst/>
                          <a:latin typeface="Calibri" panose="020F0502020204030204" pitchFamily="34" charset="0"/>
                        </a:rPr>
                        <a:t>Gauteng provided inputs to National</a:t>
                      </a:r>
                    </a:p>
                  </a:txBody>
                  <a:tcPr marL="1670" marR="1670" marT="1670" marB="0" anchor="b">
                    <a:solidFill>
                      <a:srgbClr val="92D050"/>
                    </a:solidFill>
                  </a:tcPr>
                </a:tc>
                <a:extLst>
                  <a:ext uri="{0D108BD9-81ED-4DB2-BD59-A6C34878D82A}">
                    <a16:rowId xmlns:a16="http://schemas.microsoft.com/office/drawing/2014/main" val="3694566423"/>
                  </a:ext>
                </a:extLst>
              </a:tr>
              <a:tr h="290134">
                <a:tc>
                  <a:txBody>
                    <a:bodyPr/>
                    <a:lstStyle/>
                    <a:p>
                      <a:pPr algn="l" fontAlgn="b"/>
                      <a:r>
                        <a:rPr lang="en-GB" sz="1400" u="none" strike="noStrike" dirty="0">
                          <a:effectLst/>
                        </a:rPr>
                        <a:t>Prepare budget templates </a:t>
                      </a:r>
                      <a:r>
                        <a:rPr lang="en-GB" sz="1400" u="none" strike="noStrike" dirty="0">
                          <a:solidFill>
                            <a:srgbClr val="FF0000"/>
                          </a:solidFill>
                          <a:effectLst/>
                        </a:rPr>
                        <a:t>(database) </a:t>
                      </a:r>
                      <a:r>
                        <a:rPr lang="en-GB" sz="1400" u="none" strike="noStrike" dirty="0">
                          <a:effectLst/>
                        </a:rPr>
                        <a:t>as per 2022 MTEF guideline</a:t>
                      </a:r>
                      <a:endParaRPr lang="en-GB" sz="1400" b="0" i="0" u="none" strike="noStrike" dirty="0">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400" u="none" strike="noStrike">
                          <a:effectLst/>
                        </a:rPr>
                        <a:t>October</a:t>
                      </a:r>
                      <a:endParaRPr lang="en-ZA" sz="1400" b="0" i="0" u="none" strike="noStrike">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400" b="0" i="0" u="none" strike="noStrike">
                          <a:solidFill>
                            <a:srgbClr val="000000"/>
                          </a:solidFill>
                          <a:effectLst/>
                          <a:latin typeface="Calibri" panose="020F0502020204030204" pitchFamily="34" charset="0"/>
                        </a:rPr>
                        <a:t>DBE &amp; DSD</a:t>
                      </a:r>
                    </a:p>
                  </a:txBody>
                  <a:tcPr marL="6350" marR="6350" marT="6350" marB="0" anchor="b">
                    <a:solidFill>
                      <a:schemeClr val="bg1"/>
                    </a:solidFill>
                  </a:tcPr>
                </a:tc>
                <a:tc>
                  <a:txBody>
                    <a:bodyPr/>
                    <a:lstStyle/>
                    <a:p>
                      <a:pPr algn="l" fontAlgn="b"/>
                      <a:r>
                        <a:rPr lang="en-ZA" sz="1400" b="1" i="0" u="none" strike="noStrike" dirty="0">
                          <a:solidFill>
                            <a:schemeClr val="tx1"/>
                          </a:solidFill>
                          <a:effectLst/>
                          <a:latin typeface="Calibri" panose="020F0502020204030204" pitchFamily="34" charset="0"/>
                        </a:rPr>
                        <a:t>1</a:t>
                      </a:r>
                      <a:r>
                        <a:rPr lang="en-ZA" sz="1400" b="1" i="0" u="none" strike="noStrike" baseline="30000" dirty="0">
                          <a:solidFill>
                            <a:schemeClr val="tx1"/>
                          </a:solidFill>
                          <a:effectLst/>
                          <a:latin typeface="Calibri" panose="020F0502020204030204" pitchFamily="34" charset="0"/>
                        </a:rPr>
                        <a:t>st</a:t>
                      </a:r>
                      <a:r>
                        <a:rPr lang="en-ZA" sz="1400" b="1" i="0" u="none" strike="noStrike" dirty="0">
                          <a:solidFill>
                            <a:schemeClr val="tx1"/>
                          </a:solidFill>
                          <a:effectLst/>
                          <a:latin typeface="Calibri" panose="020F0502020204030204" pitchFamily="34" charset="0"/>
                        </a:rPr>
                        <a:t> draft submission was done without ECD shift as per guidance by Provincial Treasury</a:t>
                      </a:r>
                    </a:p>
                  </a:txBody>
                  <a:tcPr marL="1670" marR="1670" marT="1670" marB="0" anchor="b">
                    <a:solidFill>
                      <a:srgbClr val="92D050"/>
                    </a:solidFill>
                  </a:tcPr>
                </a:tc>
                <a:extLst>
                  <a:ext uri="{0D108BD9-81ED-4DB2-BD59-A6C34878D82A}">
                    <a16:rowId xmlns:a16="http://schemas.microsoft.com/office/drawing/2014/main" val="906387906"/>
                  </a:ext>
                </a:extLst>
              </a:tr>
              <a:tr h="290134">
                <a:tc>
                  <a:txBody>
                    <a:bodyPr/>
                    <a:lstStyle/>
                    <a:p>
                      <a:pPr algn="l" fontAlgn="b"/>
                      <a:r>
                        <a:rPr lang="en-GB" sz="1400" u="none" strike="noStrike" dirty="0">
                          <a:solidFill>
                            <a:srgbClr val="FF0000"/>
                          </a:solidFill>
                          <a:effectLst/>
                        </a:rPr>
                        <a:t>Relevant treasury to issue amended first draft of 2022 MTEF database</a:t>
                      </a:r>
                      <a:endParaRPr lang="en-GB" sz="1400" b="0" i="0" u="none" strike="noStrike" dirty="0">
                        <a:solidFill>
                          <a:srgbClr val="FF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400" u="none" strike="noStrike">
                          <a:solidFill>
                            <a:srgbClr val="FF0000"/>
                          </a:solidFill>
                          <a:effectLst/>
                        </a:rPr>
                        <a:t>October</a:t>
                      </a:r>
                      <a:endParaRPr lang="en-ZA" sz="1400" b="0" i="0" u="none" strike="noStrike">
                        <a:solidFill>
                          <a:srgbClr val="FF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400" b="0" i="0" u="none" strike="noStrike">
                          <a:solidFill>
                            <a:srgbClr val="FF0000"/>
                          </a:solidFill>
                          <a:effectLst/>
                          <a:latin typeface="Calibri" panose="020F0502020204030204" pitchFamily="34" charset="0"/>
                        </a:rPr>
                        <a:t>NT/ PT</a:t>
                      </a:r>
                    </a:p>
                  </a:txBody>
                  <a:tcPr marL="6350" marR="6350" marT="6350" marB="0" anchor="b">
                    <a:solidFill>
                      <a:schemeClr val="bg1"/>
                    </a:solidFill>
                  </a:tcPr>
                </a:tc>
                <a:tc>
                  <a:txBody>
                    <a:bodyPr/>
                    <a:lstStyle/>
                    <a:p>
                      <a:pPr algn="l" fontAlgn="b"/>
                      <a:r>
                        <a:rPr lang="en-ZA" sz="1400" b="0" i="0" u="none" strike="noStrike" dirty="0">
                          <a:solidFill>
                            <a:srgbClr val="FF0000"/>
                          </a:solidFill>
                          <a:effectLst/>
                          <a:latin typeface="Calibri" panose="020F0502020204030204" pitchFamily="34" charset="0"/>
                        </a:rPr>
                        <a:t>Function of Treasury</a:t>
                      </a:r>
                    </a:p>
                  </a:txBody>
                  <a:tcPr marL="1670" marR="1670" marT="1670" marB="0" anchor="b">
                    <a:solidFill>
                      <a:schemeClr val="bg1"/>
                    </a:solidFill>
                  </a:tcPr>
                </a:tc>
                <a:extLst>
                  <a:ext uri="{0D108BD9-81ED-4DB2-BD59-A6C34878D82A}">
                    <a16:rowId xmlns:a16="http://schemas.microsoft.com/office/drawing/2014/main" val="3857238405"/>
                  </a:ext>
                </a:extLst>
              </a:tr>
              <a:tr h="290134">
                <a:tc>
                  <a:txBody>
                    <a:bodyPr/>
                    <a:lstStyle/>
                    <a:p>
                      <a:pPr algn="l" fontAlgn="b"/>
                      <a:r>
                        <a:rPr lang="en-GB" sz="1400" u="none" strike="noStrike" dirty="0">
                          <a:effectLst/>
                        </a:rPr>
                        <a:t>Finalise the 2022 MTEF budget template </a:t>
                      </a:r>
                      <a:r>
                        <a:rPr lang="en-GB" sz="1400" u="none" strike="noStrike" dirty="0">
                          <a:solidFill>
                            <a:srgbClr val="FF0000"/>
                          </a:solidFill>
                          <a:effectLst/>
                        </a:rPr>
                        <a:t>(database)</a:t>
                      </a:r>
                      <a:endParaRPr lang="en-GB" sz="1400" b="0" i="0" u="none" strike="noStrike" dirty="0">
                        <a:solidFill>
                          <a:srgbClr val="FF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400" u="none" strike="noStrike">
                          <a:effectLst/>
                        </a:rPr>
                        <a:t>November</a:t>
                      </a:r>
                      <a:endParaRPr lang="en-ZA" sz="1400" b="0" i="0" u="none" strike="noStrike">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400" b="0" i="0" u="none" strike="noStrike">
                          <a:solidFill>
                            <a:srgbClr val="000000"/>
                          </a:solidFill>
                          <a:effectLst/>
                          <a:latin typeface="Calibri" panose="020F0502020204030204" pitchFamily="34" charset="0"/>
                        </a:rPr>
                        <a:t>DBE &amp; DSD</a:t>
                      </a:r>
                    </a:p>
                  </a:txBody>
                  <a:tcPr marL="6350" marR="6350" marT="6350" marB="0" anchor="b">
                    <a:solidFill>
                      <a:schemeClr val="bg1"/>
                    </a:solidFill>
                  </a:tcPr>
                </a:tc>
                <a:tc>
                  <a:txBody>
                    <a:bodyPr/>
                    <a:lstStyle/>
                    <a:p>
                      <a:pPr algn="l" fontAlgn="b"/>
                      <a:r>
                        <a:rPr lang="en-ZA" sz="1400" b="0" i="0" u="none" strike="noStrike" dirty="0">
                          <a:solidFill>
                            <a:srgbClr val="000000"/>
                          </a:solidFill>
                          <a:effectLst/>
                          <a:latin typeface="Calibri" panose="020F0502020204030204" pitchFamily="34" charset="0"/>
                        </a:rPr>
                        <a:t>To be submitted as per Treasury timelines</a:t>
                      </a:r>
                    </a:p>
                  </a:txBody>
                  <a:tcPr marL="1670" marR="1670" marT="1670" marB="0" anchor="b">
                    <a:solidFill>
                      <a:schemeClr val="bg1"/>
                    </a:solidFill>
                  </a:tcPr>
                </a:tc>
                <a:extLst>
                  <a:ext uri="{0D108BD9-81ED-4DB2-BD59-A6C34878D82A}">
                    <a16:rowId xmlns:a16="http://schemas.microsoft.com/office/drawing/2014/main" val="1579873014"/>
                  </a:ext>
                </a:extLst>
              </a:tr>
              <a:tr h="247913">
                <a:tc>
                  <a:txBody>
                    <a:bodyPr/>
                    <a:lstStyle/>
                    <a:p>
                      <a:pPr algn="l" fontAlgn="b"/>
                      <a:r>
                        <a:rPr lang="en-GB" sz="1400" u="none" strike="noStrike" dirty="0">
                          <a:solidFill>
                            <a:srgbClr val="FF0000"/>
                          </a:solidFill>
                          <a:effectLst/>
                        </a:rPr>
                        <a:t>Relevant treasury to issue second draft of 2022 MTEF allocation letters</a:t>
                      </a:r>
                      <a:endParaRPr lang="en-GB" sz="1400" b="0" i="0" u="none" strike="noStrike" dirty="0">
                        <a:solidFill>
                          <a:srgbClr val="FF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400" u="none" strike="noStrike">
                          <a:solidFill>
                            <a:srgbClr val="FF0000"/>
                          </a:solidFill>
                          <a:effectLst/>
                        </a:rPr>
                        <a:t>December</a:t>
                      </a:r>
                      <a:endParaRPr lang="en-ZA" sz="1400" b="0" i="0" u="none" strike="noStrike">
                        <a:solidFill>
                          <a:srgbClr val="FF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400" b="0" i="0" u="none" strike="noStrike">
                          <a:solidFill>
                            <a:srgbClr val="FF0000"/>
                          </a:solidFill>
                          <a:effectLst/>
                          <a:latin typeface="Calibri" panose="020F0502020204030204" pitchFamily="34" charset="0"/>
                        </a:rPr>
                        <a:t>NT/ PT</a:t>
                      </a:r>
                    </a:p>
                  </a:txBody>
                  <a:tcPr marL="6350" marR="6350" marT="6350" marB="0" anchor="b">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ZA" sz="1400" b="0" i="0" u="none" strike="noStrike" dirty="0">
                          <a:solidFill>
                            <a:srgbClr val="FF0000"/>
                          </a:solidFill>
                          <a:effectLst/>
                          <a:latin typeface="Calibri" panose="020F0502020204030204" pitchFamily="34" charset="0"/>
                        </a:rPr>
                        <a:t>Function of Treasury</a:t>
                      </a:r>
                    </a:p>
                  </a:txBody>
                  <a:tcPr marL="1670" marR="1670" marT="1670" marB="0" anchor="b">
                    <a:solidFill>
                      <a:schemeClr val="bg1"/>
                    </a:solidFill>
                  </a:tcPr>
                </a:tc>
                <a:extLst>
                  <a:ext uri="{0D108BD9-81ED-4DB2-BD59-A6C34878D82A}">
                    <a16:rowId xmlns:a16="http://schemas.microsoft.com/office/drawing/2014/main" val="1402208550"/>
                  </a:ext>
                </a:extLst>
              </a:tr>
              <a:tr h="290134">
                <a:tc>
                  <a:txBody>
                    <a:bodyPr/>
                    <a:lstStyle/>
                    <a:p>
                      <a:pPr algn="l" fontAlgn="b"/>
                      <a:r>
                        <a:rPr lang="en-GB" sz="1400" u="none" strike="noStrike">
                          <a:solidFill>
                            <a:srgbClr val="FF0000"/>
                          </a:solidFill>
                          <a:effectLst/>
                        </a:rPr>
                        <a:t>Relevant Treasury to issue Final MTEF allocation letters</a:t>
                      </a:r>
                      <a:endParaRPr lang="en-GB" sz="1400" b="0" i="0" u="none" strike="noStrike">
                        <a:solidFill>
                          <a:srgbClr val="FF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400" u="none" strike="noStrike">
                          <a:solidFill>
                            <a:srgbClr val="FF0000"/>
                          </a:solidFill>
                          <a:effectLst/>
                        </a:rPr>
                        <a:t>February 2022</a:t>
                      </a:r>
                      <a:endParaRPr lang="en-ZA" sz="1400" b="0" i="0" u="none" strike="noStrike">
                        <a:solidFill>
                          <a:srgbClr val="FF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400" b="0" i="0" u="none" strike="noStrike">
                          <a:solidFill>
                            <a:srgbClr val="FF0000"/>
                          </a:solidFill>
                          <a:effectLst/>
                          <a:latin typeface="Calibri" panose="020F0502020204030204" pitchFamily="34" charset="0"/>
                        </a:rPr>
                        <a:t>NT/ PT</a:t>
                      </a:r>
                    </a:p>
                  </a:txBody>
                  <a:tcPr marL="6350" marR="6350" marT="6350" marB="0" anchor="b">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ZA" sz="1400" b="0" i="0" u="none" strike="noStrike" dirty="0">
                          <a:solidFill>
                            <a:srgbClr val="FF0000"/>
                          </a:solidFill>
                          <a:effectLst/>
                          <a:latin typeface="Calibri" panose="020F0502020204030204" pitchFamily="34" charset="0"/>
                        </a:rPr>
                        <a:t>Function of Treasury</a:t>
                      </a:r>
                    </a:p>
                  </a:txBody>
                  <a:tcPr marL="1670" marR="1670" marT="1670" marB="0" anchor="b">
                    <a:solidFill>
                      <a:schemeClr val="bg1"/>
                    </a:solidFill>
                  </a:tcPr>
                </a:tc>
                <a:extLst>
                  <a:ext uri="{0D108BD9-81ED-4DB2-BD59-A6C34878D82A}">
                    <a16:rowId xmlns:a16="http://schemas.microsoft.com/office/drawing/2014/main" val="454680567"/>
                  </a:ext>
                </a:extLst>
              </a:tr>
              <a:tr h="578014">
                <a:tc>
                  <a:txBody>
                    <a:bodyPr/>
                    <a:lstStyle/>
                    <a:p>
                      <a:pPr algn="l" fontAlgn="b"/>
                      <a:r>
                        <a:rPr lang="en-GB" sz="1400" u="none" strike="noStrike">
                          <a:effectLst/>
                        </a:rPr>
                        <a:t>PDSD and PDoE to finalise the 2022 MTEF Budgets and Function Shift (i.e., assets, funds and staff transferred)</a:t>
                      </a:r>
                      <a:endParaRPr lang="en-GB" sz="1400" b="0" i="0" u="none" strike="noStrike">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400" u="none" strike="noStrike">
                          <a:effectLst/>
                        </a:rPr>
                        <a:t>February 2022</a:t>
                      </a:r>
                      <a:endParaRPr lang="en-ZA" sz="1400" b="0" i="0" u="none" strike="noStrike">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400" b="0" i="0" u="none" strike="noStrike">
                          <a:solidFill>
                            <a:srgbClr val="000000"/>
                          </a:solidFill>
                          <a:effectLst/>
                          <a:latin typeface="Calibri" panose="020F0502020204030204" pitchFamily="34" charset="0"/>
                        </a:rPr>
                        <a:t>DBE &amp; DSD</a:t>
                      </a:r>
                    </a:p>
                  </a:txBody>
                  <a:tcPr marL="6350" marR="6350" marT="6350" marB="0" anchor="b">
                    <a:solidFill>
                      <a:schemeClr val="bg1"/>
                    </a:solidFill>
                  </a:tcPr>
                </a:tc>
                <a:tc>
                  <a:txBody>
                    <a:bodyPr/>
                    <a:lstStyle/>
                    <a:p>
                      <a:pPr algn="l" fontAlgn="b"/>
                      <a:r>
                        <a:rPr lang="en-ZA" sz="1400" b="0" i="0" u="none" strike="noStrike" dirty="0">
                          <a:solidFill>
                            <a:srgbClr val="000000"/>
                          </a:solidFill>
                          <a:effectLst/>
                          <a:latin typeface="Calibri" panose="020F0502020204030204" pitchFamily="34" charset="0"/>
                        </a:rPr>
                        <a:t>Budget to be submitted in line with Treasury timeline. Assets transfer to be finalised by end of February (having concluded HR processes).</a:t>
                      </a:r>
                    </a:p>
                  </a:txBody>
                  <a:tcPr marL="1670" marR="1670" marT="1670" marB="0" anchor="b">
                    <a:solidFill>
                      <a:schemeClr val="bg1"/>
                    </a:solidFill>
                  </a:tcPr>
                </a:tc>
                <a:extLst>
                  <a:ext uri="{0D108BD9-81ED-4DB2-BD59-A6C34878D82A}">
                    <a16:rowId xmlns:a16="http://schemas.microsoft.com/office/drawing/2014/main" val="9638394"/>
                  </a:ext>
                </a:extLst>
              </a:tr>
              <a:tr h="290134">
                <a:tc>
                  <a:txBody>
                    <a:bodyPr/>
                    <a:lstStyle/>
                    <a:p>
                      <a:pPr algn="l" fontAlgn="b"/>
                      <a:r>
                        <a:rPr lang="en-GB" sz="1400" u="none" strike="noStrike">
                          <a:solidFill>
                            <a:srgbClr val="FF0000"/>
                          </a:solidFill>
                          <a:effectLst/>
                        </a:rPr>
                        <a:t>Confirmation of function shift through appropriation </a:t>
                      </a:r>
                      <a:endParaRPr lang="en-GB" sz="1400" b="0" i="0" u="none" strike="noStrike">
                        <a:solidFill>
                          <a:srgbClr val="FF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400" u="none" strike="noStrike">
                          <a:solidFill>
                            <a:srgbClr val="FF0000"/>
                          </a:solidFill>
                          <a:effectLst/>
                        </a:rPr>
                        <a:t>March 2022</a:t>
                      </a:r>
                      <a:endParaRPr lang="en-ZA" sz="1400" b="0" i="0" u="none" strike="noStrike">
                        <a:solidFill>
                          <a:srgbClr val="FF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400" b="0" i="0" u="none" strike="noStrike">
                          <a:solidFill>
                            <a:srgbClr val="FF0000"/>
                          </a:solidFill>
                          <a:effectLst/>
                          <a:latin typeface="Calibri" panose="020F0502020204030204" pitchFamily="34" charset="0"/>
                        </a:rPr>
                        <a:t>NT/ PT</a:t>
                      </a:r>
                    </a:p>
                  </a:txBody>
                  <a:tcPr marL="6350" marR="6350" marT="6350" marB="0" anchor="b">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ZA" sz="1400" b="0" i="0" u="none" strike="noStrike" dirty="0">
                          <a:solidFill>
                            <a:srgbClr val="FF0000"/>
                          </a:solidFill>
                          <a:effectLst/>
                          <a:latin typeface="Calibri" panose="020F0502020204030204" pitchFamily="34" charset="0"/>
                        </a:rPr>
                        <a:t>Function of Treasury</a:t>
                      </a:r>
                    </a:p>
                  </a:txBody>
                  <a:tcPr marL="1670" marR="1670" marT="1670" marB="0" anchor="b">
                    <a:solidFill>
                      <a:schemeClr val="bg1"/>
                    </a:solidFill>
                  </a:tcPr>
                </a:tc>
                <a:extLst>
                  <a:ext uri="{0D108BD9-81ED-4DB2-BD59-A6C34878D82A}">
                    <a16:rowId xmlns:a16="http://schemas.microsoft.com/office/drawing/2014/main" val="1156045311"/>
                  </a:ext>
                </a:extLst>
              </a:tr>
              <a:tr h="578014">
                <a:tc>
                  <a:txBody>
                    <a:bodyPr/>
                    <a:lstStyle/>
                    <a:p>
                      <a:pPr algn="l" fontAlgn="b"/>
                      <a:r>
                        <a:rPr lang="en-GB" sz="1400" u="none" strike="noStrike" dirty="0">
                          <a:effectLst/>
                        </a:rPr>
                        <a:t>PDSD to submit to Auditor General the file with all information pertaining to the function shift</a:t>
                      </a:r>
                      <a:endParaRPr lang="en-GB" sz="1400" b="0" i="0" u="none" strike="noStrike" dirty="0">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400" u="none" strike="noStrike">
                          <a:effectLst/>
                        </a:rPr>
                        <a:t>March 2022</a:t>
                      </a:r>
                      <a:endParaRPr lang="en-ZA" sz="1400" b="0" i="0" u="none" strike="noStrike">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400" b="0" i="0" u="none" strike="noStrike" dirty="0">
                          <a:solidFill>
                            <a:srgbClr val="000000"/>
                          </a:solidFill>
                          <a:effectLst/>
                          <a:latin typeface="Calibri" panose="020F0502020204030204" pitchFamily="34" charset="0"/>
                        </a:rPr>
                        <a:t>PDSD</a:t>
                      </a:r>
                    </a:p>
                  </a:txBody>
                  <a:tcPr marL="6350" marR="6350" marT="6350" marB="0" anchor="b">
                    <a:solidFill>
                      <a:schemeClr val="bg1"/>
                    </a:solidFill>
                  </a:tcPr>
                </a:tc>
                <a:tc>
                  <a:txBody>
                    <a:bodyPr/>
                    <a:lstStyle/>
                    <a:p>
                      <a:pPr algn="l" fontAlgn="b"/>
                      <a:r>
                        <a:rPr lang="en-ZA" sz="1400" b="0" i="0" u="none" strike="noStrike" dirty="0">
                          <a:solidFill>
                            <a:srgbClr val="000000"/>
                          </a:solidFill>
                          <a:effectLst/>
                          <a:latin typeface="Calibri" panose="020F0502020204030204" pitchFamily="34" charset="0"/>
                        </a:rPr>
                        <a:t>PDSD to establish what needs to be submitted to meet the March deadline.</a:t>
                      </a:r>
                    </a:p>
                  </a:txBody>
                  <a:tcPr marL="1670" marR="1670" marT="1670" marB="0" anchor="b">
                    <a:solidFill>
                      <a:schemeClr val="bg1"/>
                    </a:solidFill>
                  </a:tcPr>
                </a:tc>
                <a:extLst>
                  <a:ext uri="{0D108BD9-81ED-4DB2-BD59-A6C34878D82A}">
                    <a16:rowId xmlns:a16="http://schemas.microsoft.com/office/drawing/2014/main" val="1087624650"/>
                  </a:ext>
                </a:extLst>
              </a:tr>
            </a:tbl>
          </a:graphicData>
        </a:graphic>
      </p:graphicFrame>
    </p:spTree>
    <p:extLst>
      <p:ext uri="{BB962C8B-B14F-4D97-AF65-F5344CB8AC3E}">
        <p14:creationId xmlns:p14="http://schemas.microsoft.com/office/powerpoint/2010/main" val="24567464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8514CE8-CDA5-4366-BBDD-BE2E31364F47}"/>
              </a:ext>
            </a:extLst>
          </p:cNvPr>
          <p:cNvGraphicFramePr>
            <a:graphicFrameLocks noGrp="1"/>
          </p:cNvGraphicFramePr>
          <p:nvPr>
            <p:ph idx="1"/>
            <p:extLst>
              <p:ext uri="{D42A27DB-BD31-4B8C-83A1-F6EECF244321}">
                <p14:modId xmlns:p14="http://schemas.microsoft.com/office/powerpoint/2010/main" val="1729062665"/>
              </p:ext>
            </p:extLst>
          </p:nvPr>
        </p:nvGraphicFramePr>
        <p:xfrm>
          <a:off x="609600" y="1335445"/>
          <a:ext cx="10972798" cy="5198180"/>
        </p:xfrm>
        <a:graphic>
          <a:graphicData uri="http://schemas.openxmlformats.org/drawingml/2006/table">
            <a:tbl>
              <a:tblPr/>
              <a:tblGrid>
                <a:gridCol w="2826728">
                  <a:extLst>
                    <a:ext uri="{9D8B030D-6E8A-4147-A177-3AD203B41FA5}">
                      <a16:colId xmlns:a16="http://schemas.microsoft.com/office/drawing/2014/main" val="1336780454"/>
                    </a:ext>
                  </a:extLst>
                </a:gridCol>
                <a:gridCol w="1493364">
                  <a:extLst>
                    <a:ext uri="{9D8B030D-6E8A-4147-A177-3AD203B41FA5}">
                      <a16:colId xmlns:a16="http://schemas.microsoft.com/office/drawing/2014/main" val="3259477646"/>
                    </a:ext>
                  </a:extLst>
                </a:gridCol>
                <a:gridCol w="1475586">
                  <a:extLst>
                    <a:ext uri="{9D8B030D-6E8A-4147-A177-3AD203B41FA5}">
                      <a16:colId xmlns:a16="http://schemas.microsoft.com/office/drawing/2014/main" val="1777140026"/>
                    </a:ext>
                  </a:extLst>
                </a:gridCol>
                <a:gridCol w="5177120">
                  <a:extLst>
                    <a:ext uri="{9D8B030D-6E8A-4147-A177-3AD203B41FA5}">
                      <a16:colId xmlns:a16="http://schemas.microsoft.com/office/drawing/2014/main" val="3099958758"/>
                    </a:ext>
                  </a:extLst>
                </a:gridCol>
              </a:tblGrid>
              <a:tr h="232822">
                <a:tc>
                  <a:txBody>
                    <a:bodyPr/>
                    <a:lstStyle/>
                    <a:p>
                      <a:pPr algn="l" fontAlgn="b"/>
                      <a:r>
                        <a:rPr lang="en-ZA" sz="1600" b="1" i="0" u="none" strike="noStrike" dirty="0">
                          <a:solidFill>
                            <a:sysClr val="windowText" lastClr="000000"/>
                          </a:solidFill>
                          <a:effectLst/>
                          <a:latin typeface="Calibri" panose="020F0502020204030204" pitchFamily="34" charset="0"/>
                        </a:rPr>
                        <a:t>Activity</a:t>
                      </a:r>
                    </a:p>
                  </a:txBody>
                  <a:tcPr marL="4145" marR="4145" marT="4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600" b="1" i="0" u="none" strike="noStrike">
                          <a:solidFill>
                            <a:sysClr val="windowText" lastClr="000000"/>
                          </a:solidFill>
                          <a:effectLst/>
                          <a:latin typeface="Calibri" panose="020F0502020204030204" pitchFamily="34" charset="0"/>
                        </a:rPr>
                        <a:t>Timeframe</a:t>
                      </a:r>
                    </a:p>
                  </a:txBody>
                  <a:tcPr marL="4145" marR="4145" marT="4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1600" b="1" i="0" u="none" strike="noStrike" dirty="0">
                          <a:solidFill>
                            <a:sysClr val="windowText" lastClr="000000"/>
                          </a:solidFill>
                          <a:effectLst/>
                          <a:latin typeface="Calibri" panose="020F0502020204030204" pitchFamily="34" charset="0"/>
                        </a:rPr>
                        <a:t>Responsibility</a:t>
                      </a:r>
                    </a:p>
                  </a:txBody>
                  <a:tcPr marL="4145" marR="4145" marT="4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600" b="1" i="0" u="none" strike="noStrike" dirty="0">
                          <a:solidFill>
                            <a:sysClr val="windowText" lastClr="000000"/>
                          </a:solidFill>
                          <a:effectLst/>
                          <a:latin typeface="Calibri" panose="020F0502020204030204" pitchFamily="34" charset="0"/>
                        </a:rPr>
                        <a:t> Progress</a:t>
                      </a:r>
                    </a:p>
                  </a:txBody>
                  <a:tcPr marL="4145" marR="4145" marT="4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5724808"/>
                  </a:ext>
                </a:extLst>
              </a:tr>
              <a:tr h="1217409">
                <a:tc>
                  <a:txBody>
                    <a:bodyPr/>
                    <a:lstStyle/>
                    <a:p>
                      <a:pPr algn="l" fontAlgn="b"/>
                      <a:r>
                        <a:rPr lang="en-GB" sz="1800" b="0" i="0" u="none" strike="noStrike" dirty="0">
                          <a:solidFill>
                            <a:sysClr val="windowText" lastClr="000000"/>
                          </a:solidFill>
                          <a:effectLst/>
                          <a:latin typeface="+mn-lt"/>
                        </a:rPr>
                        <a:t>Conduct readiness assessment of ECD registration by DBE</a:t>
                      </a:r>
                    </a:p>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lang="en-ZA" sz="1800" dirty="0">
                        <a:solidFill>
                          <a:schemeClr val="accent6">
                            <a:lumMod val="75000"/>
                          </a:schemeClr>
                        </a:solidFill>
                        <a:latin typeface="+mj-lt"/>
                      </a:endParaRPr>
                    </a:p>
                    <a:p>
                      <a:pPr algn="l" fontAlgn="b"/>
                      <a:endParaRPr lang="en-GB" sz="1800" b="0" i="0" u="none" strike="noStrike" dirty="0">
                        <a:solidFill>
                          <a:sysClr val="windowText" lastClr="000000"/>
                        </a:solidFill>
                        <a:effectLst/>
                        <a:latin typeface="+mj-lt"/>
                      </a:endParaRP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800" b="0" i="0" u="none" strike="noStrike" dirty="0">
                          <a:solidFill>
                            <a:sysClr val="windowText" lastClr="000000"/>
                          </a:solidFill>
                          <a:effectLst/>
                          <a:latin typeface="+mj-lt"/>
                        </a:rPr>
                        <a:t>February 2022</a:t>
                      </a: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800" b="0" i="0" u="none" strike="noStrike" dirty="0">
                          <a:solidFill>
                            <a:sysClr val="windowText" lastClr="000000"/>
                          </a:solidFill>
                          <a:effectLst/>
                          <a:latin typeface="+mj-lt"/>
                        </a:rPr>
                        <a:t>DSD &amp; DBE</a:t>
                      </a: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l" fontAlgn="b">
                        <a:buFont typeface="Arial" panose="020B0604020202020204" pitchFamily="34" charset="0"/>
                        <a:buChar char="•"/>
                      </a:pPr>
                      <a:r>
                        <a:rPr lang="en-GB" sz="1800" b="1" i="0" u="none" strike="noStrike" dirty="0">
                          <a:solidFill>
                            <a:schemeClr val="tx1"/>
                          </a:solidFill>
                          <a:effectLst/>
                          <a:latin typeface="+mn-lt"/>
                        </a:rPr>
                        <a:t>Conducted site visits</a:t>
                      </a:r>
                      <a:r>
                        <a:rPr lang="en-GB" sz="1800" b="1" i="0" u="none" strike="noStrike" baseline="0" dirty="0">
                          <a:solidFill>
                            <a:schemeClr val="tx1"/>
                          </a:solidFill>
                          <a:effectLst/>
                          <a:latin typeface="+mn-lt"/>
                        </a:rPr>
                        <a:t> in:</a:t>
                      </a:r>
                    </a:p>
                    <a:p>
                      <a:pPr marL="742950" lvl="1" indent="-285750" algn="l" fontAlgn="b">
                        <a:buFontTx/>
                        <a:buChar char="-"/>
                      </a:pPr>
                      <a:r>
                        <a:rPr lang="en-GB" sz="1800" b="1" i="0" u="none" strike="noStrike" dirty="0">
                          <a:solidFill>
                            <a:schemeClr val="tx1"/>
                          </a:solidFill>
                          <a:effectLst/>
                          <a:latin typeface="+mn-lt"/>
                        </a:rPr>
                        <a:t>City of Tshwane (</a:t>
                      </a:r>
                      <a:r>
                        <a:rPr lang="en-GB" sz="1800" b="1" i="0" u="none" strike="noStrike" dirty="0" err="1">
                          <a:solidFill>
                            <a:schemeClr val="tx1"/>
                          </a:solidFill>
                          <a:effectLst/>
                          <a:latin typeface="+mn-lt"/>
                        </a:rPr>
                        <a:t>Hammanskraal</a:t>
                      </a:r>
                      <a:r>
                        <a:rPr lang="en-GB" sz="1800" b="1" i="0" u="none" strike="noStrike" dirty="0">
                          <a:solidFill>
                            <a:schemeClr val="tx1"/>
                          </a:solidFill>
                          <a:effectLst/>
                          <a:latin typeface="+mn-lt"/>
                        </a:rPr>
                        <a:t>, </a:t>
                      </a:r>
                      <a:r>
                        <a:rPr lang="en-GB" sz="1800" b="1" i="0" u="none" strike="noStrike" dirty="0" err="1">
                          <a:solidFill>
                            <a:schemeClr val="tx1"/>
                          </a:solidFill>
                          <a:effectLst/>
                          <a:latin typeface="+mn-lt"/>
                        </a:rPr>
                        <a:t>Fairie</a:t>
                      </a:r>
                      <a:r>
                        <a:rPr lang="en-GB" sz="1800" b="1" i="0" u="none" strike="noStrike" dirty="0">
                          <a:solidFill>
                            <a:schemeClr val="tx1"/>
                          </a:solidFill>
                          <a:effectLst/>
                          <a:latin typeface="+mn-lt"/>
                        </a:rPr>
                        <a:t> Glen</a:t>
                      </a:r>
                    </a:p>
                    <a:p>
                      <a:pPr marL="742950" lvl="1" indent="-285750" algn="l" fontAlgn="b">
                        <a:buFontTx/>
                        <a:buChar char="-"/>
                      </a:pPr>
                      <a:r>
                        <a:rPr lang="en-GB" sz="1800" b="1" i="0" u="none" strike="noStrike" dirty="0">
                          <a:solidFill>
                            <a:schemeClr val="tx1"/>
                          </a:solidFill>
                          <a:effectLst/>
                          <a:latin typeface="+mn-lt"/>
                        </a:rPr>
                        <a:t>Ekurhuleni - </a:t>
                      </a:r>
                      <a:r>
                        <a:rPr lang="en-GB" sz="1800" b="1" i="0" u="none" strike="noStrike" dirty="0" err="1">
                          <a:solidFill>
                            <a:schemeClr val="tx1"/>
                          </a:solidFill>
                          <a:effectLst/>
                          <a:latin typeface="+mn-lt"/>
                        </a:rPr>
                        <a:t>Daveyton</a:t>
                      </a:r>
                      <a:r>
                        <a:rPr lang="en-GB" sz="1800" b="1" i="0" u="none" strike="noStrike" dirty="0">
                          <a:solidFill>
                            <a:schemeClr val="tx1"/>
                          </a:solidFill>
                          <a:effectLst/>
                          <a:latin typeface="+mn-lt"/>
                        </a:rPr>
                        <a:t> Integrated ECD Facility</a:t>
                      </a:r>
                    </a:p>
                    <a:p>
                      <a:pPr algn="l" fontAlgn="b"/>
                      <a:endParaRPr lang="en-GB" sz="1800" b="0" i="0" u="none" strike="noStrike" dirty="0">
                        <a:solidFill>
                          <a:schemeClr val="accent6">
                            <a:lumMod val="75000"/>
                          </a:schemeClr>
                        </a:solidFill>
                        <a:effectLst/>
                        <a:latin typeface="+mj-lt"/>
                      </a:endParaRP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508257603"/>
                  </a:ext>
                </a:extLst>
              </a:tr>
              <a:tr h="1702905">
                <a:tc rowSpan="2">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800" b="0" i="0" u="none" strike="noStrike" baseline="0" dirty="0">
                          <a:solidFill>
                            <a:schemeClr val="tx1"/>
                          </a:solidFill>
                          <a:effectLst/>
                          <a:latin typeface="+mn-lt"/>
                        </a:rPr>
                        <a:t>Review of Forms/Tools for Registration and Monitoring:</a:t>
                      </a:r>
                    </a:p>
                    <a:p>
                      <a:pPr algn="l" fontAlgn="b"/>
                      <a:endParaRPr lang="en-GB" sz="1800" b="0" i="0" u="none" strike="noStrike" dirty="0">
                        <a:solidFill>
                          <a:sysClr val="windowText" lastClr="000000"/>
                        </a:solidFill>
                        <a:effectLst/>
                        <a:latin typeface="+mj-lt"/>
                      </a:endParaRP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ZA" sz="1800" b="0" i="0" u="none" strike="noStrike" dirty="0">
                        <a:solidFill>
                          <a:sysClr val="windowText" lastClr="000000"/>
                        </a:solidFill>
                        <a:effectLst/>
                        <a:latin typeface="+mj-lt"/>
                      </a:endParaRP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ZA" sz="1800" b="0" i="0" u="none" strike="noStrike" kern="1200" dirty="0">
                          <a:solidFill>
                            <a:sysClr val="windowText" lastClr="000000"/>
                          </a:solidFill>
                          <a:effectLst/>
                          <a:latin typeface="+mn-lt"/>
                          <a:ea typeface="+mn-ea"/>
                          <a:cs typeface="+mn-cs"/>
                        </a:rPr>
                        <a:t>DSD &amp; DBE</a:t>
                      </a:r>
                    </a:p>
                    <a:p>
                      <a:pPr algn="ctr" fontAlgn="b"/>
                      <a:endParaRPr lang="en-ZA" sz="1800" b="0" i="0" u="none" strike="noStrike" dirty="0">
                        <a:solidFill>
                          <a:sysClr val="windowText" lastClr="000000"/>
                        </a:solidFill>
                        <a:effectLst/>
                        <a:latin typeface="+mj-lt"/>
                      </a:endParaRP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buFont typeface="Arial" panose="020B0604020202020204" pitchFamily="34" charset="0"/>
                        <a:buChar char="•"/>
                      </a:pPr>
                      <a:r>
                        <a:rPr lang="en-ZA" sz="1800" b="1" baseline="0" dirty="0">
                          <a:solidFill>
                            <a:schemeClr val="tx1"/>
                          </a:solidFill>
                          <a:latin typeface="+mn-lt"/>
                        </a:rPr>
                        <a:t>Application for registration of a Partial Care facility</a:t>
                      </a:r>
                    </a:p>
                    <a:p>
                      <a:pPr marL="342900" lvl="0" indent="-342900">
                        <a:buFont typeface="Arial" panose="020B0604020202020204" pitchFamily="34" charset="0"/>
                        <a:buChar char="•"/>
                      </a:pPr>
                      <a:r>
                        <a:rPr lang="en-ZA" sz="1800" b="1" baseline="0" dirty="0">
                          <a:solidFill>
                            <a:schemeClr val="tx1"/>
                          </a:solidFill>
                          <a:latin typeface="+mn-lt"/>
                        </a:rPr>
                        <a:t>Application for registration of an ECD Programme</a:t>
                      </a:r>
                    </a:p>
                    <a:p>
                      <a:pPr marL="342900" lvl="0" indent="-342900">
                        <a:buFont typeface="Arial" panose="020B0604020202020204" pitchFamily="34" charset="0"/>
                        <a:buChar char="•"/>
                      </a:pPr>
                      <a:r>
                        <a:rPr lang="en-US" sz="1800" b="1" baseline="0" dirty="0">
                          <a:solidFill>
                            <a:schemeClr val="tx1"/>
                          </a:solidFill>
                          <a:effectLst/>
                          <a:latin typeface="+mn-lt"/>
                          <a:ea typeface="Times New Roman" panose="02020603050405020304" pitchFamily="18" charset="0"/>
                          <a:cs typeface="Arial" panose="020B0604020202020204" pitchFamily="34" charset="0"/>
                        </a:rPr>
                        <a:t>Assessment of an Early Childhood Development Programme</a:t>
                      </a:r>
                    </a:p>
                    <a:p>
                      <a:pPr marL="342900" lvl="0" indent="-342900">
                        <a:buFont typeface="Arial" panose="020B0604020202020204" pitchFamily="34" charset="0"/>
                        <a:buChar char="•"/>
                      </a:pPr>
                      <a:r>
                        <a:rPr lang="en-US" sz="1800" b="1" baseline="0" dirty="0">
                          <a:solidFill>
                            <a:schemeClr val="tx1"/>
                          </a:solidFill>
                          <a:effectLst/>
                          <a:latin typeface="+mn-lt"/>
                          <a:ea typeface="Times New Roman" panose="02020603050405020304" pitchFamily="18" charset="0"/>
                          <a:cs typeface="Arial" panose="020B0604020202020204" pitchFamily="34" charset="0"/>
                        </a:rPr>
                        <a:t>Inspection report for registration of a partial care facility </a:t>
                      </a:r>
                    </a:p>
                    <a:p>
                      <a:pPr marL="342900" lvl="0" indent="-342900">
                        <a:buFont typeface="Arial" panose="020B0604020202020204" pitchFamily="34" charset="0"/>
                        <a:buChar char="•"/>
                      </a:pPr>
                      <a:endParaRPr lang="en-US" sz="1800" baseline="0" dirty="0">
                        <a:solidFill>
                          <a:schemeClr val="bg1"/>
                        </a:solidFill>
                        <a:effectLst/>
                        <a:latin typeface="+mn-lt"/>
                        <a:ea typeface="Times New Roman" panose="02020603050405020304" pitchFamily="18" charset="0"/>
                        <a:cs typeface="Arial" panose="020B0604020202020204" pitchFamily="34" charset="0"/>
                      </a:endParaRP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2"/>
                  </a:ext>
                </a:extLst>
              </a:tr>
              <a:tr h="1049930">
                <a:tc vMerge="1">
                  <a:txBody>
                    <a:bodyPr/>
                    <a:lstStyle/>
                    <a:p>
                      <a:pPr algn="l" fontAlgn="b"/>
                      <a:endParaRPr lang="en-GB" sz="1800" b="0" i="0" u="none" strike="noStrike" dirty="0">
                        <a:solidFill>
                          <a:sysClr val="windowText" lastClr="000000"/>
                        </a:solidFill>
                        <a:effectLst/>
                        <a:latin typeface="+mj-lt"/>
                      </a:endParaRPr>
                    </a:p>
                  </a:txBody>
                  <a:tcPr marL="5526" marR="5526" marT="5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ZA" sz="1800" b="0" i="0" u="none" strike="noStrike" kern="1200" dirty="0">
                          <a:solidFill>
                            <a:sysClr val="windowText" lastClr="000000"/>
                          </a:solidFill>
                          <a:effectLst/>
                          <a:latin typeface="+mn-lt"/>
                          <a:ea typeface="+mn-ea"/>
                          <a:cs typeface="+mn-cs"/>
                        </a:rPr>
                        <a:t>February 2022</a:t>
                      </a:r>
                    </a:p>
                    <a:p>
                      <a:pPr algn="l" fontAlgn="b"/>
                      <a:endParaRPr lang="en-ZA" sz="1800" b="0" i="0" u="none" strike="noStrike" dirty="0">
                        <a:solidFill>
                          <a:sysClr val="windowText" lastClr="000000"/>
                        </a:solidFill>
                        <a:effectLst/>
                        <a:latin typeface="+mj-lt"/>
                      </a:endParaRP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ZA" sz="1800" b="0" i="0" u="none" strike="noStrike" kern="1200" dirty="0">
                          <a:solidFill>
                            <a:sysClr val="windowText" lastClr="000000"/>
                          </a:solidFill>
                          <a:effectLst/>
                          <a:latin typeface="+mn-lt"/>
                          <a:ea typeface="+mn-ea"/>
                          <a:cs typeface="+mn-cs"/>
                        </a:rPr>
                        <a:t>DSD &amp; DBE</a:t>
                      </a:r>
                    </a:p>
                    <a:p>
                      <a:pPr algn="ctr" fontAlgn="b"/>
                      <a:endParaRPr lang="en-ZA" sz="1800" b="0" i="0" u="none" strike="noStrike" dirty="0">
                        <a:solidFill>
                          <a:sysClr val="windowText" lastClr="000000"/>
                        </a:solidFill>
                        <a:effectLst/>
                        <a:latin typeface="+mj-lt"/>
                      </a:endParaRP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800" b="1" baseline="0" dirty="0">
                          <a:solidFill>
                            <a:schemeClr val="tx1"/>
                          </a:solidFill>
                          <a:effectLst/>
                          <a:latin typeface="+mn-lt"/>
                          <a:ea typeface="Times New Roman" panose="02020603050405020304" pitchFamily="18" charset="0"/>
                          <a:cs typeface="Arial" panose="020B0604020202020204" pitchFamily="34" charset="0"/>
                        </a:rPr>
                        <a:t>Assessment of non-</a:t>
                      </a:r>
                      <a:r>
                        <a:rPr lang="en-US" sz="1800" b="1" baseline="0" dirty="0" err="1">
                          <a:solidFill>
                            <a:schemeClr val="tx1"/>
                          </a:solidFill>
                          <a:effectLst/>
                          <a:latin typeface="+mn-lt"/>
                          <a:ea typeface="Times New Roman" panose="02020603050405020304" pitchFamily="18" charset="0"/>
                          <a:cs typeface="Arial" panose="020B0604020202020204" pitchFamily="34" charset="0"/>
                        </a:rPr>
                        <a:t>centre</a:t>
                      </a:r>
                      <a:r>
                        <a:rPr lang="en-US" sz="1800" b="1" baseline="0" dirty="0">
                          <a:solidFill>
                            <a:schemeClr val="tx1"/>
                          </a:solidFill>
                          <a:effectLst/>
                          <a:latin typeface="+mn-lt"/>
                          <a:ea typeface="Times New Roman" panose="02020603050405020304" pitchFamily="18" charset="0"/>
                          <a:cs typeface="Arial" panose="020B0604020202020204" pitchFamily="34" charset="0"/>
                        </a:rPr>
                        <a:t> based ECD programme</a:t>
                      </a:r>
                    </a:p>
                    <a:p>
                      <a:pPr algn="l" fontAlgn="b"/>
                      <a:endParaRPr lang="en-GB" sz="1800" b="1" i="0" u="none" strike="noStrike" dirty="0">
                        <a:solidFill>
                          <a:schemeClr val="tx1"/>
                        </a:solidFill>
                        <a:effectLst/>
                        <a:latin typeface="+mj-lt"/>
                      </a:endParaRPr>
                    </a:p>
                    <a:p>
                      <a:pPr algn="l" fontAlgn="b"/>
                      <a:endParaRPr lang="en-GB" sz="1800" b="1" i="0" u="none" strike="noStrike" dirty="0">
                        <a:solidFill>
                          <a:schemeClr val="tx1"/>
                        </a:solidFill>
                        <a:effectLst/>
                        <a:latin typeface="+mj-lt"/>
                      </a:endParaRPr>
                    </a:p>
                    <a:p>
                      <a:pPr algn="l" fontAlgn="b"/>
                      <a:endParaRPr lang="en-GB" sz="1800" b="0" i="0" u="none" strike="noStrike" dirty="0">
                        <a:solidFill>
                          <a:schemeClr val="accent6">
                            <a:lumMod val="75000"/>
                          </a:schemeClr>
                        </a:solidFill>
                        <a:effectLst/>
                        <a:latin typeface="+mj-lt"/>
                      </a:endParaRPr>
                    </a:p>
                    <a:p>
                      <a:pPr algn="l" fontAlgn="b"/>
                      <a:endParaRPr lang="en-GB" sz="1800" b="0" i="0" u="none" strike="noStrike" dirty="0">
                        <a:solidFill>
                          <a:schemeClr val="accent6">
                            <a:lumMod val="75000"/>
                          </a:schemeClr>
                        </a:solidFill>
                        <a:effectLst/>
                        <a:latin typeface="+mj-lt"/>
                      </a:endParaRPr>
                    </a:p>
                    <a:p>
                      <a:pPr algn="l" fontAlgn="b"/>
                      <a:endParaRPr lang="en-GB" sz="1800" b="0" i="0" u="none" strike="noStrike" dirty="0">
                        <a:solidFill>
                          <a:schemeClr val="accent6">
                            <a:lumMod val="75000"/>
                          </a:schemeClr>
                        </a:solidFill>
                        <a:effectLst/>
                        <a:latin typeface="+mj-lt"/>
                      </a:endParaRPr>
                    </a:p>
                  </a:txBody>
                  <a:tcPr marL="4145" marR="4145" marT="41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5" name="Title 4">
            <a:extLst>
              <a:ext uri="{FF2B5EF4-FFF2-40B4-BE49-F238E27FC236}">
                <a16:creationId xmlns:a16="http://schemas.microsoft.com/office/drawing/2014/main" id="{3D23E986-BF10-4AA8-A2C1-C24D76D59469}"/>
              </a:ext>
            </a:extLst>
          </p:cNvPr>
          <p:cNvSpPr txBox="1">
            <a:spLocks noGrp="1"/>
          </p:cNvSpPr>
          <p:nvPr>
            <p:ph type="title"/>
          </p:nvPr>
        </p:nvSpPr>
        <p:spPr>
          <a:prstGeom prst="rect">
            <a:avLst/>
          </a:prstGeom>
        </p:spPr>
        <p:txBody>
          <a:bodyPr vert="horz" wrap="square" lIns="68580" tIns="34290" rIns="68580" bIns="34290" numCol="1" rtlCol="0" anchor="ctr"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cap="small" dirty="0">
                <a:solidFill>
                  <a:schemeClr val="accent2">
                    <a:lumMod val="75000"/>
                  </a:schemeClr>
                </a:solidFill>
                <a:cs typeface="Arial" panose="020B0604020202020204" pitchFamily="34" charset="0"/>
              </a:rPr>
              <a:t>Preparing for the function:</a:t>
            </a:r>
          </a:p>
          <a:p>
            <a:r>
              <a:rPr lang="en-GB" sz="2100" b="1" cap="small" dirty="0">
                <a:solidFill>
                  <a:schemeClr val="accent2">
                    <a:lumMod val="75000"/>
                  </a:schemeClr>
                </a:solidFill>
                <a:cs typeface="Arial" panose="020B0604020202020204" pitchFamily="34" charset="0"/>
              </a:rPr>
              <a:t>Programme Implementation</a:t>
            </a:r>
            <a:endParaRPr lang="en-US" sz="2100" dirty="0">
              <a:solidFill>
                <a:schemeClr val="accent2">
                  <a:lumMod val="75000"/>
                </a:schemeClr>
              </a:solidFill>
            </a:endParaRPr>
          </a:p>
        </p:txBody>
      </p:sp>
    </p:spTree>
    <p:extLst>
      <p:ext uri="{BB962C8B-B14F-4D97-AF65-F5344CB8AC3E}">
        <p14:creationId xmlns:p14="http://schemas.microsoft.com/office/powerpoint/2010/main" val="16778069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cap="small" dirty="0">
                <a:solidFill>
                  <a:schemeClr val="accent2">
                    <a:lumMod val="75000"/>
                  </a:schemeClr>
                </a:solidFill>
                <a:cs typeface="Arial" panose="020B0604020202020204" pitchFamily="34" charset="0"/>
              </a:rPr>
              <a:t>Communication &amp; Stakeholder Engagement </a:t>
            </a:r>
          </a:p>
        </p:txBody>
      </p:sp>
    </p:spTree>
    <p:extLst>
      <p:ext uri="{BB962C8B-B14F-4D97-AF65-F5344CB8AC3E}">
        <p14:creationId xmlns:p14="http://schemas.microsoft.com/office/powerpoint/2010/main" val="5442669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0436773" y="6143220"/>
            <a:ext cx="1755228" cy="714780"/>
          </a:xfrm>
          <a:prstGeom prst="rect">
            <a:avLst/>
          </a:prstGeom>
          <a:noFill/>
          <a:ln w="9525">
            <a:noFill/>
            <a:miter lim="800000"/>
            <a:headEnd/>
            <a:tailEnd/>
          </a:ln>
        </p:spPr>
      </p:pic>
      <p:sp>
        <p:nvSpPr>
          <p:cNvPr id="7" name="Title 4">
            <a:extLst>
              <a:ext uri="{FF2B5EF4-FFF2-40B4-BE49-F238E27FC236}">
                <a16:creationId xmlns:a16="http://schemas.microsoft.com/office/drawing/2014/main" id="{C6F1201A-E2ED-4801-8CF9-69FE2FBBF74F}"/>
              </a:ext>
            </a:extLst>
          </p:cNvPr>
          <p:cNvSpPr txBox="1">
            <a:spLocks/>
          </p:cNvSpPr>
          <p:nvPr/>
        </p:nvSpPr>
        <p:spPr>
          <a:xfrm>
            <a:off x="1524000" y="116632"/>
            <a:ext cx="8892480" cy="8940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cap="small" dirty="0">
                <a:solidFill>
                  <a:schemeClr val="accent2">
                    <a:lumMod val="75000"/>
                  </a:schemeClr>
                </a:solidFill>
                <a:cs typeface="Arial" panose="020B0604020202020204" pitchFamily="34" charset="0"/>
              </a:rPr>
              <a:t>Preparing for the function:</a:t>
            </a:r>
          </a:p>
          <a:p>
            <a:r>
              <a:rPr lang="en-GB" sz="2800" b="1" cap="small" dirty="0">
                <a:solidFill>
                  <a:schemeClr val="accent2">
                    <a:lumMod val="75000"/>
                  </a:schemeClr>
                </a:solidFill>
                <a:cs typeface="Arial" panose="020B0604020202020204" pitchFamily="34" charset="0"/>
              </a:rPr>
              <a:t>Communication &amp; Stakeholder Engagement </a:t>
            </a:r>
          </a:p>
          <a:p>
            <a:r>
              <a:rPr lang="en-GB" sz="2800" b="1" cap="small" dirty="0">
                <a:cs typeface="Arial" panose="020B0604020202020204" pitchFamily="34" charset="0"/>
              </a:rPr>
              <a:t>communication</a:t>
            </a:r>
            <a:endParaRPr lang="en-US" sz="2800" dirty="0"/>
          </a:p>
        </p:txBody>
      </p:sp>
      <p:graphicFrame>
        <p:nvGraphicFramePr>
          <p:cNvPr id="3" name="Table 2">
            <a:extLst>
              <a:ext uri="{FF2B5EF4-FFF2-40B4-BE49-F238E27FC236}">
                <a16:creationId xmlns:a16="http://schemas.microsoft.com/office/drawing/2014/main" id="{ECCA6ADA-F8DD-4321-8AED-7B83C1829B08}"/>
              </a:ext>
            </a:extLst>
          </p:cNvPr>
          <p:cNvGraphicFramePr>
            <a:graphicFrameLocks noGrp="1"/>
          </p:cNvGraphicFramePr>
          <p:nvPr>
            <p:extLst>
              <p:ext uri="{D42A27DB-BD31-4B8C-83A1-F6EECF244321}">
                <p14:modId xmlns:p14="http://schemas.microsoft.com/office/powerpoint/2010/main" val="1890195006"/>
              </p:ext>
            </p:extLst>
          </p:nvPr>
        </p:nvGraphicFramePr>
        <p:xfrm>
          <a:off x="283778" y="1264844"/>
          <a:ext cx="11624444" cy="4817416"/>
        </p:xfrm>
        <a:graphic>
          <a:graphicData uri="http://schemas.openxmlformats.org/drawingml/2006/table">
            <a:tbl>
              <a:tblPr>
                <a:tableStyleId>{5C22544A-7EE6-4342-B048-85BDC9FD1C3A}</a:tableStyleId>
              </a:tblPr>
              <a:tblGrid>
                <a:gridCol w="3492575">
                  <a:extLst>
                    <a:ext uri="{9D8B030D-6E8A-4147-A177-3AD203B41FA5}">
                      <a16:colId xmlns:a16="http://schemas.microsoft.com/office/drawing/2014/main" val="2538222230"/>
                    </a:ext>
                  </a:extLst>
                </a:gridCol>
                <a:gridCol w="1472541">
                  <a:extLst>
                    <a:ext uri="{9D8B030D-6E8A-4147-A177-3AD203B41FA5}">
                      <a16:colId xmlns:a16="http://schemas.microsoft.com/office/drawing/2014/main" val="275179659"/>
                    </a:ext>
                  </a:extLst>
                </a:gridCol>
                <a:gridCol w="1876301">
                  <a:extLst>
                    <a:ext uri="{9D8B030D-6E8A-4147-A177-3AD203B41FA5}">
                      <a16:colId xmlns:a16="http://schemas.microsoft.com/office/drawing/2014/main" val="3252212709"/>
                    </a:ext>
                  </a:extLst>
                </a:gridCol>
                <a:gridCol w="4783027">
                  <a:extLst>
                    <a:ext uri="{9D8B030D-6E8A-4147-A177-3AD203B41FA5}">
                      <a16:colId xmlns:a16="http://schemas.microsoft.com/office/drawing/2014/main" val="4125258837"/>
                    </a:ext>
                  </a:extLst>
                </a:gridCol>
              </a:tblGrid>
              <a:tr h="287578">
                <a:tc>
                  <a:txBody>
                    <a:bodyPr/>
                    <a:lstStyle/>
                    <a:p>
                      <a:pPr algn="l" fontAlgn="b"/>
                      <a:r>
                        <a:rPr lang="en-ZA" sz="1400" b="1" u="none" strike="noStrike" dirty="0">
                          <a:solidFill>
                            <a:sysClr val="windowText" lastClr="000000"/>
                          </a:solidFill>
                          <a:effectLst/>
                        </a:rPr>
                        <a:t>Activity</a:t>
                      </a:r>
                      <a:endParaRPr lang="en-ZA" sz="1400" b="1" i="0" u="none" strike="noStrike" dirty="0">
                        <a:solidFill>
                          <a:sysClr val="windowText" lastClr="000000"/>
                        </a:solidFill>
                        <a:effectLst/>
                        <a:latin typeface="Calibri" panose="020F0502020204030204" pitchFamily="34" charset="0"/>
                      </a:endParaRPr>
                    </a:p>
                  </a:txBody>
                  <a:tcPr marL="5951" marR="5951" marT="59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400" b="1" u="none" strike="noStrike">
                          <a:solidFill>
                            <a:sysClr val="windowText" lastClr="000000"/>
                          </a:solidFill>
                          <a:effectLst/>
                        </a:rPr>
                        <a:t>Timeframe</a:t>
                      </a:r>
                      <a:endParaRPr lang="en-ZA" sz="1400" b="1" i="0" u="none" strike="noStrike">
                        <a:solidFill>
                          <a:sysClr val="windowText" lastClr="000000"/>
                        </a:solidFill>
                        <a:effectLst/>
                        <a:latin typeface="Calibri" panose="020F0502020204030204" pitchFamily="34" charset="0"/>
                      </a:endParaRPr>
                    </a:p>
                  </a:txBody>
                  <a:tcPr marL="5951" marR="5951" marT="59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400" b="1" u="none" strike="noStrike" dirty="0">
                          <a:solidFill>
                            <a:sysClr val="windowText" lastClr="000000"/>
                          </a:solidFill>
                          <a:effectLst/>
                        </a:rPr>
                        <a:t>Responsibility</a:t>
                      </a:r>
                      <a:endParaRPr lang="en-ZA" sz="1400" b="1" i="0" u="none" strike="noStrike" dirty="0">
                        <a:solidFill>
                          <a:sysClr val="windowText" lastClr="000000"/>
                        </a:solidFill>
                        <a:effectLst/>
                        <a:latin typeface="Calibri" panose="020F0502020204030204" pitchFamily="34" charset="0"/>
                      </a:endParaRPr>
                    </a:p>
                  </a:txBody>
                  <a:tcPr marL="5951" marR="5951" marT="59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400" b="1" i="0" u="none" strike="noStrike" dirty="0">
                          <a:solidFill>
                            <a:sysClr val="windowText" lastClr="000000"/>
                          </a:solidFill>
                          <a:effectLst/>
                          <a:latin typeface="Calibri" panose="020F0502020204030204" pitchFamily="34" charset="0"/>
                        </a:rPr>
                        <a:t>Progress</a:t>
                      </a:r>
                    </a:p>
                  </a:txBody>
                  <a:tcPr marL="5951" marR="5951" marT="59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4618881"/>
                  </a:ext>
                </a:extLst>
              </a:tr>
              <a:tr h="312030">
                <a:tc>
                  <a:txBody>
                    <a:bodyPr/>
                    <a:lstStyle/>
                    <a:p>
                      <a:pPr marL="0" indent="0">
                        <a:buFont typeface="Arial" panose="020B0604020202020204" pitchFamily="34" charset="0"/>
                        <a:buNone/>
                      </a:pPr>
                      <a:r>
                        <a:rPr lang="en-ZA" sz="1400" dirty="0">
                          <a:latin typeface="Arial" panose="020B0604020202020204" pitchFamily="34" charset="0"/>
                          <a:cs typeface="Arial" panose="020B0604020202020204" pitchFamily="34" charset="0"/>
                        </a:rPr>
                        <a:t>Media Partnership (both print and electronic)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cap="all" baseline="0" dirty="0">
                          <a:latin typeface="Arial" panose="020B0604020202020204" pitchFamily="34" charset="0"/>
                          <a:cs typeface="Arial" panose="020B0604020202020204" pitchFamily="34" charset="0"/>
                        </a:rPr>
                        <a:t>August</a:t>
                      </a:r>
                      <a:endParaRPr lang="en-ZA" sz="1400" b="1" cap="all"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400" dirty="0"/>
                    </a:p>
                    <a:p>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GDE and GDSD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400" dirty="0">
                          <a:solidFill>
                            <a:schemeClr val="tx1"/>
                          </a:solidFill>
                          <a:latin typeface="Arial" panose="020B0604020202020204" pitchFamily="34" charset="0"/>
                          <a:cs typeface="Arial" panose="020B0604020202020204" pitchFamily="34" charset="0"/>
                        </a:rPr>
                        <a:t>Discussions with GCIS, Sunday World and News24 (educational supplement)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5026942"/>
                  </a:ext>
                </a:extLst>
              </a:tr>
              <a:tr h="567438">
                <a:tc>
                  <a:txBody>
                    <a:bodyPr/>
                    <a:lstStyle/>
                    <a:p>
                      <a:pPr marL="0" indent="0">
                        <a:buFont typeface="Arial" panose="020B0604020202020204" pitchFamily="34" charset="0"/>
                        <a:buNone/>
                      </a:pPr>
                      <a:r>
                        <a:rPr lang="en-ZA" sz="1400" dirty="0">
                          <a:latin typeface="Arial" panose="020B0604020202020204" pitchFamily="34" charset="0"/>
                          <a:cs typeface="Arial" panose="020B0604020202020204" pitchFamily="34" charset="0"/>
                        </a:rPr>
                        <a:t>Customised Local IGRs Media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cap="all" baseline="0" dirty="0">
                          <a:latin typeface="Arial" panose="020B0604020202020204" pitchFamily="34" charset="0"/>
                          <a:cs typeface="Arial" panose="020B0604020202020204" pitchFamily="34" charset="0"/>
                        </a:rPr>
                        <a:t>august</a:t>
                      </a:r>
                      <a:endParaRPr lang="en-ZA" sz="1400" b="1" cap="all" baseline="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GDE and GDSD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400" b="1" dirty="0">
                          <a:solidFill>
                            <a:schemeClr val="tx1"/>
                          </a:solidFill>
                          <a:latin typeface="Arial" panose="020B0604020202020204" pitchFamily="34" charset="0"/>
                          <a:cs typeface="Arial" panose="020B0604020202020204" pitchFamily="34" charset="0"/>
                        </a:rPr>
                        <a:t>Municipal</a:t>
                      </a:r>
                      <a:r>
                        <a:rPr lang="en-ZA" sz="1400" b="1" baseline="0" dirty="0">
                          <a:solidFill>
                            <a:schemeClr val="tx1"/>
                          </a:solidFill>
                          <a:latin typeface="Arial" panose="020B0604020202020204" pitchFamily="34" charset="0"/>
                          <a:cs typeface="Arial" panose="020B0604020202020204" pitchFamily="34" charset="0"/>
                        </a:rPr>
                        <a:t> stakeholder engagements took place per plan </a:t>
                      </a:r>
                      <a:endParaRPr lang="en-ZA" sz="14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310743645"/>
                  </a:ext>
                </a:extLst>
              </a:tr>
              <a:tr h="384658">
                <a:tc>
                  <a:txBody>
                    <a:bodyPr/>
                    <a:lstStyle/>
                    <a:p>
                      <a:pPr marL="0" indent="0">
                        <a:buFont typeface="Arial" panose="020B0604020202020204" pitchFamily="34" charset="0"/>
                        <a:buNone/>
                      </a:pPr>
                      <a:r>
                        <a:rPr lang="en-ZA" sz="1400" dirty="0">
                          <a:latin typeface="Arial" panose="020B0604020202020204" pitchFamily="34" charset="0"/>
                          <a:cs typeface="Arial" panose="020B0604020202020204" pitchFamily="34" charset="0"/>
                        </a:rPr>
                        <a:t>Media Products: Advisories/Interviews, statements per activity i.e. </a:t>
                      </a:r>
                      <a:r>
                        <a:rPr lang="en-ZA" sz="1400" b="1" dirty="0">
                          <a:latin typeface="Arial" panose="020B0604020202020204" pitchFamily="34" charset="0"/>
                          <a:cs typeface="Arial" panose="020B0604020202020204" pitchFamily="34" charset="0"/>
                        </a:rPr>
                        <a:t>Signing of Proclamation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dirty="0">
                          <a:latin typeface="Arial" panose="020B0604020202020204" pitchFamily="34" charset="0"/>
                          <a:cs typeface="Arial" panose="020B0604020202020204" pitchFamily="34" charset="0"/>
                        </a:rPr>
                        <a:t>SEPTEMBER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GDE and GDSD </a:t>
                      </a:r>
                      <a:endParaRPr kumimoji="0" lang="en-ZA"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1" dirty="0">
                          <a:solidFill>
                            <a:schemeClr val="tx1"/>
                          </a:solidFill>
                          <a:latin typeface="Arial" panose="020B0604020202020204" pitchFamily="34" charset="0"/>
                          <a:cs typeface="Arial" panose="020B0604020202020204" pitchFamily="34" charset="0"/>
                        </a:rPr>
                        <a:t>M</a:t>
                      </a:r>
                      <a:r>
                        <a:rPr lang="en-ZA" sz="1400" b="1" dirty="0" err="1">
                          <a:solidFill>
                            <a:schemeClr val="tx1"/>
                          </a:solidFill>
                          <a:latin typeface="Arial" panose="020B0604020202020204" pitchFamily="34" charset="0"/>
                          <a:cs typeface="Arial" panose="020B0604020202020204" pitchFamily="34" charset="0"/>
                        </a:rPr>
                        <a:t>edia</a:t>
                      </a:r>
                      <a:r>
                        <a:rPr lang="en-ZA" sz="1400" b="1" dirty="0">
                          <a:solidFill>
                            <a:schemeClr val="tx1"/>
                          </a:solidFill>
                          <a:latin typeface="Arial" panose="020B0604020202020204" pitchFamily="34" charset="0"/>
                          <a:cs typeface="Arial" panose="020B0604020202020204" pitchFamily="34" charset="0"/>
                        </a:rPr>
                        <a:t> statement on Premier signing Proclamation developed and  circulated to media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799609693"/>
                  </a:ext>
                </a:extLst>
              </a:tr>
              <a:tr h="384658">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latin typeface="Arial" panose="020B0604020202020204" pitchFamily="34" charset="0"/>
                          <a:cs typeface="Arial" panose="020B0604020202020204" pitchFamily="34" charset="0"/>
                        </a:rPr>
                        <a:t>Poster </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400" dirty="0">
                          <a:latin typeface="Arial" panose="020B0604020202020204" pitchFamily="34" charset="0"/>
                          <a:cs typeface="Arial" panose="020B0604020202020204" pitchFamily="34" charset="0"/>
                        </a:rPr>
                        <a:t>SEPTEMBER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GDE and GDSD </a:t>
                      </a:r>
                      <a:endParaRPr kumimoji="0" lang="en-ZA"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400" b="1" dirty="0">
                          <a:solidFill>
                            <a:schemeClr val="tx1"/>
                          </a:solidFill>
                          <a:latin typeface="Arial" panose="020B0604020202020204" pitchFamily="34" charset="0"/>
                          <a:cs typeface="Arial" panose="020B0604020202020204" pitchFamily="34" charset="0"/>
                        </a:rPr>
                        <a:t>The poster has been circulated for internal comm and Social Media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97941046"/>
                  </a:ext>
                </a:extLst>
              </a:tr>
              <a:tr h="384658">
                <a:tc>
                  <a:txBody>
                    <a:bodyPr/>
                    <a:lstStyle/>
                    <a:p>
                      <a:pPr marL="0" indent="0">
                        <a:buFont typeface="Arial" panose="020B0604020202020204" pitchFamily="34" charset="0"/>
                        <a:buNone/>
                      </a:pPr>
                      <a:r>
                        <a:rPr lang="en-US" sz="1400" dirty="0">
                          <a:latin typeface="Arial" panose="020B0604020202020204" pitchFamily="34" charset="0"/>
                          <a:cs typeface="Arial" panose="020B0604020202020204" pitchFamily="34" charset="0"/>
                        </a:rPr>
                        <a:t>Media</a:t>
                      </a:r>
                      <a:r>
                        <a:rPr lang="en-ZA" sz="1400" dirty="0">
                          <a:latin typeface="Arial" panose="020B0604020202020204" pitchFamily="34" charset="0"/>
                          <a:cs typeface="Arial" panose="020B0604020202020204" pitchFamily="34" charset="0"/>
                        </a:rPr>
                        <a:t> interview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dirty="0">
                          <a:latin typeface="Arial" panose="020B0604020202020204" pitchFamily="34" charset="0"/>
                          <a:cs typeface="Arial" panose="020B0604020202020204" pitchFamily="34" charset="0"/>
                        </a:rPr>
                        <a:t>SEPTEMBER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GDE and GDSD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400" b="1" dirty="0">
                          <a:solidFill>
                            <a:schemeClr val="tx1"/>
                          </a:solidFill>
                          <a:latin typeface="Arial" panose="020B0604020202020204" pitchFamily="34" charset="0"/>
                          <a:cs typeface="Arial" panose="020B0604020202020204" pitchFamily="34" charset="0"/>
                        </a:rPr>
                        <a:t>Secured an interview with Lekoa, Jozi and Mams  FM  to unpack the ECD function shift  </a:t>
                      </a:r>
                      <a:endParaRPr lang="en-ZA" sz="14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47371814"/>
                  </a:ext>
                </a:extLst>
              </a:tr>
              <a:tr h="384658">
                <a:tc>
                  <a:txBody>
                    <a:bodyPr/>
                    <a:lstStyle/>
                    <a:p>
                      <a:pPr marL="0" indent="0">
                        <a:buFont typeface="Arial" panose="020B0604020202020204" pitchFamily="34" charset="0"/>
                        <a:buNone/>
                      </a:pPr>
                      <a:r>
                        <a:rPr lang="en-US" sz="1400" b="0" dirty="0">
                          <a:latin typeface="Arial" panose="020B0604020202020204" pitchFamily="34" charset="0"/>
                          <a:cs typeface="Arial" panose="020B0604020202020204" pitchFamily="34" charset="0"/>
                        </a:rPr>
                        <a:t>Opinion Piece</a:t>
                      </a:r>
                      <a:endParaRPr lang="en-ZA" sz="14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aseline="0" dirty="0">
                          <a:latin typeface="Arial" panose="020B0604020202020204" pitchFamily="34" charset="0"/>
                          <a:cs typeface="Arial" panose="020B0604020202020204" pitchFamily="34" charset="0"/>
                        </a:rPr>
                        <a:t>SEPTEMBER</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GDE and GDSD </a:t>
                      </a:r>
                      <a:endParaRPr kumimoji="0" lang="en-ZA"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400" b="1" dirty="0">
                          <a:solidFill>
                            <a:schemeClr val="tx1"/>
                          </a:solidFill>
                          <a:latin typeface="Arial" panose="020B0604020202020204" pitchFamily="34" charset="0"/>
                          <a:cs typeface="Arial" panose="020B0604020202020204" pitchFamily="34" charset="0"/>
                        </a:rPr>
                        <a:t>An Opinion Piece has been circulated to various media house, awaiting publishing </a:t>
                      </a:r>
                      <a:endParaRPr lang="en-ZA" sz="14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730565466"/>
                  </a:ext>
                </a:extLst>
              </a:tr>
              <a:tr h="384658">
                <a:tc>
                  <a:txBody>
                    <a:bodyPr/>
                    <a:lstStyle/>
                    <a:p>
                      <a:pPr marL="0" indent="0">
                        <a:buFont typeface="Arial" panose="020B0604020202020204" pitchFamily="34" charset="0"/>
                        <a:buNone/>
                      </a:pPr>
                      <a:r>
                        <a:rPr lang="en-US" sz="1400" dirty="0">
                          <a:latin typeface="Arial" panose="020B0604020202020204" pitchFamily="34" charset="0"/>
                          <a:cs typeface="Arial" panose="020B0604020202020204" pitchFamily="34" charset="0"/>
                        </a:rPr>
                        <a:t>Promos </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dirty="0">
                          <a:latin typeface="Arial" panose="020B0604020202020204" pitchFamily="34" charset="0"/>
                          <a:cs typeface="Arial" panose="020B0604020202020204" pitchFamily="34" charset="0"/>
                        </a:rPr>
                        <a:t>SEPTEMBER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GDE and GDSD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400" b="1" dirty="0">
                          <a:solidFill>
                            <a:schemeClr val="tx1"/>
                          </a:solidFill>
                          <a:latin typeface="Arial" panose="020B0604020202020204" pitchFamily="34" charset="0"/>
                          <a:cs typeface="Arial" panose="020B0604020202020204" pitchFamily="34" charset="0"/>
                        </a:rPr>
                        <a:t>Promos have been done in English, Zulu and Sotho to be aired in Lekoa, </a:t>
                      </a:r>
                      <a:r>
                        <a:rPr lang="en-US" sz="1400" b="1" dirty="0" err="1">
                          <a:solidFill>
                            <a:schemeClr val="tx1"/>
                          </a:solidFill>
                          <a:latin typeface="Arial" panose="020B0604020202020204" pitchFamily="34" charset="0"/>
                          <a:cs typeface="Arial" panose="020B0604020202020204" pitchFamily="34" charset="0"/>
                        </a:rPr>
                        <a:t>Heidelburg</a:t>
                      </a:r>
                      <a:r>
                        <a:rPr lang="en-US" sz="1400" b="1" dirty="0">
                          <a:solidFill>
                            <a:schemeClr val="tx1"/>
                          </a:solidFill>
                          <a:latin typeface="Arial" panose="020B0604020202020204" pitchFamily="34" charset="0"/>
                          <a:cs typeface="Arial" panose="020B0604020202020204" pitchFamily="34" charset="0"/>
                        </a:rPr>
                        <a:t>, Sedibeng, Thetha, Jozi, Cosmo, </a:t>
                      </a:r>
                      <a:r>
                        <a:rPr lang="en-US" sz="1400" b="1" dirty="0" err="1">
                          <a:solidFill>
                            <a:schemeClr val="tx1"/>
                          </a:solidFill>
                          <a:latin typeface="Arial" panose="020B0604020202020204" pitchFamily="34" charset="0"/>
                          <a:cs typeface="Arial" panose="020B0604020202020204" pitchFamily="34" charset="0"/>
                        </a:rPr>
                        <a:t>Alex,Eldos</a:t>
                      </a:r>
                      <a:r>
                        <a:rPr lang="en-US" sz="1400" b="1" dirty="0">
                          <a:solidFill>
                            <a:schemeClr val="tx1"/>
                          </a:solidFill>
                          <a:latin typeface="Arial" panose="020B0604020202020204" pitchFamily="34" charset="0"/>
                          <a:cs typeface="Arial" panose="020B0604020202020204" pitchFamily="34" charset="0"/>
                        </a:rPr>
                        <a:t>, Mams, Sosh, TUT, EK, Kasie, Westside FM from 16 Sept – 5 Oct </a:t>
                      </a:r>
                      <a:endParaRPr lang="en-ZA" sz="14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34195967"/>
                  </a:ext>
                </a:extLst>
              </a:tr>
            </a:tbl>
          </a:graphicData>
        </a:graphic>
      </p:graphicFrame>
    </p:spTree>
    <p:extLst>
      <p:ext uri="{BB962C8B-B14F-4D97-AF65-F5344CB8AC3E}">
        <p14:creationId xmlns:p14="http://schemas.microsoft.com/office/powerpoint/2010/main" val="14896184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0436773" y="6143220"/>
            <a:ext cx="1755228" cy="714780"/>
          </a:xfrm>
          <a:prstGeom prst="rect">
            <a:avLst/>
          </a:prstGeom>
          <a:noFill/>
          <a:ln w="9525">
            <a:noFill/>
            <a:miter lim="800000"/>
            <a:headEnd/>
            <a:tailEnd/>
          </a:ln>
        </p:spPr>
      </p:pic>
      <p:sp>
        <p:nvSpPr>
          <p:cNvPr id="7" name="Title 4">
            <a:extLst>
              <a:ext uri="{FF2B5EF4-FFF2-40B4-BE49-F238E27FC236}">
                <a16:creationId xmlns:a16="http://schemas.microsoft.com/office/drawing/2014/main" id="{C6F1201A-E2ED-4801-8CF9-69FE2FBBF74F}"/>
              </a:ext>
            </a:extLst>
          </p:cNvPr>
          <p:cNvSpPr txBox="1">
            <a:spLocks/>
          </p:cNvSpPr>
          <p:nvPr/>
        </p:nvSpPr>
        <p:spPr>
          <a:xfrm>
            <a:off x="1524000" y="116632"/>
            <a:ext cx="8892480" cy="8940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cap="small" dirty="0">
                <a:solidFill>
                  <a:schemeClr val="accent2">
                    <a:lumMod val="75000"/>
                  </a:schemeClr>
                </a:solidFill>
                <a:cs typeface="Arial" panose="020B0604020202020204" pitchFamily="34" charset="0"/>
              </a:rPr>
              <a:t>Preparing for the function:</a:t>
            </a:r>
          </a:p>
          <a:p>
            <a:r>
              <a:rPr lang="en-GB" sz="2800" b="1" cap="small" dirty="0">
                <a:solidFill>
                  <a:schemeClr val="accent2">
                    <a:lumMod val="75000"/>
                  </a:schemeClr>
                </a:solidFill>
                <a:cs typeface="Arial" panose="020B0604020202020204" pitchFamily="34" charset="0"/>
              </a:rPr>
              <a:t>Communication &amp; Stakeholder Engagement </a:t>
            </a:r>
          </a:p>
          <a:p>
            <a:r>
              <a:rPr lang="en-GB" sz="2800" b="1" cap="small" dirty="0">
                <a:cs typeface="Arial" panose="020B0604020202020204" pitchFamily="34" charset="0"/>
              </a:rPr>
              <a:t>communication</a:t>
            </a:r>
            <a:endParaRPr lang="en-US" sz="2800" dirty="0"/>
          </a:p>
        </p:txBody>
      </p:sp>
      <p:graphicFrame>
        <p:nvGraphicFramePr>
          <p:cNvPr id="3" name="Table 2">
            <a:extLst>
              <a:ext uri="{FF2B5EF4-FFF2-40B4-BE49-F238E27FC236}">
                <a16:creationId xmlns:a16="http://schemas.microsoft.com/office/drawing/2014/main" id="{ECCA6ADA-F8DD-4321-8AED-7B83C1829B08}"/>
              </a:ext>
            </a:extLst>
          </p:cNvPr>
          <p:cNvGraphicFramePr>
            <a:graphicFrameLocks noGrp="1"/>
          </p:cNvGraphicFramePr>
          <p:nvPr>
            <p:extLst>
              <p:ext uri="{D42A27DB-BD31-4B8C-83A1-F6EECF244321}">
                <p14:modId xmlns:p14="http://schemas.microsoft.com/office/powerpoint/2010/main" val="2423846454"/>
              </p:ext>
            </p:extLst>
          </p:nvPr>
        </p:nvGraphicFramePr>
        <p:xfrm>
          <a:off x="283778" y="1281022"/>
          <a:ext cx="11624444" cy="4725976"/>
        </p:xfrm>
        <a:graphic>
          <a:graphicData uri="http://schemas.openxmlformats.org/drawingml/2006/table">
            <a:tbl>
              <a:tblPr>
                <a:tableStyleId>{5C22544A-7EE6-4342-B048-85BDC9FD1C3A}</a:tableStyleId>
              </a:tblPr>
              <a:tblGrid>
                <a:gridCol w="4164932">
                  <a:extLst>
                    <a:ext uri="{9D8B030D-6E8A-4147-A177-3AD203B41FA5}">
                      <a16:colId xmlns:a16="http://schemas.microsoft.com/office/drawing/2014/main" val="2538222230"/>
                    </a:ext>
                  </a:extLst>
                </a:gridCol>
                <a:gridCol w="1623317">
                  <a:extLst>
                    <a:ext uri="{9D8B030D-6E8A-4147-A177-3AD203B41FA5}">
                      <a16:colId xmlns:a16="http://schemas.microsoft.com/office/drawing/2014/main" val="275179659"/>
                    </a:ext>
                  </a:extLst>
                </a:gridCol>
                <a:gridCol w="1633591">
                  <a:extLst>
                    <a:ext uri="{9D8B030D-6E8A-4147-A177-3AD203B41FA5}">
                      <a16:colId xmlns:a16="http://schemas.microsoft.com/office/drawing/2014/main" val="3252212709"/>
                    </a:ext>
                  </a:extLst>
                </a:gridCol>
                <a:gridCol w="4202604">
                  <a:extLst>
                    <a:ext uri="{9D8B030D-6E8A-4147-A177-3AD203B41FA5}">
                      <a16:colId xmlns:a16="http://schemas.microsoft.com/office/drawing/2014/main" val="4125258837"/>
                    </a:ext>
                  </a:extLst>
                </a:gridCol>
              </a:tblGrid>
              <a:tr h="287578">
                <a:tc>
                  <a:txBody>
                    <a:bodyPr/>
                    <a:lstStyle/>
                    <a:p>
                      <a:pPr algn="l" fontAlgn="b"/>
                      <a:r>
                        <a:rPr lang="en-ZA" sz="1800" b="1" u="none" strike="noStrike" dirty="0">
                          <a:solidFill>
                            <a:sysClr val="windowText" lastClr="000000"/>
                          </a:solidFill>
                          <a:effectLst/>
                        </a:rPr>
                        <a:t>Activity</a:t>
                      </a:r>
                      <a:endParaRPr lang="en-ZA" sz="1800" b="1" i="0" u="none" strike="noStrike" dirty="0">
                        <a:solidFill>
                          <a:sysClr val="windowText" lastClr="000000"/>
                        </a:solidFill>
                        <a:effectLst/>
                        <a:latin typeface="Calibri" panose="020F0502020204030204" pitchFamily="34" charset="0"/>
                      </a:endParaRPr>
                    </a:p>
                  </a:txBody>
                  <a:tcPr marL="5951" marR="5951" marT="59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800" b="1" u="none" strike="noStrike">
                          <a:solidFill>
                            <a:sysClr val="windowText" lastClr="000000"/>
                          </a:solidFill>
                          <a:effectLst/>
                        </a:rPr>
                        <a:t>Timeframe</a:t>
                      </a:r>
                      <a:endParaRPr lang="en-ZA" sz="1800" b="1" i="0" u="none" strike="noStrike">
                        <a:solidFill>
                          <a:sysClr val="windowText" lastClr="000000"/>
                        </a:solidFill>
                        <a:effectLst/>
                        <a:latin typeface="Calibri" panose="020F0502020204030204" pitchFamily="34" charset="0"/>
                      </a:endParaRPr>
                    </a:p>
                  </a:txBody>
                  <a:tcPr marL="5951" marR="5951" marT="59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800" b="1" u="none" strike="noStrike" dirty="0">
                          <a:solidFill>
                            <a:sysClr val="windowText" lastClr="000000"/>
                          </a:solidFill>
                          <a:effectLst/>
                        </a:rPr>
                        <a:t>Responsibility</a:t>
                      </a:r>
                      <a:endParaRPr lang="en-ZA" sz="1800" b="1" i="0" u="none" strike="noStrike" dirty="0">
                        <a:solidFill>
                          <a:sysClr val="windowText" lastClr="000000"/>
                        </a:solidFill>
                        <a:effectLst/>
                        <a:latin typeface="Calibri" panose="020F0502020204030204" pitchFamily="34" charset="0"/>
                      </a:endParaRPr>
                    </a:p>
                  </a:txBody>
                  <a:tcPr marL="5951" marR="5951" marT="59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800" b="1" i="0" u="none" strike="noStrike" dirty="0">
                          <a:solidFill>
                            <a:sysClr val="windowText" lastClr="000000"/>
                          </a:solidFill>
                          <a:effectLst/>
                          <a:latin typeface="Calibri" panose="020F0502020204030204" pitchFamily="34" charset="0"/>
                        </a:rPr>
                        <a:t>Progress</a:t>
                      </a:r>
                    </a:p>
                  </a:txBody>
                  <a:tcPr marL="5951" marR="5951" marT="59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4618881"/>
                  </a:ext>
                </a:extLst>
              </a:tr>
              <a:tr h="312030">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latin typeface="Arial" panose="020B0604020202020204" pitchFamily="34" charset="0"/>
                          <a:cs typeface="Arial" panose="020B0604020202020204" pitchFamily="34" charset="0"/>
                        </a:rPr>
                        <a:t>Content Development </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SEPTEMBER</a:t>
                      </a: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GDE and GDSD </a:t>
                      </a:r>
                      <a:endParaRPr kumimoji="0" lang="en-ZA"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400" b="1" dirty="0">
                          <a:solidFill>
                            <a:schemeClr val="tx1"/>
                          </a:solidFill>
                          <a:latin typeface="Arial" panose="020B0604020202020204" pitchFamily="34" charset="0"/>
                          <a:cs typeface="Arial" panose="020B0604020202020204" pitchFamily="34" charset="0"/>
                        </a:rPr>
                        <a:t>Messages have been developed for interviews, infographics and posters </a:t>
                      </a:r>
                    </a:p>
                    <a:p>
                      <a:pPr marL="285750" indent="-285750">
                        <a:buFont typeface="Arial" panose="020B0604020202020204" pitchFamily="34" charset="0"/>
                        <a:buChar char="•"/>
                      </a:pPr>
                      <a:r>
                        <a:rPr lang="en-US" sz="1400" b="1" dirty="0">
                          <a:solidFill>
                            <a:schemeClr val="tx1"/>
                          </a:solidFill>
                          <a:latin typeface="Arial" panose="020B0604020202020204" pitchFamily="34" charset="0"/>
                          <a:cs typeface="Arial" panose="020B0604020202020204" pitchFamily="34" charset="0"/>
                        </a:rPr>
                        <a:t>FAQ is developed, also to be designed and shared in internal comms an social media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5026942"/>
                  </a:ext>
                </a:extLst>
              </a:tr>
              <a:tr h="567438">
                <a:tc>
                  <a:txBody>
                    <a:bodyPr/>
                    <a:lstStyle/>
                    <a:p>
                      <a:pPr marL="0" indent="0">
                        <a:buFont typeface="Arial" panose="020B0604020202020204" pitchFamily="34" charset="0"/>
                        <a:buNone/>
                      </a:pPr>
                      <a:r>
                        <a:rPr lang="en-US" sz="1400" b="0" dirty="0">
                          <a:latin typeface="Arial" panose="020B0604020202020204" pitchFamily="34" charset="0"/>
                          <a:cs typeface="Arial" panose="020B0604020202020204" pitchFamily="34" charset="0"/>
                        </a:rPr>
                        <a:t>Social media campaign </a:t>
                      </a:r>
                      <a:endParaRPr lang="en-ZA" sz="14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SEPTEMBER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GDE and GDSD </a:t>
                      </a:r>
                      <a:endParaRPr kumimoji="0" lang="en-ZA"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400" b="1" dirty="0">
                          <a:solidFill>
                            <a:schemeClr val="tx1"/>
                          </a:solidFill>
                          <a:latin typeface="Arial" panose="020B0604020202020204" pitchFamily="34" charset="0"/>
                          <a:cs typeface="Arial" panose="020B0604020202020204" pitchFamily="34" charset="0"/>
                        </a:rPr>
                        <a:t> Content has </a:t>
                      </a:r>
                      <a:r>
                        <a:rPr lang="en-US" sz="1400" b="1" dirty="0" err="1">
                          <a:solidFill>
                            <a:schemeClr val="tx1"/>
                          </a:solidFill>
                          <a:latin typeface="Arial" panose="020B0604020202020204" pitchFamily="34" charset="0"/>
                          <a:cs typeface="Arial" panose="020B0604020202020204" pitchFamily="34" charset="0"/>
                        </a:rPr>
                        <a:t>bEen</a:t>
                      </a:r>
                      <a:r>
                        <a:rPr lang="en-US" sz="1400" b="1" dirty="0">
                          <a:solidFill>
                            <a:schemeClr val="tx1"/>
                          </a:solidFill>
                          <a:latin typeface="Arial" panose="020B0604020202020204" pitchFamily="34" charset="0"/>
                          <a:cs typeface="Arial" panose="020B0604020202020204" pitchFamily="34" charset="0"/>
                        </a:rPr>
                        <a:t> shared  with social media service provider, first posts sent out. </a:t>
                      </a:r>
                      <a:endParaRPr lang="en-ZA" sz="14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310743645"/>
                  </a:ext>
                </a:extLst>
              </a:tr>
              <a:tr h="384658">
                <a:tc>
                  <a:txBody>
                    <a:bodyPr/>
                    <a:lstStyle/>
                    <a:p>
                      <a:pPr marL="0" indent="0">
                        <a:buFont typeface="Arial" panose="020B0604020202020204" pitchFamily="34" charset="0"/>
                        <a:buNone/>
                      </a:pPr>
                      <a:r>
                        <a:rPr lang="en-US" sz="1400" dirty="0">
                          <a:latin typeface="Arial" panose="020B0604020202020204" pitchFamily="34" charset="0"/>
                          <a:cs typeface="Arial" panose="020B0604020202020204" pitchFamily="34" charset="0"/>
                        </a:rPr>
                        <a:t>News articles</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SEPTEMBER</a:t>
                      </a: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GDE and GDSD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400" b="1" dirty="0">
                          <a:solidFill>
                            <a:schemeClr val="tx1"/>
                          </a:solidFill>
                          <a:latin typeface="Arial" panose="020B0604020202020204" pitchFamily="34" charset="0"/>
                          <a:cs typeface="Arial" panose="020B0604020202020204" pitchFamily="34" charset="0"/>
                        </a:rPr>
                        <a:t>Articles on Sedibeng Region written and published weekly on internal news bulletin and website </a:t>
                      </a:r>
                      <a:endParaRPr lang="en-ZA" sz="14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799609693"/>
                  </a:ext>
                </a:extLst>
              </a:tr>
              <a:tr h="384658">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latin typeface="Arial" panose="020B0604020202020204" pitchFamily="34" charset="0"/>
                          <a:cs typeface="Arial" panose="020B0604020202020204" pitchFamily="34" charset="0"/>
                        </a:rPr>
                        <a:t>Internal Communication with affected employees</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SEPTEMBER 2021 – MARCH 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GDE and GDSD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ZA" sz="1400" b="1" baseline="0" dirty="0">
                          <a:solidFill>
                            <a:schemeClr val="tx1"/>
                          </a:solidFill>
                          <a:latin typeface="Arial" panose="020B0604020202020204" pitchFamily="34" charset="0"/>
                          <a:cs typeface="Arial" panose="020B0604020202020204" pitchFamily="34" charset="0"/>
                        </a:rPr>
                        <a:t>In progress, working with HR &amp; LR &amp; OOP on Change Management  </a:t>
                      </a:r>
                      <a:endParaRPr lang="en-ZA" sz="14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947371814"/>
                  </a:ext>
                </a:extLst>
              </a:tr>
              <a:tr h="384658">
                <a:tc>
                  <a:txBody>
                    <a:bodyPr/>
                    <a:lstStyle/>
                    <a:p>
                      <a:pPr marL="171450" indent="-171450">
                        <a:buFont typeface="Arial" panose="020B0604020202020204" pitchFamily="34" charset="0"/>
                        <a:buChar char="•"/>
                      </a:pPr>
                      <a:r>
                        <a:rPr lang="en-ZA" sz="1400" dirty="0">
                          <a:solidFill>
                            <a:schemeClr val="tx1"/>
                          </a:solidFill>
                          <a:latin typeface="Arial" panose="020B0604020202020204" pitchFamily="34" charset="0"/>
                          <a:cs typeface="Arial" panose="020B0604020202020204" pitchFamily="34" charset="0"/>
                        </a:rPr>
                        <a:t>Internal</a:t>
                      </a:r>
                      <a:r>
                        <a:rPr lang="en-ZA" sz="1400" baseline="0" dirty="0">
                          <a:solidFill>
                            <a:schemeClr val="tx1"/>
                          </a:solidFill>
                          <a:latin typeface="Arial" panose="020B0604020202020204" pitchFamily="34" charset="0"/>
                          <a:cs typeface="Arial" panose="020B0604020202020204" pitchFamily="34" charset="0"/>
                        </a:rPr>
                        <a:t> Communication /Change Management to staff</a:t>
                      </a:r>
                    </a:p>
                    <a:p>
                      <a:pPr marL="171450" indent="-171450">
                        <a:buFont typeface="Arial" panose="020B0604020202020204" pitchFamily="34" charset="0"/>
                        <a:buChar char="•"/>
                      </a:pPr>
                      <a:r>
                        <a:rPr lang="en-US" sz="1400" baseline="0" dirty="0">
                          <a:solidFill>
                            <a:schemeClr val="tx1"/>
                          </a:solidFill>
                          <a:latin typeface="Arial" panose="020B0604020202020204" pitchFamily="34" charset="0"/>
                          <a:cs typeface="Arial" panose="020B0604020202020204" pitchFamily="34" charset="0"/>
                        </a:rPr>
                        <a:t>Rollout to affected staff members in both departments</a:t>
                      </a:r>
                      <a:endParaRPr lang="en-ZA"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OCTOBER </a:t>
                      </a:r>
                      <a:endParaRPr lang="en-ZA"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GDE and GDSD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ZA" sz="1400" b="1" baseline="0" dirty="0">
                          <a:solidFill>
                            <a:schemeClr val="tx1"/>
                          </a:solidFill>
                          <a:latin typeface="Arial" panose="020B0604020202020204" pitchFamily="34" charset="0"/>
                          <a:cs typeface="Arial" panose="020B0604020202020204" pitchFamily="34" charset="0"/>
                        </a:rPr>
                        <a:t>In progress, working with HR &amp; LR &amp; OOP on Change Management </a:t>
                      </a:r>
                      <a:endParaRPr lang="en-ZA" sz="14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730565466"/>
                  </a:ext>
                </a:extLst>
              </a:tr>
              <a:tr h="384658">
                <a:tc>
                  <a:txBody>
                    <a:body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Media statement, interviews and opinion pieces following staff engagements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OCTOBER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GDE and GDSD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ZA" sz="1400" b="1" baseline="0" dirty="0">
                          <a:solidFill>
                            <a:schemeClr val="tx1"/>
                          </a:solidFill>
                          <a:latin typeface="Arial" panose="020B0604020202020204" pitchFamily="34" charset="0"/>
                          <a:cs typeface="Arial" panose="020B0604020202020204" pitchFamily="34" charset="0"/>
                        </a:rPr>
                        <a:t>In progress, working with HR &amp; LR &amp; OOP on Change Management </a:t>
                      </a:r>
                      <a:endParaRPr lang="en-ZA" sz="14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34195967"/>
                  </a:ext>
                </a:extLst>
              </a:tr>
            </a:tbl>
          </a:graphicData>
        </a:graphic>
      </p:graphicFrame>
    </p:spTree>
    <p:extLst>
      <p:ext uri="{BB962C8B-B14F-4D97-AF65-F5344CB8AC3E}">
        <p14:creationId xmlns:p14="http://schemas.microsoft.com/office/powerpoint/2010/main" val="17986522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0436773" y="6143220"/>
            <a:ext cx="1755228" cy="714780"/>
          </a:xfrm>
          <a:prstGeom prst="rect">
            <a:avLst/>
          </a:prstGeom>
          <a:noFill/>
          <a:ln w="9525">
            <a:noFill/>
            <a:miter lim="800000"/>
            <a:headEnd/>
            <a:tailEnd/>
          </a:ln>
        </p:spPr>
      </p:pic>
      <p:sp>
        <p:nvSpPr>
          <p:cNvPr id="7" name="Title 4">
            <a:extLst>
              <a:ext uri="{FF2B5EF4-FFF2-40B4-BE49-F238E27FC236}">
                <a16:creationId xmlns:a16="http://schemas.microsoft.com/office/drawing/2014/main" id="{C6F1201A-E2ED-4801-8CF9-69FE2FBBF74F}"/>
              </a:ext>
            </a:extLst>
          </p:cNvPr>
          <p:cNvSpPr txBox="1">
            <a:spLocks/>
          </p:cNvSpPr>
          <p:nvPr/>
        </p:nvSpPr>
        <p:spPr>
          <a:xfrm>
            <a:off x="1524000" y="116632"/>
            <a:ext cx="8892480" cy="8940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cap="small" dirty="0">
                <a:solidFill>
                  <a:schemeClr val="accent2">
                    <a:lumMod val="75000"/>
                  </a:schemeClr>
                </a:solidFill>
                <a:cs typeface="Arial" panose="020B0604020202020204" pitchFamily="34" charset="0"/>
              </a:rPr>
              <a:t>Preparing for the function:</a:t>
            </a:r>
          </a:p>
          <a:p>
            <a:r>
              <a:rPr lang="en-GB" sz="2800" b="1" cap="small" dirty="0">
                <a:solidFill>
                  <a:schemeClr val="accent2">
                    <a:lumMod val="75000"/>
                  </a:schemeClr>
                </a:solidFill>
                <a:cs typeface="Arial" panose="020B0604020202020204" pitchFamily="34" charset="0"/>
              </a:rPr>
              <a:t>Communication &amp; Stakeholder Engagement </a:t>
            </a:r>
          </a:p>
          <a:p>
            <a:r>
              <a:rPr lang="en-GB" sz="2800" b="1" cap="small" dirty="0">
                <a:cs typeface="Arial" panose="020B0604020202020204" pitchFamily="34" charset="0"/>
              </a:rPr>
              <a:t>communication</a:t>
            </a:r>
            <a:endParaRPr lang="en-US" sz="2800" dirty="0"/>
          </a:p>
        </p:txBody>
      </p:sp>
      <p:graphicFrame>
        <p:nvGraphicFramePr>
          <p:cNvPr id="3" name="Table 2">
            <a:extLst>
              <a:ext uri="{FF2B5EF4-FFF2-40B4-BE49-F238E27FC236}">
                <a16:creationId xmlns:a16="http://schemas.microsoft.com/office/drawing/2014/main" id="{ECCA6ADA-F8DD-4321-8AED-7B83C1829B08}"/>
              </a:ext>
            </a:extLst>
          </p:cNvPr>
          <p:cNvGraphicFramePr>
            <a:graphicFrameLocks noGrp="1"/>
          </p:cNvGraphicFramePr>
          <p:nvPr>
            <p:extLst>
              <p:ext uri="{D42A27DB-BD31-4B8C-83A1-F6EECF244321}">
                <p14:modId xmlns:p14="http://schemas.microsoft.com/office/powerpoint/2010/main" val="739637227"/>
              </p:ext>
            </p:extLst>
          </p:nvPr>
        </p:nvGraphicFramePr>
        <p:xfrm>
          <a:off x="283778" y="1281022"/>
          <a:ext cx="11624444" cy="4975794"/>
        </p:xfrm>
        <a:graphic>
          <a:graphicData uri="http://schemas.openxmlformats.org/drawingml/2006/table">
            <a:tbl>
              <a:tblPr>
                <a:tableStyleId>{5C22544A-7EE6-4342-B048-85BDC9FD1C3A}</a:tableStyleId>
              </a:tblPr>
              <a:tblGrid>
                <a:gridCol w="4679001">
                  <a:extLst>
                    <a:ext uri="{9D8B030D-6E8A-4147-A177-3AD203B41FA5}">
                      <a16:colId xmlns:a16="http://schemas.microsoft.com/office/drawing/2014/main" val="2538222230"/>
                    </a:ext>
                  </a:extLst>
                </a:gridCol>
                <a:gridCol w="1797165">
                  <a:extLst>
                    <a:ext uri="{9D8B030D-6E8A-4147-A177-3AD203B41FA5}">
                      <a16:colId xmlns:a16="http://schemas.microsoft.com/office/drawing/2014/main" val="275179659"/>
                    </a:ext>
                  </a:extLst>
                </a:gridCol>
                <a:gridCol w="1676184">
                  <a:extLst>
                    <a:ext uri="{9D8B030D-6E8A-4147-A177-3AD203B41FA5}">
                      <a16:colId xmlns:a16="http://schemas.microsoft.com/office/drawing/2014/main" val="3252212709"/>
                    </a:ext>
                  </a:extLst>
                </a:gridCol>
                <a:gridCol w="3472094">
                  <a:extLst>
                    <a:ext uri="{9D8B030D-6E8A-4147-A177-3AD203B41FA5}">
                      <a16:colId xmlns:a16="http://schemas.microsoft.com/office/drawing/2014/main" val="4125258837"/>
                    </a:ext>
                  </a:extLst>
                </a:gridCol>
              </a:tblGrid>
              <a:tr h="448469">
                <a:tc>
                  <a:txBody>
                    <a:bodyPr/>
                    <a:lstStyle/>
                    <a:p>
                      <a:pPr algn="l" fontAlgn="b"/>
                      <a:r>
                        <a:rPr lang="en-ZA" sz="1800" b="1" u="none" strike="noStrike" dirty="0">
                          <a:solidFill>
                            <a:sysClr val="windowText" lastClr="000000"/>
                          </a:solidFill>
                          <a:effectLst/>
                        </a:rPr>
                        <a:t>Activity</a:t>
                      </a:r>
                      <a:endParaRPr lang="en-ZA" sz="1800" b="1" i="0" u="none" strike="noStrike" dirty="0">
                        <a:solidFill>
                          <a:sysClr val="windowText" lastClr="000000"/>
                        </a:solidFill>
                        <a:effectLst/>
                        <a:latin typeface="Calibri" panose="020F0502020204030204" pitchFamily="34" charset="0"/>
                      </a:endParaRPr>
                    </a:p>
                  </a:txBody>
                  <a:tcPr marL="5951" marR="5951" marT="59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800" b="1" u="none" strike="noStrike">
                          <a:solidFill>
                            <a:sysClr val="windowText" lastClr="000000"/>
                          </a:solidFill>
                          <a:effectLst/>
                        </a:rPr>
                        <a:t>Timeframe</a:t>
                      </a:r>
                      <a:endParaRPr lang="en-ZA" sz="1800" b="1" i="0" u="none" strike="noStrike">
                        <a:solidFill>
                          <a:sysClr val="windowText" lastClr="000000"/>
                        </a:solidFill>
                        <a:effectLst/>
                        <a:latin typeface="Calibri" panose="020F0502020204030204" pitchFamily="34" charset="0"/>
                      </a:endParaRPr>
                    </a:p>
                  </a:txBody>
                  <a:tcPr marL="5951" marR="5951" marT="59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800" b="1" u="none" strike="noStrike" dirty="0">
                          <a:solidFill>
                            <a:sysClr val="windowText" lastClr="000000"/>
                          </a:solidFill>
                          <a:effectLst/>
                        </a:rPr>
                        <a:t>Responsibility</a:t>
                      </a:r>
                      <a:endParaRPr lang="en-ZA" sz="1800" b="1" i="0" u="none" strike="noStrike" dirty="0">
                        <a:solidFill>
                          <a:sysClr val="windowText" lastClr="000000"/>
                        </a:solidFill>
                        <a:effectLst/>
                        <a:latin typeface="Calibri" panose="020F0502020204030204" pitchFamily="34" charset="0"/>
                      </a:endParaRPr>
                    </a:p>
                  </a:txBody>
                  <a:tcPr marL="5951" marR="5951" marT="59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800" b="1" i="0" u="none" strike="noStrike" dirty="0">
                          <a:solidFill>
                            <a:sysClr val="windowText" lastClr="000000"/>
                          </a:solidFill>
                          <a:effectLst/>
                          <a:latin typeface="Calibri" panose="020F0502020204030204" pitchFamily="34" charset="0"/>
                        </a:rPr>
                        <a:t>Progress</a:t>
                      </a:r>
                    </a:p>
                  </a:txBody>
                  <a:tcPr marL="5951" marR="5951" marT="59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4618881"/>
                  </a:ext>
                </a:extLst>
              </a:tr>
              <a:tr h="617925">
                <a:tc>
                  <a:txBody>
                    <a:bodyPr/>
                    <a:lstStyle/>
                    <a:p>
                      <a:pPr marL="0" indent="0">
                        <a:buFont typeface="Arial" panose="020B0604020202020204" pitchFamily="34" charset="0"/>
                        <a:buNone/>
                      </a:pPr>
                      <a:r>
                        <a:rPr lang="en-US" sz="1400" dirty="0">
                          <a:latin typeface="Arial" panose="020B0604020202020204" pitchFamily="34" charset="0"/>
                          <a:cs typeface="Arial" panose="020B0604020202020204" pitchFamily="34" charset="0"/>
                        </a:rPr>
                        <a:t>Social media posts on staff engagements on ECD </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aseline="0" dirty="0">
                          <a:latin typeface="Arial" panose="020B0604020202020204" pitchFamily="34" charset="0"/>
                          <a:cs typeface="Arial" panose="020B0604020202020204" pitchFamily="34" charset="0"/>
                        </a:rPr>
                        <a:t>OCTOBER </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GDE and GDSD </a:t>
                      </a:r>
                      <a:endParaRPr kumimoji="0" lang="en-ZA"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aseline="0" dirty="0">
                          <a:solidFill>
                            <a:schemeClr val="tx1"/>
                          </a:solidFill>
                          <a:latin typeface="Arial" panose="020B0604020202020204" pitchFamily="34" charset="0"/>
                          <a:cs typeface="Arial" panose="020B0604020202020204" pitchFamily="34" charset="0"/>
                        </a:rPr>
                        <a:t>To follow outcomes of Bargaining Chamber and subsequent staff engagements</a:t>
                      </a:r>
                      <a:endParaRPr lang="en-ZA" sz="1400"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5026942"/>
                  </a:ext>
                </a:extLst>
              </a:tr>
              <a:tr h="884903">
                <a:tc>
                  <a:txBody>
                    <a:bodyPr/>
                    <a:lstStyle/>
                    <a:p>
                      <a:pPr marL="0" indent="0">
                        <a:buFont typeface="Arial" panose="020B0604020202020204" pitchFamily="34" charset="0"/>
                        <a:buNone/>
                      </a:pPr>
                      <a:r>
                        <a:rPr lang="en-US" sz="1400" dirty="0">
                          <a:latin typeface="Arial" panose="020B0604020202020204" pitchFamily="34" charset="0"/>
                          <a:cs typeface="Arial" panose="020B0604020202020204" pitchFamily="34" charset="0"/>
                        </a:rPr>
                        <a:t>Newsflashes through bulk emails</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400" dirty="0">
                          <a:latin typeface="Arial" panose="020B0604020202020204" pitchFamily="34" charset="0"/>
                          <a:cs typeface="Arial" panose="020B0604020202020204" pitchFamily="34" charset="0"/>
                        </a:rPr>
                        <a:t>OCTOBER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GDE and GDSD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aseline="0" dirty="0">
                          <a:solidFill>
                            <a:schemeClr val="tx1"/>
                          </a:solidFill>
                          <a:latin typeface="Arial" panose="020B0604020202020204" pitchFamily="34" charset="0"/>
                          <a:cs typeface="Arial" panose="020B0604020202020204" pitchFamily="34" charset="0"/>
                        </a:rPr>
                        <a:t>To follow outcomes of Bargaining Chamber and subsequent staff engagements</a:t>
                      </a:r>
                      <a:endParaRPr lang="en-ZA" sz="1400"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0743645"/>
                  </a:ext>
                </a:extLst>
              </a:tr>
              <a:tr h="617925">
                <a:tc>
                  <a:txBody>
                    <a:bodyPr/>
                    <a:lstStyle/>
                    <a:p>
                      <a:pPr marL="0" indent="0">
                        <a:buFont typeface="Arial" panose="020B0604020202020204" pitchFamily="34" charset="0"/>
                        <a:buNone/>
                      </a:pPr>
                      <a:r>
                        <a:rPr lang="en-US" sz="1400" dirty="0">
                          <a:solidFill>
                            <a:schemeClr val="tx1"/>
                          </a:solidFill>
                          <a:latin typeface="Arial" panose="020B0604020202020204" pitchFamily="34" charset="0"/>
                          <a:cs typeface="Arial" panose="020B0604020202020204" pitchFamily="34" charset="0"/>
                        </a:rPr>
                        <a:t>Advertorials</a:t>
                      </a:r>
                      <a:r>
                        <a:rPr lang="en-US" sz="1400" baseline="0" dirty="0">
                          <a:solidFill>
                            <a:schemeClr val="tx1"/>
                          </a:solidFill>
                          <a:latin typeface="Arial" panose="020B0604020202020204" pitchFamily="34" charset="0"/>
                          <a:cs typeface="Arial" panose="020B0604020202020204" pitchFamily="34" charset="0"/>
                        </a:rPr>
                        <a:t> – mainstream print adverts outlining all milestones achieved on the journey of ECD function shift</a:t>
                      </a:r>
                      <a:endParaRPr lang="en-ZA"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NOVEMBER</a:t>
                      </a:r>
                      <a:endParaRPr lang="en-ZA"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GDE and GDSD </a:t>
                      </a:r>
                      <a:endParaRPr kumimoji="0" lang="en-ZA"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aseline="0" dirty="0">
                          <a:solidFill>
                            <a:schemeClr val="tx1"/>
                          </a:solidFill>
                          <a:latin typeface="Arial" panose="020B0604020202020204" pitchFamily="34" charset="0"/>
                          <a:cs typeface="Arial" panose="020B0604020202020204" pitchFamily="34" charset="0"/>
                        </a:rPr>
                        <a:t>To be activated closer to the time</a:t>
                      </a:r>
                      <a:endParaRPr lang="en-ZA" sz="1400"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9609693"/>
                  </a:ext>
                </a:extLst>
              </a:tr>
              <a:tr h="1093251">
                <a:tc>
                  <a:txBody>
                    <a:bodyPr/>
                    <a:lstStyle/>
                    <a:p>
                      <a:pPr marL="0" marR="0" lvl="0" indent="0" algn="l" defTabSz="457200" rtl="0" eaLnBrk="1" fontAlgn="auto" latinLnBrk="0" hangingPunct="1">
                        <a:lnSpc>
                          <a:spcPct val="100000"/>
                        </a:lnSpc>
                        <a:spcBef>
                          <a:spcPct val="20000"/>
                        </a:spcBef>
                        <a:spcAft>
                          <a:spcPts val="0"/>
                        </a:spcAft>
                        <a:buClrTx/>
                        <a:buSzTx/>
                        <a:buFont typeface="Arial" charset="0"/>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Interactive community media engagement on ECD function shift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NOVEMBER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GDE and GDSD </a:t>
                      </a:r>
                      <a:endParaRPr kumimoji="0" lang="en-ZA"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aseline="0" dirty="0">
                          <a:solidFill>
                            <a:schemeClr val="tx1"/>
                          </a:solidFill>
                          <a:latin typeface="Arial" panose="020B0604020202020204" pitchFamily="34" charset="0"/>
                          <a:cs typeface="Arial" panose="020B0604020202020204" pitchFamily="34" charset="0"/>
                        </a:rPr>
                        <a:t>To be activated closer to the time</a:t>
                      </a:r>
                      <a:endParaRPr lang="en-ZA" sz="1400"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7371814"/>
                  </a:ext>
                </a:extLst>
              </a:tr>
              <a:tr h="599863">
                <a:tc>
                  <a:txBody>
                    <a:bodyPr/>
                    <a:lstStyle/>
                    <a:p>
                      <a:pPr marL="0" indent="0">
                        <a:buFont typeface="Arial" panose="020B0604020202020204" pitchFamily="34" charset="0"/>
                        <a:buNone/>
                      </a:pPr>
                      <a:r>
                        <a:rPr lang="en-US" sz="1400" dirty="0">
                          <a:latin typeface="Arial" panose="020B0604020202020204" pitchFamily="34" charset="0"/>
                          <a:cs typeface="Arial" panose="020B0604020202020204" pitchFamily="34" charset="0"/>
                        </a:rPr>
                        <a:t>Social media posts on milestones</a:t>
                      </a:r>
                      <a:r>
                        <a:rPr lang="en-US" sz="1400" baseline="0" dirty="0">
                          <a:latin typeface="Arial" panose="020B0604020202020204" pitchFamily="34" charset="0"/>
                          <a:cs typeface="Arial" panose="020B0604020202020204" pitchFamily="34" charset="0"/>
                        </a:rPr>
                        <a:t> achieved </a:t>
                      </a:r>
                      <a:r>
                        <a:rPr lang="en-US" sz="1400" dirty="0">
                          <a:latin typeface="Arial" panose="020B0604020202020204" pitchFamily="34" charset="0"/>
                          <a:cs typeface="Arial" panose="020B0604020202020204" pitchFamily="34" charset="0"/>
                        </a:rPr>
                        <a:t> on ECD journey to date</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aseline="0" dirty="0">
                          <a:latin typeface="Arial" panose="020B0604020202020204" pitchFamily="34" charset="0"/>
                          <a:cs typeface="Arial" panose="020B0604020202020204" pitchFamily="34" charset="0"/>
                        </a:rPr>
                        <a:t>SEPTEMBER - NOVEMBER </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GDE and GDSD </a:t>
                      </a:r>
                      <a:endParaRPr kumimoji="0" lang="en-ZA"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aseline="0" dirty="0">
                          <a:solidFill>
                            <a:schemeClr val="tx1"/>
                          </a:solidFill>
                          <a:latin typeface="Arial" panose="020B0604020202020204" pitchFamily="34" charset="0"/>
                          <a:cs typeface="Arial" panose="020B0604020202020204" pitchFamily="34" charset="0"/>
                        </a:rPr>
                        <a:t>To be activated closer to the time</a:t>
                      </a:r>
                      <a:endParaRPr lang="en-ZA" sz="1400"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0565466"/>
                  </a:ext>
                </a:extLst>
              </a:tr>
              <a:tr h="599863">
                <a:tc>
                  <a:txBody>
                    <a:bodyPr/>
                    <a:lstStyle/>
                    <a:p>
                      <a:pPr marL="0" indent="0">
                        <a:buFont typeface="Arial" panose="020B0604020202020204" pitchFamily="34" charset="0"/>
                        <a:buNone/>
                      </a:pPr>
                      <a:r>
                        <a:rPr lang="en-US" sz="1400" dirty="0">
                          <a:latin typeface="Arial" panose="020B0604020202020204" pitchFamily="34" charset="0"/>
                          <a:cs typeface="Arial" panose="020B0604020202020204" pitchFamily="34" charset="0"/>
                        </a:rPr>
                        <a:t>Newsflashes through bulk emails</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latin typeface="Arial" panose="020B0604020202020204" pitchFamily="34" charset="0"/>
                          <a:cs typeface="Arial" panose="020B0604020202020204" pitchFamily="34" charset="0"/>
                        </a:rPr>
                        <a:t>NOVEMBER</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GDE and GDSD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aseline="0" dirty="0">
                          <a:solidFill>
                            <a:schemeClr val="tx1"/>
                          </a:solidFill>
                          <a:latin typeface="Arial" panose="020B0604020202020204" pitchFamily="34" charset="0"/>
                          <a:cs typeface="Arial" panose="020B0604020202020204" pitchFamily="34" charset="0"/>
                        </a:rPr>
                        <a:t>To be activated closer to the time</a:t>
                      </a:r>
                      <a:endParaRPr lang="en-ZA" sz="1400"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195967"/>
                  </a:ext>
                </a:extLst>
              </a:tr>
            </a:tbl>
          </a:graphicData>
        </a:graphic>
      </p:graphicFrame>
    </p:spTree>
    <p:extLst>
      <p:ext uri="{BB962C8B-B14F-4D97-AF65-F5344CB8AC3E}">
        <p14:creationId xmlns:p14="http://schemas.microsoft.com/office/powerpoint/2010/main" val="27144020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0CF59-B18B-4EF0-8A03-DC1BA544D54B}"/>
              </a:ext>
            </a:extLst>
          </p:cNvPr>
          <p:cNvSpPr>
            <a:spLocks noGrp="1"/>
          </p:cNvSpPr>
          <p:nvPr>
            <p:ph type="title"/>
          </p:nvPr>
        </p:nvSpPr>
        <p:spPr>
          <a:xfrm>
            <a:off x="609600" y="274638"/>
            <a:ext cx="10972800" cy="699723"/>
          </a:xfrm>
        </p:spPr>
        <p:txBody>
          <a:bodyPr/>
          <a:lstStyle/>
          <a:p>
            <a:r>
              <a:rPr lang="en-US" sz="2800" b="1" dirty="0">
                <a:solidFill>
                  <a:schemeClr val="accent6"/>
                </a:solidFill>
              </a:rPr>
              <a:t>Stakeholder and Communications Action Plan</a:t>
            </a:r>
            <a:endParaRPr lang="en-ZA" sz="2800" b="1" dirty="0">
              <a:solidFill>
                <a:schemeClr val="accent6"/>
              </a:solidFill>
            </a:endParaRPr>
          </a:p>
        </p:txBody>
      </p:sp>
      <p:graphicFrame>
        <p:nvGraphicFramePr>
          <p:cNvPr id="6" name="Table 6">
            <a:extLst>
              <a:ext uri="{FF2B5EF4-FFF2-40B4-BE49-F238E27FC236}">
                <a16:creationId xmlns:a16="http://schemas.microsoft.com/office/drawing/2014/main" id="{8FF62850-32CE-40B4-A9F8-9CD1C7CB0909}"/>
              </a:ext>
            </a:extLst>
          </p:cNvPr>
          <p:cNvGraphicFramePr>
            <a:graphicFrameLocks noGrp="1"/>
          </p:cNvGraphicFramePr>
          <p:nvPr>
            <p:ph idx="1"/>
          </p:nvPr>
        </p:nvGraphicFramePr>
        <p:xfrm>
          <a:off x="609600" y="974360"/>
          <a:ext cx="10972799" cy="5003072"/>
        </p:xfrm>
        <a:graphic>
          <a:graphicData uri="http://schemas.openxmlformats.org/drawingml/2006/table">
            <a:tbl>
              <a:tblPr firstRow="1" bandRow="1">
                <a:tableStyleId>{5C22544A-7EE6-4342-B048-85BDC9FD1C3A}</a:tableStyleId>
              </a:tblPr>
              <a:tblGrid>
                <a:gridCol w="2875150">
                  <a:extLst>
                    <a:ext uri="{9D8B030D-6E8A-4147-A177-3AD203B41FA5}">
                      <a16:colId xmlns:a16="http://schemas.microsoft.com/office/drawing/2014/main" val="1468057288"/>
                    </a:ext>
                  </a:extLst>
                </a:gridCol>
                <a:gridCol w="2324658">
                  <a:extLst>
                    <a:ext uri="{9D8B030D-6E8A-4147-A177-3AD203B41FA5}">
                      <a16:colId xmlns:a16="http://schemas.microsoft.com/office/drawing/2014/main" val="425840538"/>
                    </a:ext>
                  </a:extLst>
                </a:gridCol>
                <a:gridCol w="1615171">
                  <a:extLst>
                    <a:ext uri="{9D8B030D-6E8A-4147-A177-3AD203B41FA5}">
                      <a16:colId xmlns:a16="http://schemas.microsoft.com/office/drawing/2014/main" val="2286471064"/>
                    </a:ext>
                  </a:extLst>
                </a:gridCol>
                <a:gridCol w="4157820">
                  <a:extLst>
                    <a:ext uri="{9D8B030D-6E8A-4147-A177-3AD203B41FA5}">
                      <a16:colId xmlns:a16="http://schemas.microsoft.com/office/drawing/2014/main" val="435976959"/>
                    </a:ext>
                  </a:extLst>
                </a:gridCol>
              </a:tblGrid>
              <a:tr h="422316">
                <a:tc>
                  <a:txBody>
                    <a:bodyPr/>
                    <a:lstStyle/>
                    <a:p>
                      <a:r>
                        <a:rPr lang="en-ZA" dirty="0"/>
                        <a:t>ACTIVITY</a:t>
                      </a:r>
                    </a:p>
                  </a:txBody>
                  <a:tcPr/>
                </a:tc>
                <a:tc>
                  <a:txBody>
                    <a:bodyPr/>
                    <a:lstStyle/>
                    <a:p>
                      <a:r>
                        <a:rPr lang="en-ZA" dirty="0"/>
                        <a:t>RESPONSIBILITY</a:t>
                      </a:r>
                    </a:p>
                  </a:txBody>
                  <a:tcPr/>
                </a:tc>
                <a:tc>
                  <a:txBody>
                    <a:bodyPr/>
                    <a:lstStyle/>
                    <a:p>
                      <a:r>
                        <a:rPr lang="en-ZA" dirty="0"/>
                        <a:t>DATE</a:t>
                      </a:r>
                    </a:p>
                  </a:txBody>
                  <a:tcPr/>
                </a:tc>
                <a:tc>
                  <a:txBody>
                    <a:bodyPr/>
                    <a:lstStyle/>
                    <a:p>
                      <a:r>
                        <a:rPr lang="en-ZA" dirty="0"/>
                        <a:t>STATUS</a:t>
                      </a:r>
                    </a:p>
                  </a:txBody>
                  <a:tcPr/>
                </a:tc>
                <a:extLst>
                  <a:ext uri="{0D108BD9-81ED-4DB2-BD59-A6C34878D82A}">
                    <a16:rowId xmlns:a16="http://schemas.microsoft.com/office/drawing/2014/main" val="676769881"/>
                  </a:ext>
                </a:extLst>
              </a:tr>
              <a:tr h="574088">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latin typeface="Arial" panose="020B0604020202020204" pitchFamily="34" charset="0"/>
                          <a:cs typeface="Arial" panose="020B0604020202020204" pitchFamily="34" charset="0"/>
                        </a:rPr>
                        <a:t>Promos </a:t>
                      </a:r>
                      <a:endParaRPr lang="en-ZA" sz="1400" dirty="0">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r>
                        <a:rPr lang="en-ZA" sz="1400" dirty="0">
                          <a:latin typeface="Arial" panose="020B0604020202020204" pitchFamily="34" charset="0"/>
                          <a:cs typeface="Arial" panose="020B0604020202020204" pitchFamily="34" charset="0"/>
                        </a:rPr>
                        <a:t>Media</a:t>
                      </a:r>
                      <a:r>
                        <a:rPr lang="en-ZA" sz="1400" baseline="0" dirty="0">
                          <a:latin typeface="Arial" panose="020B0604020202020204" pitchFamily="34" charset="0"/>
                          <a:cs typeface="Arial" panose="020B0604020202020204" pitchFamily="34" charset="0"/>
                        </a:rPr>
                        <a:t> Relations</a:t>
                      </a:r>
                      <a:endParaRPr lang="en-ZA" sz="1400" dirty="0">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r>
                        <a:rPr lang="en-US" sz="1400" b="1" cap="all" baseline="0" dirty="0">
                          <a:latin typeface="Arial" panose="020B0604020202020204" pitchFamily="34" charset="0"/>
                          <a:cs typeface="Arial" panose="020B0604020202020204" pitchFamily="34" charset="0"/>
                        </a:rPr>
                        <a:t>18 -31 Oct </a:t>
                      </a:r>
                      <a:endParaRPr lang="en-ZA" sz="1400" b="1" cap="all" baseline="0" dirty="0">
                        <a:latin typeface="Arial" panose="020B0604020202020204" pitchFamily="34" charset="0"/>
                        <a:cs typeface="Arial" panose="020B0604020202020204" pitchFamily="34" charset="0"/>
                      </a:endParaRPr>
                    </a:p>
                  </a:txBody>
                  <a:tcPr>
                    <a:solidFill>
                      <a:schemeClr val="accent6">
                        <a:lumMod val="60000"/>
                        <a:lumOff val="40000"/>
                      </a:schemeClr>
                    </a:solidFill>
                  </a:tcPr>
                </a:tc>
                <a:tc>
                  <a:txBody>
                    <a:bodyPr/>
                    <a:lstStyle/>
                    <a:p>
                      <a:pPr marL="285750" indent="-2857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To place promos in local radio stations again </a:t>
                      </a:r>
                    </a:p>
                    <a:p>
                      <a:endParaRPr lang="en-US" sz="1400" dirty="0">
                        <a:solidFill>
                          <a:srgbClr val="FF0000"/>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3502441433"/>
                  </a:ext>
                </a:extLst>
              </a:tr>
              <a:tr h="739052">
                <a:tc>
                  <a:txBody>
                    <a:bodyPr/>
                    <a:lstStyle/>
                    <a:p>
                      <a:pPr marL="0" indent="0">
                        <a:buFont typeface="Arial" panose="020B0604020202020204" pitchFamily="34" charset="0"/>
                        <a:buNone/>
                      </a:pPr>
                      <a:r>
                        <a:rPr lang="en-US" sz="1400" dirty="0">
                          <a:latin typeface="Arial" panose="020B0604020202020204" pitchFamily="34" charset="0"/>
                          <a:cs typeface="Arial" panose="020B0604020202020204" pitchFamily="34" charset="0"/>
                        </a:rPr>
                        <a:t>Media</a:t>
                      </a:r>
                      <a:r>
                        <a:rPr lang="en-ZA" sz="1400" dirty="0">
                          <a:latin typeface="Arial" panose="020B0604020202020204" pitchFamily="34" charset="0"/>
                          <a:cs typeface="Arial" panose="020B0604020202020204" pitchFamily="34" charset="0"/>
                        </a:rPr>
                        <a:t> interview </a:t>
                      </a:r>
                    </a:p>
                  </a:txBody>
                  <a:tcPr>
                    <a:solidFill>
                      <a:schemeClr val="accent1">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dirty="0">
                          <a:latin typeface="Arial" panose="020B0604020202020204" pitchFamily="34" charset="0"/>
                          <a:cs typeface="Arial" panose="020B0604020202020204" pitchFamily="34" charset="0"/>
                        </a:rPr>
                        <a:t>Media</a:t>
                      </a:r>
                      <a:r>
                        <a:rPr lang="en-ZA" sz="1400" baseline="0" dirty="0">
                          <a:latin typeface="Arial" panose="020B0604020202020204" pitchFamily="34" charset="0"/>
                          <a:cs typeface="Arial" panose="020B0604020202020204" pitchFamily="34" charset="0"/>
                        </a:rPr>
                        <a:t> Relations Team </a:t>
                      </a:r>
                      <a:endParaRPr lang="en-ZA" sz="1400" dirty="0">
                        <a:latin typeface="Arial" panose="020B0604020202020204" pitchFamily="34" charset="0"/>
                        <a:cs typeface="Arial" panose="020B0604020202020204" pitchFamily="34" charset="0"/>
                      </a:endParaRPr>
                    </a:p>
                    <a:p>
                      <a:endParaRPr lang="en-ZA" sz="1400" dirty="0">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r>
                        <a:rPr lang="en-US" sz="1400" b="1" cap="all" baseline="0" dirty="0">
                          <a:latin typeface="Arial" panose="020B0604020202020204" pitchFamily="34" charset="0"/>
                          <a:cs typeface="Arial" panose="020B0604020202020204" pitchFamily="34" charset="0"/>
                        </a:rPr>
                        <a:t> 4– 8 Oct </a:t>
                      </a:r>
                      <a:endParaRPr lang="en-ZA" sz="1400" b="1" cap="all" baseline="0" dirty="0">
                        <a:latin typeface="Arial" panose="020B0604020202020204" pitchFamily="34" charset="0"/>
                        <a:cs typeface="Arial" panose="020B0604020202020204" pitchFamily="34" charset="0"/>
                      </a:endParaRPr>
                    </a:p>
                  </a:txBody>
                  <a:tcPr>
                    <a:solidFill>
                      <a:schemeClr val="accent6">
                        <a:lumMod val="60000"/>
                        <a:lumOff val="40000"/>
                      </a:schemeClr>
                    </a:solidFill>
                  </a:tcPr>
                </a:tc>
                <a:tc>
                  <a:txBody>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Kasie FM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Alex FM </a:t>
                      </a:r>
                    </a:p>
                    <a:p>
                      <a:pPr marL="285750" indent="-285750">
                        <a:buFont typeface="Arial" panose="020B0604020202020204" pitchFamily="34" charset="0"/>
                        <a:buChar char="•"/>
                      </a:pPr>
                      <a:endParaRPr lang="en-ZA" sz="1400" dirty="0">
                        <a:latin typeface="Arial" panose="020B0604020202020204" pitchFamily="34" charset="0"/>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363283432"/>
                  </a:ext>
                </a:extLst>
              </a:tr>
              <a:tr h="950210">
                <a:tc>
                  <a:txBody>
                    <a:bodyPr/>
                    <a:lstStyle/>
                    <a:p>
                      <a:pPr marL="0" indent="0">
                        <a:buFont typeface="Arial" panose="020B0604020202020204" pitchFamily="34" charset="0"/>
                        <a:buNone/>
                      </a:pPr>
                      <a:r>
                        <a:rPr lang="en-US" sz="1400" b="1" dirty="0">
                          <a:latin typeface="Arial" panose="020B0604020202020204" pitchFamily="34" charset="0"/>
                          <a:cs typeface="Arial" panose="020B0604020202020204" pitchFamily="34" charset="0"/>
                        </a:rPr>
                        <a:t>Advertorials </a:t>
                      </a:r>
                      <a:endParaRPr lang="en-ZA" sz="1400" b="1" dirty="0">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aseline="0" dirty="0">
                          <a:latin typeface="Arial" panose="020B0604020202020204" pitchFamily="34" charset="0"/>
                          <a:cs typeface="Arial" panose="020B0604020202020204" pitchFamily="34" charset="0"/>
                        </a:rPr>
                        <a:t> </a:t>
                      </a:r>
                      <a:endParaRPr lang="en-ZA" sz="14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ZA" sz="1400" dirty="0">
                          <a:latin typeface="Arial" panose="020B0604020202020204" pitchFamily="34" charset="0"/>
                          <a:cs typeface="Arial" panose="020B0604020202020204" pitchFamily="34" charset="0"/>
                        </a:rPr>
                        <a:t>Media</a:t>
                      </a:r>
                      <a:r>
                        <a:rPr lang="en-ZA" sz="1400" baseline="0" dirty="0">
                          <a:latin typeface="Arial" panose="020B0604020202020204" pitchFamily="34" charset="0"/>
                          <a:cs typeface="Arial" panose="020B0604020202020204" pitchFamily="34" charset="0"/>
                        </a:rPr>
                        <a:t> Relations Team </a:t>
                      </a:r>
                      <a:endParaRPr lang="en-ZA" sz="1400" dirty="0">
                        <a:latin typeface="Arial" panose="020B0604020202020204" pitchFamily="34" charset="0"/>
                        <a:cs typeface="Arial" panose="020B0604020202020204" pitchFamily="34" charset="0"/>
                      </a:endParaRPr>
                    </a:p>
                    <a:p>
                      <a:endParaRPr lang="en-ZA" sz="1400" dirty="0">
                        <a:latin typeface="Arial" panose="020B0604020202020204" pitchFamily="34" charset="0"/>
                        <a:cs typeface="Arial" panose="020B0604020202020204" pitchFamily="34" charset="0"/>
                      </a:endParaRPr>
                    </a:p>
                    <a:p>
                      <a:endParaRPr lang="en-ZA" sz="1400" dirty="0">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r>
                        <a:rPr lang="en-US" sz="1400" b="1" cap="all" baseline="0" dirty="0">
                          <a:latin typeface="Arial" panose="020B0604020202020204" pitchFamily="34" charset="0"/>
                          <a:cs typeface="Arial" panose="020B0604020202020204" pitchFamily="34" charset="0"/>
                        </a:rPr>
                        <a:t> 20 OCT </a:t>
                      </a:r>
                      <a:endParaRPr lang="en-ZA" sz="1400" b="1" cap="all" baseline="0" dirty="0">
                        <a:latin typeface="Arial" panose="020B0604020202020204" pitchFamily="34" charset="0"/>
                        <a:cs typeface="Arial" panose="020B0604020202020204" pitchFamily="34" charset="0"/>
                      </a:endParaRPr>
                    </a:p>
                  </a:txBody>
                  <a:tcPr>
                    <a:solidFill>
                      <a:schemeClr val="accent6">
                        <a:lumMod val="60000"/>
                        <a:lumOff val="40000"/>
                      </a:schemeClr>
                    </a:solidFill>
                  </a:tcPr>
                </a:tc>
                <a:tc>
                  <a:txBody>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To begin media buy for adverts on ECD moving from Social  Development to Education</a:t>
                      </a:r>
                      <a:endParaRPr lang="en-ZA" sz="1400" dirty="0">
                        <a:latin typeface="Arial" panose="020B0604020202020204" pitchFamily="34" charset="0"/>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1908410729"/>
                  </a:ext>
                </a:extLst>
              </a:tr>
              <a:tr h="1372526">
                <a:tc>
                  <a:txBody>
                    <a:bodyPr/>
                    <a:lstStyle/>
                    <a:p>
                      <a:pPr marL="0" indent="0">
                        <a:buFont typeface="Arial" panose="020B0604020202020204" pitchFamily="34" charset="0"/>
                        <a:buNone/>
                      </a:pPr>
                      <a:r>
                        <a:rPr lang="en-ZA" sz="1400" b="1" dirty="0">
                          <a:solidFill>
                            <a:srgbClr val="FF0000"/>
                          </a:solidFill>
                          <a:latin typeface="Arial" panose="020B0604020202020204" pitchFamily="34" charset="0"/>
                          <a:cs typeface="Arial" panose="020B0604020202020204" pitchFamily="34" charset="0"/>
                        </a:rPr>
                        <a:t>MEC ECD Function Shift School Visit</a:t>
                      </a:r>
                    </a:p>
                  </a:txBody>
                  <a:tcPr>
                    <a:solidFill>
                      <a:schemeClr val="accent1">
                        <a:lumMod val="20000"/>
                        <a:lumOff val="80000"/>
                      </a:schemeClr>
                    </a:solidFill>
                  </a:tcPr>
                </a:tc>
                <a:tc>
                  <a:txBody>
                    <a:bodyPr/>
                    <a:lstStyle/>
                    <a:p>
                      <a:r>
                        <a:rPr lang="en-ZA" sz="1400" dirty="0">
                          <a:solidFill>
                            <a:srgbClr val="FF0000"/>
                          </a:solidFill>
                          <a:latin typeface="Arial" panose="020B0604020202020204" pitchFamily="34" charset="0"/>
                          <a:cs typeface="Arial" panose="020B0604020202020204" pitchFamily="34" charset="0"/>
                        </a:rPr>
                        <a:t>Media Relations Team</a:t>
                      </a:r>
                    </a:p>
                  </a:txBody>
                  <a:tcPr>
                    <a:solidFill>
                      <a:schemeClr val="accent1">
                        <a:lumMod val="20000"/>
                        <a:lumOff val="80000"/>
                      </a:schemeClr>
                    </a:solidFill>
                  </a:tcPr>
                </a:tc>
                <a:tc>
                  <a:txBody>
                    <a:bodyPr/>
                    <a:lstStyle/>
                    <a:p>
                      <a:r>
                        <a:rPr lang="en-ZA" sz="1400" b="1" cap="all" baseline="0" dirty="0">
                          <a:solidFill>
                            <a:srgbClr val="FF0000"/>
                          </a:solidFill>
                          <a:latin typeface="Arial" panose="020B0604020202020204" pitchFamily="34" charset="0"/>
                          <a:cs typeface="Arial" panose="020B0604020202020204" pitchFamily="34" charset="0"/>
                        </a:rPr>
                        <a:t>20 OCT</a:t>
                      </a:r>
                    </a:p>
                  </a:txBody>
                  <a:tcPr>
                    <a:solidFill>
                      <a:schemeClr val="accent6">
                        <a:lumMod val="60000"/>
                        <a:lumOff val="40000"/>
                      </a:schemeClr>
                    </a:solidFill>
                  </a:tcPr>
                </a:tc>
                <a:tc>
                  <a:txBody>
                    <a:bodyPr/>
                    <a:lstStyle/>
                    <a:p>
                      <a:pPr marL="285750" indent="-285750">
                        <a:buFont typeface="Arial" panose="020B0604020202020204" pitchFamily="34" charset="0"/>
                        <a:buChar char="•"/>
                      </a:pPr>
                      <a:r>
                        <a:rPr lang="en-US" sz="1400" dirty="0">
                          <a:solidFill>
                            <a:srgbClr val="FF0000"/>
                          </a:solidFill>
                          <a:latin typeface="Arial" panose="020B0604020202020204" pitchFamily="34" charset="0"/>
                          <a:cs typeface="Arial" panose="020B0604020202020204" pitchFamily="34" charset="0"/>
                        </a:rPr>
                        <a:t>Seattle Primary School - ECD Function Shift Readiness - School runs an ECD </a:t>
                      </a:r>
                      <a:r>
                        <a:rPr lang="en-US" sz="1400" dirty="0" err="1">
                          <a:solidFill>
                            <a:srgbClr val="FF0000"/>
                          </a:solidFill>
                          <a:latin typeface="Arial" panose="020B0604020202020204" pitchFamily="34" charset="0"/>
                          <a:cs typeface="Arial" panose="020B0604020202020204" pitchFamily="34" charset="0"/>
                        </a:rPr>
                        <a:t>Programme</a:t>
                      </a:r>
                      <a:r>
                        <a:rPr lang="en-US" sz="1400" dirty="0">
                          <a:solidFill>
                            <a:srgbClr val="FF0000"/>
                          </a:solidFill>
                          <a:latin typeface="Arial" panose="020B0604020202020204" pitchFamily="34" charset="0"/>
                          <a:cs typeface="Arial" panose="020B0604020202020204" pitchFamily="34" charset="0"/>
                        </a:rPr>
                        <a:t> which the MEC visited.</a:t>
                      </a:r>
                    </a:p>
                    <a:p>
                      <a:pPr marL="285750" indent="-285750">
                        <a:buFont typeface="Arial" panose="020B0604020202020204" pitchFamily="34" charset="0"/>
                        <a:buChar char="•"/>
                      </a:pPr>
                      <a:endParaRPr lang="en-US" sz="1400"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solidFill>
                            <a:srgbClr val="FF0000"/>
                          </a:solidFill>
                          <a:latin typeface="Arial" panose="020B0604020202020204" pitchFamily="34" charset="0"/>
                          <a:cs typeface="Arial" panose="020B0604020202020204" pitchFamily="34" charset="0"/>
                        </a:rPr>
                        <a:t>An Article will be shared with internal publics on preparedness at the school.</a:t>
                      </a:r>
                      <a:endParaRPr lang="en-ZA" sz="1400" dirty="0">
                        <a:solidFill>
                          <a:srgbClr val="FF0000"/>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2519590993"/>
                  </a:ext>
                </a:extLst>
              </a:tr>
              <a:tr h="798620">
                <a:tc>
                  <a:txBody>
                    <a:bodyPr/>
                    <a:lstStyle/>
                    <a:p>
                      <a:pPr marL="0" indent="0">
                        <a:buFont typeface="Arial" panose="020B0604020202020204" pitchFamily="34" charset="0"/>
                        <a:buNone/>
                      </a:pPr>
                      <a:r>
                        <a:rPr lang="en-US" sz="1400" dirty="0">
                          <a:latin typeface="Arial" panose="020B0604020202020204" pitchFamily="34" charset="0"/>
                          <a:cs typeface="Arial" panose="020B0604020202020204" pitchFamily="34" charset="0"/>
                        </a:rPr>
                        <a:t>Social Media</a:t>
                      </a:r>
                      <a:endParaRPr lang="en-ZA" sz="1400" dirty="0">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Marketing Team</a:t>
                      </a:r>
                      <a:endParaRPr lang="en-ZA" sz="1400" dirty="0">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r>
                        <a:rPr lang="en-US" sz="1400" b="1" cap="all" baseline="0" dirty="0">
                          <a:latin typeface="Arial" panose="020B0604020202020204" pitchFamily="34" charset="0"/>
                          <a:cs typeface="Arial" panose="020B0604020202020204" pitchFamily="34" charset="0"/>
                        </a:rPr>
                        <a:t>1</a:t>
                      </a:r>
                      <a:r>
                        <a:rPr lang="en-US" sz="1400" b="1" cap="all" baseline="30000" dirty="0">
                          <a:latin typeface="Arial" panose="020B0604020202020204" pitchFamily="34" charset="0"/>
                          <a:cs typeface="Arial" panose="020B0604020202020204" pitchFamily="34" charset="0"/>
                        </a:rPr>
                        <a:t>st</a:t>
                      </a:r>
                      <a:r>
                        <a:rPr lang="en-US" sz="1400" b="1" cap="all" baseline="0" dirty="0">
                          <a:latin typeface="Arial" panose="020B0604020202020204" pitchFamily="34" charset="0"/>
                          <a:cs typeface="Arial" panose="020B0604020202020204" pitchFamily="34" charset="0"/>
                        </a:rPr>
                        <a:t> -31</a:t>
                      </a:r>
                      <a:r>
                        <a:rPr lang="en-US" sz="1400" b="1" cap="all" baseline="30000" dirty="0">
                          <a:latin typeface="Arial" panose="020B0604020202020204" pitchFamily="34" charset="0"/>
                          <a:cs typeface="Arial" panose="020B0604020202020204" pitchFamily="34" charset="0"/>
                        </a:rPr>
                        <a:t>st</a:t>
                      </a:r>
                      <a:r>
                        <a:rPr lang="en-US" sz="1400" b="1" cap="all" baseline="0" dirty="0">
                          <a:latin typeface="Arial" panose="020B0604020202020204" pitchFamily="34" charset="0"/>
                          <a:cs typeface="Arial" panose="020B0604020202020204" pitchFamily="34" charset="0"/>
                        </a:rPr>
                        <a:t> October</a:t>
                      </a:r>
                      <a:endParaRPr lang="en-ZA" sz="1400" b="1" cap="all" baseline="0" dirty="0">
                        <a:latin typeface="Arial" panose="020B0604020202020204" pitchFamily="34" charset="0"/>
                        <a:cs typeface="Arial" panose="020B0604020202020204" pitchFamily="34" charset="0"/>
                      </a:endParaRPr>
                    </a:p>
                  </a:txBody>
                  <a:tcPr>
                    <a:solidFill>
                      <a:schemeClr val="accent6">
                        <a:lumMod val="60000"/>
                        <a:lumOff val="40000"/>
                      </a:schemeClr>
                    </a:solidFill>
                  </a:tcPr>
                </a:tc>
                <a:tc>
                  <a:txBody>
                    <a:bodyPr/>
                    <a:lstStyle/>
                    <a:p>
                      <a:pPr marL="285750" indent="-285750">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Running the campaign that has already rolled out, with all the social media posters presented. This will run concurrently with Social Development month</a:t>
                      </a:r>
                      <a:endParaRPr lang="en-ZA" sz="1400" b="0"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3397242020"/>
                  </a:ext>
                </a:extLst>
              </a:tr>
            </a:tbl>
          </a:graphicData>
        </a:graphic>
      </p:graphicFrame>
      <p:sp>
        <p:nvSpPr>
          <p:cNvPr id="5" name="Slide Number Placeholder 4">
            <a:extLst>
              <a:ext uri="{FF2B5EF4-FFF2-40B4-BE49-F238E27FC236}">
                <a16:creationId xmlns:a16="http://schemas.microsoft.com/office/drawing/2014/main" id="{2347AFD6-363D-4160-AE4B-1D7022373CB1}"/>
              </a:ext>
            </a:extLst>
          </p:cNvPr>
          <p:cNvSpPr>
            <a:spLocks noGrp="1"/>
          </p:cNvSpPr>
          <p:nvPr>
            <p:ph type="sldNum" sz="quarter" idx="12"/>
          </p:nvPr>
        </p:nvSpPr>
        <p:spPr>
          <a:xfrm>
            <a:off x="8646459" y="6546663"/>
            <a:ext cx="455062" cy="365125"/>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93862CD-2CE4-D846-9F15-15300DCE1BBC}" type="slidenum">
              <a:rPr lang="en-US" smtClean="0"/>
              <a:pPr/>
              <a:t>75</a:t>
            </a:fld>
            <a:endParaRPr lang="en-US" dirty="0"/>
          </a:p>
        </p:txBody>
      </p:sp>
    </p:spTree>
    <p:extLst>
      <p:ext uri="{BB962C8B-B14F-4D97-AF65-F5344CB8AC3E}">
        <p14:creationId xmlns:p14="http://schemas.microsoft.com/office/powerpoint/2010/main" val="908038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0436773" y="6143220"/>
            <a:ext cx="1755228" cy="714780"/>
          </a:xfrm>
          <a:prstGeom prst="rect">
            <a:avLst/>
          </a:prstGeom>
          <a:noFill/>
          <a:ln w="9525">
            <a:noFill/>
            <a:miter lim="800000"/>
            <a:headEnd/>
            <a:tailEnd/>
          </a:ln>
        </p:spPr>
      </p:pic>
      <p:sp>
        <p:nvSpPr>
          <p:cNvPr id="7" name="Title 4">
            <a:extLst>
              <a:ext uri="{FF2B5EF4-FFF2-40B4-BE49-F238E27FC236}">
                <a16:creationId xmlns:a16="http://schemas.microsoft.com/office/drawing/2014/main" id="{C6F1201A-E2ED-4801-8CF9-69FE2FBBF74F}"/>
              </a:ext>
            </a:extLst>
          </p:cNvPr>
          <p:cNvSpPr txBox="1">
            <a:spLocks/>
          </p:cNvSpPr>
          <p:nvPr/>
        </p:nvSpPr>
        <p:spPr>
          <a:xfrm>
            <a:off x="1524000" y="116632"/>
            <a:ext cx="8892480" cy="8940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cap="small" dirty="0">
                <a:solidFill>
                  <a:schemeClr val="accent2">
                    <a:lumMod val="75000"/>
                  </a:schemeClr>
                </a:solidFill>
                <a:cs typeface="Arial" panose="020B0604020202020204" pitchFamily="34" charset="0"/>
              </a:rPr>
              <a:t>Preparing for the function:</a:t>
            </a:r>
          </a:p>
          <a:p>
            <a:r>
              <a:rPr lang="en-GB" sz="2800" b="1" cap="small" dirty="0">
                <a:solidFill>
                  <a:schemeClr val="accent2">
                    <a:lumMod val="75000"/>
                  </a:schemeClr>
                </a:solidFill>
                <a:cs typeface="Arial" panose="020B0604020202020204" pitchFamily="34" charset="0"/>
              </a:rPr>
              <a:t>Communication &amp; Stakeholder Engagement </a:t>
            </a:r>
          </a:p>
          <a:p>
            <a:r>
              <a:rPr lang="en-GB" sz="2800" b="1" cap="small" dirty="0">
                <a:cs typeface="Arial" panose="020B0604020202020204" pitchFamily="34" charset="0"/>
              </a:rPr>
              <a:t>Stakeholder engagement</a:t>
            </a:r>
            <a:endParaRPr lang="en-US" sz="2800" dirty="0"/>
          </a:p>
        </p:txBody>
      </p:sp>
      <p:graphicFrame>
        <p:nvGraphicFramePr>
          <p:cNvPr id="3" name="Table 2">
            <a:extLst>
              <a:ext uri="{FF2B5EF4-FFF2-40B4-BE49-F238E27FC236}">
                <a16:creationId xmlns:a16="http://schemas.microsoft.com/office/drawing/2014/main" id="{ECCA6ADA-F8DD-4321-8AED-7B83C1829B08}"/>
              </a:ext>
            </a:extLst>
          </p:cNvPr>
          <p:cNvGraphicFramePr>
            <a:graphicFrameLocks noGrp="1"/>
          </p:cNvGraphicFramePr>
          <p:nvPr>
            <p:extLst>
              <p:ext uri="{D42A27DB-BD31-4B8C-83A1-F6EECF244321}">
                <p14:modId xmlns:p14="http://schemas.microsoft.com/office/powerpoint/2010/main" val="2000299784"/>
              </p:ext>
            </p:extLst>
          </p:nvPr>
        </p:nvGraphicFramePr>
        <p:xfrm>
          <a:off x="283778" y="1528995"/>
          <a:ext cx="11624444" cy="4223288"/>
        </p:xfrm>
        <a:graphic>
          <a:graphicData uri="http://schemas.openxmlformats.org/drawingml/2006/table">
            <a:tbl>
              <a:tblPr>
                <a:tableStyleId>{5C22544A-7EE6-4342-B048-85BDC9FD1C3A}</a:tableStyleId>
              </a:tblPr>
              <a:tblGrid>
                <a:gridCol w="4679001">
                  <a:extLst>
                    <a:ext uri="{9D8B030D-6E8A-4147-A177-3AD203B41FA5}">
                      <a16:colId xmlns:a16="http://schemas.microsoft.com/office/drawing/2014/main" val="2538222230"/>
                    </a:ext>
                  </a:extLst>
                </a:gridCol>
                <a:gridCol w="1797165">
                  <a:extLst>
                    <a:ext uri="{9D8B030D-6E8A-4147-A177-3AD203B41FA5}">
                      <a16:colId xmlns:a16="http://schemas.microsoft.com/office/drawing/2014/main" val="275179659"/>
                    </a:ext>
                  </a:extLst>
                </a:gridCol>
                <a:gridCol w="1676184">
                  <a:extLst>
                    <a:ext uri="{9D8B030D-6E8A-4147-A177-3AD203B41FA5}">
                      <a16:colId xmlns:a16="http://schemas.microsoft.com/office/drawing/2014/main" val="3252212709"/>
                    </a:ext>
                  </a:extLst>
                </a:gridCol>
                <a:gridCol w="3472094">
                  <a:extLst>
                    <a:ext uri="{9D8B030D-6E8A-4147-A177-3AD203B41FA5}">
                      <a16:colId xmlns:a16="http://schemas.microsoft.com/office/drawing/2014/main" val="4125258837"/>
                    </a:ext>
                  </a:extLst>
                </a:gridCol>
              </a:tblGrid>
              <a:tr h="287578">
                <a:tc>
                  <a:txBody>
                    <a:bodyPr/>
                    <a:lstStyle/>
                    <a:p>
                      <a:pPr algn="l" fontAlgn="b"/>
                      <a:r>
                        <a:rPr lang="en-ZA" sz="1800" b="1" u="none" strike="noStrike" dirty="0">
                          <a:solidFill>
                            <a:sysClr val="windowText" lastClr="000000"/>
                          </a:solidFill>
                          <a:effectLst/>
                        </a:rPr>
                        <a:t>Activity</a:t>
                      </a:r>
                      <a:endParaRPr lang="en-ZA" sz="1800" b="1" i="0" u="none" strike="noStrike" dirty="0">
                        <a:solidFill>
                          <a:sysClr val="windowText" lastClr="000000"/>
                        </a:solidFill>
                        <a:effectLst/>
                        <a:latin typeface="Calibri" panose="020F0502020204030204" pitchFamily="34" charset="0"/>
                      </a:endParaRPr>
                    </a:p>
                  </a:txBody>
                  <a:tcPr marL="5951" marR="5951" marT="59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800" b="1" u="none" strike="noStrike">
                          <a:solidFill>
                            <a:sysClr val="windowText" lastClr="000000"/>
                          </a:solidFill>
                          <a:effectLst/>
                        </a:rPr>
                        <a:t>Timeframe</a:t>
                      </a:r>
                      <a:endParaRPr lang="en-ZA" sz="1800" b="1" i="0" u="none" strike="noStrike">
                        <a:solidFill>
                          <a:sysClr val="windowText" lastClr="000000"/>
                        </a:solidFill>
                        <a:effectLst/>
                        <a:latin typeface="Calibri" panose="020F0502020204030204" pitchFamily="34" charset="0"/>
                      </a:endParaRPr>
                    </a:p>
                  </a:txBody>
                  <a:tcPr marL="5951" marR="5951" marT="59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800" b="1" u="none" strike="noStrike" dirty="0">
                          <a:solidFill>
                            <a:sysClr val="windowText" lastClr="000000"/>
                          </a:solidFill>
                          <a:effectLst/>
                        </a:rPr>
                        <a:t>Responsibility</a:t>
                      </a:r>
                      <a:endParaRPr lang="en-ZA" sz="1800" b="1" i="0" u="none" strike="noStrike" dirty="0">
                        <a:solidFill>
                          <a:sysClr val="windowText" lastClr="000000"/>
                        </a:solidFill>
                        <a:effectLst/>
                        <a:latin typeface="Calibri" panose="020F0502020204030204" pitchFamily="34" charset="0"/>
                      </a:endParaRPr>
                    </a:p>
                  </a:txBody>
                  <a:tcPr marL="5951" marR="5951" marT="59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800" b="1" i="0" u="none" strike="noStrike" dirty="0">
                          <a:solidFill>
                            <a:sysClr val="windowText" lastClr="000000"/>
                          </a:solidFill>
                          <a:effectLst/>
                          <a:latin typeface="Calibri" panose="020F0502020204030204" pitchFamily="34" charset="0"/>
                        </a:rPr>
                        <a:t>Progress</a:t>
                      </a:r>
                    </a:p>
                  </a:txBody>
                  <a:tcPr marL="5951" marR="5951" marT="59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4618881"/>
                  </a:ext>
                </a:extLst>
              </a:tr>
              <a:tr h="312030">
                <a:tc>
                  <a:txBody>
                    <a:bodyPr/>
                    <a:lstStyle/>
                    <a:p>
                      <a:pPr>
                        <a:lnSpc>
                          <a:spcPct val="107000"/>
                        </a:lnSpc>
                        <a:spcAft>
                          <a:spcPts val="800"/>
                        </a:spcAft>
                      </a:pPr>
                      <a:r>
                        <a:rPr lang="en-ZA" sz="1400">
                          <a:effectLst/>
                          <a:latin typeface="+mj-lt"/>
                          <a:ea typeface="Calibri" panose="020F0502020204030204" pitchFamily="34" charset="0"/>
                          <a:cs typeface="Times New Roman" panose="02020603050405020304" pitchFamily="18" charset="0"/>
                        </a:rPr>
                        <a:t>Virtual ECD Summit </a:t>
                      </a:r>
                    </a:p>
                    <a:p>
                      <a:pPr>
                        <a:lnSpc>
                          <a:spcPct val="107000"/>
                        </a:lnSpc>
                        <a:spcAft>
                          <a:spcPts val="800"/>
                        </a:spcAft>
                      </a:pPr>
                      <a:r>
                        <a:rPr lang="en-ZA" sz="1400">
                          <a:effectLst/>
                          <a:latin typeface="+mj-lt"/>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ZA" sz="1400">
                          <a:effectLst/>
                          <a:latin typeface="+mj-lt"/>
                          <a:ea typeface="Calibri" panose="020F0502020204030204" pitchFamily="34" charset="0"/>
                          <a:cs typeface="Times New Roman" panose="02020603050405020304" pitchFamily="18" charset="0"/>
                        </a:rPr>
                        <a:t>24 June 2021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a:ln>
                            <a:noFill/>
                          </a:ln>
                          <a:solidFill>
                            <a:prstClr val="black"/>
                          </a:solidFill>
                          <a:effectLst/>
                          <a:uLnTx/>
                          <a:uFillTx/>
                          <a:latin typeface="+mj-lt"/>
                          <a:ea typeface="+mn-ea"/>
                          <a:cs typeface="Arial" panose="020B0604020202020204" pitchFamily="34" charset="0"/>
                        </a:rPr>
                        <a:t>GDE and GDSD </a:t>
                      </a:r>
                      <a:endParaRPr kumimoji="0" lang="en-ZA" sz="1400" b="0"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1400" b="1" dirty="0">
                          <a:solidFill>
                            <a:schemeClr val="tx1"/>
                          </a:solidFill>
                          <a:effectLst/>
                          <a:latin typeface="+mj-lt"/>
                          <a:ea typeface="Calibri" panose="020F0502020204030204" pitchFamily="34" charset="0"/>
                          <a:cs typeface="Times New Roman" panose="02020603050405020304" pitchFamily="18" charset="0"/>
                        </a:rPr>
                        <a:t>Done and resolutions are being implemented</a:t>
                      </a:r>
                      <a:endParaRPr lang="en-ZA" sz="14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5026942"/>
                  </a:ext>
                </a:extLst>
              </a:tr>
              <a:tr h="567438">
                <a:tc>
                  <a:txBody>
                    <a:bodyPr/>
                    <a:lstStyle/>
                    <a:p>
                      <a:pPr>
                        <a:lnSpc>
                          <a:spcPct val="107000"/>
                        </a:lnSpc>
                        <a:spcAft>
                          <a:spcPts val="800"/>
                        </a:spcAft>
                      </a:pPr>
                      <a:r>
                        <a:rPr lang="en-US" sz="1400">
                          <a:effectLst/>
                          <a:latin typeface="+mj-lt"/>
                          <a:ea typeface="Calibri" panose="020F0502020204030204" pitchFamily="34" charset="0"/>
                          <a:cs typeface="Times New Roman" panose="02020603050405020304" pitchFamily="18" charset="0"/>
                        </a:rPr>
                        <a:t>ECD Extended Summit targeting 1000\1500 participants</a:t>
                      </a:r>
                      <a:endParaRPr lang="en-ZA" sz="1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ZA" sz="1400">
                          <a:effectLst/>
                          <a:latin typeface="+mj-lt"/>
                          <a:ea typeface="Calibri" panose="020F0502020204030204" pitchFamily="34" charset="0"/>
                          <a:cs typeface="Times New Roman" panose="02020603050405020304" pitchFamily="18" charset="0"/>
                        </a:rPr>
                        <a:t>29 July 2021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GDE and GDSD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1400" b="1" dirty="0">
                          <a:solidFill>
                            <a:schemeClr val="tx1"/>
                          </a:solidFill>
                          <a:effectLst/>
                          <a:latin typeface="+mj-lt"/>
                          <a:ea typeface="Calibri" panose="020F0502020204030204" pitchFamily="34" charset="0"/>
                          <a:cs typeface="Times New Roman" panose="02020603050405020304" pitchFamily="18" charset="0"/>
                        </a:rPr>
                        <a:t>Done and resolutions processed and implemented</a:t>
                      </a:r>
                      <a:endParaRPr lang="en-ZA" sz="14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310743645"/>
                  </a:ext>
                </a:extLst>
              </a:tr>
              <a:tr h="384658">
                <a:tc>
                  <a:txBody>
                    <a:bodyPr/>
                    <a:lstStyle/>
                    <a:p>
                      <a:pPr>
                        <a:lnSpc>
                          <a:spcPct val="107000"/>
                        </a:lnSpc>
                        <a:spcAft>
                          <a:spcPts val="800"/>
                        </a:spcAft>
                      </a:pPr>
                      <a:r>
                        <a:rPr lang="en-ZA" sz="1400">
                          <a:effectLst/>
                          <a:latin typeface="+mj-lt"/>
                          <a:ea typeface="Calibri" panose="020F0502020204030204" pitchFamily="34" charset="0"/>
                          <a:cs typeface="Times New Roman" panose="02020603050405020304" pitchFamily="18" charset="0"/>
                        </a:rPr>
                        <a:t>MECs Virtual ECD Stakeholder Engagement (with political heads and structures)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ZA" sz="1400">
                          <a:effectLst/>
                          <a:latin typeface="+mj-lt"/>
                          <a:ea typeface="Calibri" panose="020F0502020204030204" pitchFamily="34" charset="0"/>
                          <a:cs typeface="Times New Roman" panose="02020603050405020304" pitchFamily="18" charset="0"/>
                        </a:rPr>
                        <a:t> 15 July 2021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GDE and GDSD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1400" b="1" dirty="0">
                          <a:solidFill>
                            <a:schemeClr val="tx1"/>
                          </a:solidFill>
                          <a:effectLst/>
                          <a:latin typeface="+mj-lt"/>
                          <a:ea typeface="Calibri" panose="020F0502020204030204" pitchFamily="34" charset="0"/>
                          <a:cs typeface="Times New Roman" panose="02020603050405020304" pitchFamily="18" charset="0"/>
                        </a:rPr>
                        <a:t>C</a:t>
                      </a:r>
                      <a:r>
                        <a:rPr lang="en-ZA" sz="1400" b="1" dirty="0" err="1">
                          <a:solidFill>
                            <a:schemeClr val="tx1"/>
                          </a:solidFill>
                          <a:effectLst/>
                          <a:latin typeface="+mj-lt"/>
                          <a:ea typeface="Calibri" panose="020F0502020204030204" pitchFamily="34" charset="0"/>
                          <a:cs typeface="Times New Roman" panose="02020603050405020304" pitchFamily="18" charset="0"/>
                        </a:rPr>
                        <a:t>ompleted</a:t>
                      </a:r>
                      <a:r>
                        <a:rPr lang="en-ZA" sz="1400" b="1" dirty="0">
                          <a:solidFill>
                            <a:schemeClr val="tx1"/>
                          </a:solidFill>
                          <a:effectLst/>
                          <a:latin typeface="+mj-lt"/>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799609693"/>
                  </a:ext>
                </a:extLst>
              </a:tr>
              <a:tr h="384658">
                <a:tc>
                  <a:txBody>
                    <a:bodyPr/>
                    <a:lstStyle/>
                    <a:p>
                      <a:pPr>
                        <a:lnSpc>
                          <a:spcPct val="107000"/>
                        </a:lnSpc>
                        <a:spcAft>
                          <a:spcPts val="800"/>
                        </a:spcAft>
                      </a:pPr>
                      <a:r>
                        <a:rPr lang="en-ZA" sz="1400">
                          <a:effectLst/>
                          <a:latin typeface="+mj-lt"/>
                          <a:ea typeface="Calibri" panose="020F0502020204030204" pitchFamily="34" charset="0"/>
                          <a:cs typeface="Times New Roman" panose="02020603050405020304" pitchFamily="18" charset="0"/>
                        </a:rPr>
                        <a:t>ANC Social Cluster Engagement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ZA" sz="1400">
                          <a:effectLst/>
                          <a:latin typeface="+mj-lt"/>
                          <a:ea typeface="Calibri" panose="020F0502020204030204" pitchFamily="34" charset="0"/>
                          <a:cs typeface="Times New Roman" panose="02020603050405020304" pitchFamily="18" charset="0"/>
                        </a:rPr>
                        <a:t>21 July 2021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a:ln>
                            <a:noFill/>
                          </a:ln>
                          <a:solidFill>
                            <a:prstClr val="black"/>
                          </a:solidFill>
                          <a:effectLst/>
                          <a:uLnTx/>
                          <a:uFillTx/>
                          <a:latin typeface="+mj-lt"/>
                          <a:ea typeface="+mn-ea"/>
                          <a:cs typeface="Arial" panose="020B0604020202020204" pitchFamily="34" charset="0"/>
                        </a:rPr>
                        <a:t>GDE and GDSD </a:t>
                      </a:r>
                      <a:endParaRPr kumimoji="0" lang="en-ZA" sz="1400" b="0"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1400" b="1" kern="1200" dirty="0">
                          <a:solidFill>
                            <a:schemeClr val="tx1"/>
                          </a:solidFill>
                          <a:effectLst/>
                          <a:latin typeface="+mn-lt"/>
                          <a:ea typeface="Calibri" panose="020F0502020204030204" pitchFamily="34" charset="0"/>
                          <a:cs typeface="Times New Roman" panose="02020603050405020304" pitchFamily="18" charset="0"/>
                        </a:rPr>
                        <a:t>C</a:t>
                      </a:r>
                      <a:r>
                        <a:rPr lang="en-ZA" sz="1400" b="1" kern="1200" dirty="0" err="1">
                          <a:solidFill>
                            <a:schemeClr val="tx1"/>
                          </a:solidFill>
                          <a:effectLst/>
                          <a:latin typeface="+mn-lt"/>
                          <a:ea typeface="Calibri" panose="020F0502020204030204" pitchFamily="34" charset="0"/>
                          <a:cs typeface="Times New Roman" panose="02020603050405020304" pitchFamily="18" charset="0"/>
                        </a:rPr>
                        <a:t>ompleted</a:t>
                      </a:r>
                      <a:r>
                        <a:rPr lang="en-ZA" sz="1400" b="1" kern="1200" dirty="0">
                          <a:solidFill>
                            <a:schemeClr val="tx1"/>
                          </a:solidFill>
                          <a:effectLst/>
                          <a:latin typeface="+mn-lt"/>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97941046"/>
                  </a:ext>
                </a:extLst>
              </a:tr>
              <a:tr h="384658">
                <a:tc>
                  <a:txBody>
                    <a:bodyPr/>
                    <a:lstStyle/>
                    <a:p>
                      <a:pPr>
                        <a:lnSpc>
                          <a:spcPct val="107000"/>
                        </a:lnSpc>
                        <a:spcAft>
                          <a:spcPts val="800"/>
                        </a:spcAft>
                      </a:pPr>
                      <a:r>
                        <a:rPr lang="en-ZA" sz="1400">
                          <a:effectLst/>
                          <a:latin typeface="+mj-lt"/>
                          <a:ea typeface="Calibri" panose="020F0502020204030204" pitchFamily="34" charset="0"/>
                          <a:cs typeface="Times New Roman" panose="02020603050405020304" pitchFamily="18" charset="0"/>
                        </a:rPr>
                        <a:t>Joint Oversight Committees</a:t>
                      </a:r>
                    </a:p>
                    <a:p>
                      <a:pPr>
                        <a:lnSpc>
                          <a:spcPct val="107000"/>
                        </a:lnSpc>
                        <a:spcAft>
                          <a:spcPts val="800"/>
                        </a:spcAft>
                      </a:pPr>
                      <a:r>
                        <a:rPr lang="en-ZA" sz="1400">
                          <a:effectLst/>
                          <a:latin typeface="+mj-lt"/>
                          <a:ea typeface="Calibri" panose="020F0502020204030204" pitchFamily="34" charset="0"/>
                          <a:cs typeface="Times New Roman" panose="02020603050405020304" pitchFamily="18" charset="0"/>
                        </a:rPr>
                        <a:t>Engagement (Social Development and Education)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ZA" sz="1400" dirty="0">
                          <a:effectLst/>
                          <a:latin typeface="+mj-lt"/>
                          <a:ea typeface="Calibri" panose="020F0502020204030204" pitchFamily="34" charset="0"/>
                          <a:cs typeface="Times New Roman" panose="02020603050405020304" pitchFamily="18" charset="0"/>
                        </a:rPr>
                        <a:t>26 July 2021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GDE and GDSD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1400" b="1" kern="1200" dirty="0">
                          <a:solidFill>
                            <a:schemeClr val="tx1"/>
                          </a:solidFill>
                          <a:effectLst/>
                          <a:latin typeface="+mn-lt"/>
                          <a:ea typeface="Calibri" panose="020F0502020204030204" pitchFamily="34" charset="0"/>
                          <a:cs typeface="Times New Roman" panose="02020603050405020304" pitchFamily="18" charset="0"/>
                        </a:rPr>
                        <a:t>C</a:t>
                      </a:r>
                      <a:r>
                        <a:rPr lang="en-ZA" sz="1400" b="1" kern="1200" dirty="0" err="1">
                          <a:solidFill>
                            <a:schemeClr val="tx1"/>
                          </a:solidFill>
                          <a:effectLst/>
                          <a:latin typeface="+mn-lt"/>
                          <a:ea typeface="Calibri" panose="020F0502020204030204" pitchFamily="34" charset="0"/>
                          <a:cs typeface="Times New Roman" panose="02020603050405020304" pitchFamily="18" charset="0"/>
                        </a:rPr>
                        <a:t>ompleted</a:t>
                      </a:r>
                      <a:r>
                        <a:rPr lang="en-ZA" sz="1400" b="1" kern="1200" dirty="0">
                          <a:solidFill>
                            <a:schemeClr val="tx1"/>
                          </a:solidFill>
                          <a:effectLst/>
                          <a:latin typeface="+mn-lt"/>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47371814"/>
                  </a:ext>
                </a:extLst>
              </a:tr>
              <a:tr h="384658">
                <a:tc>
                  <a:txBody>
                    <a:bodyPr/>
                    <a:lstStyle/>
                    <a:p>
                      <a:pPr>
                        <a:lnSpc>
                          <a:spcPct val="107000"/>
                        </a:lnSpc>
                        <a:spcAft>
                          <a:spcPts val="800"/>
                        </a:spcAft>
                      </a:pPr>
                      <a:r>
                        <a:rPr lang="en-ZA" sz="1400">
                          <a:effectLst/>
                          <a:latin typeface="+mj-lt"/>
                          <a:ea typeface="Calibri" panose="020F0502020204030204" pitchFamily="34" charset="0"/>
                          <a:cs typeface="Times New Roman" panose="02020603050405020304" pitchFamily="18" charset="0"/>
                        </a:rPr>
                        <a:t>MEC – MMC IGR Forums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ZA" sz="1400" dirty="0">
                          <a:effectLst/>
                          <a:latin typeface="+mj-lt"/>
                          <a:ea typeface="Calibri" panose="020F0502020204030204" pitchFamily="34" charset="0"/>
                          <a:cs typeface="Times New Roman" panose="02020603050405020304" pitchFamily="18" charset="0"/>
                        </a:rPr>
                        <a:t>5 August 2021 – September 2021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a:ln>
                            <a:noFill/>
                          </a:ln>
                          <a:solidFill>
                            <a:prstClr val="black"/>
                          </a:solidFill>
                          <a:effectLst/>
                          <a:uLnTx/>
                          <a:uFillTx/>
                          <a:latin typeface="+mj-lt"/>
                          <a:ea typeface="+mn-ea"/>
                          <a:cs typeface="Arial" panose="020B0604020202020204" pitchFamily="34" charset="0"/>
                        </a:rPr>
                        <a:t>GDE and GDSD </a:t>
                      </a:r>
                      <a:endParaRPr kumimoji="0" lang="en-ZA" sz="1400" b="0"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1400" b="1" kern="1200" dirty="0">
                          <a:solidFill>
                            <a:schemeClr val="tx1"/>
                          </a:solidFill>
                          <a:effectLst/>
                          <a:latin typeface="+mn-lt"/>
                          <a:ea typeface="Calibri" panose="020F0502020204030204" pitchFamily="34" charset="0"/>
                          <a:cs typeface="Times New Roman" panose="02020603050405020304" pitchFamily="18" charset="0"/>
                        </a:rPr>
                        <a:t>C</a:t>
                      </a:r>
                      <a:r>
                        <a:rPr lang="en-ZA" sz="1400" b="1" kern="1200" dirty="0" err="1">
                          <a:solidFill>
                            <a:schemeClr val="tx1"/>
                          </a:solidFill>
                          <a:effectLst/>
                          <a:latin typeface="+mn-lt"/>
                          <a:ea typeface="Calibri" panose="020F0502020204030204" pitchFamily="34" charset="0"/>
                          <a:cs typeface="Times New Roman" panose="02020603050405020304" pitchFamily="18" charset="0"/>
                        </a:rPr>
                        <a:t>ompleted</a:t>
                      </a:r>
                      <a:r>
                        <a:rPr lang="en-ZA" sz="1400" b="1" kern="1200" dirty="0">
                          <a:solidFill>
                            <a:schemeClr val="tx1"/>
                          </a:solidFill>
                          <a:effectLst/>
                          <a:latin typeface="+mn-lt"/>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730565466"/>
                  </a:ext>
                </a:extLst>
              </a:tr>
              <a:tr h="384658">
                <a:tc>
                  <a:txBody>
                    <a:bodyPr/>
                    <a:lstStyle/>
                    <a:p>
                      <a:pPr>
                        <a:lnSpc>
                          <a:spcPct val="107000"/>
                        </a:lnSpc>
                        <a:spcAft>
                          <a:spcPts val="800"/>
                        </a:spcAft>
                      </a:pPr>
                      <a:r>
                        <a:rPr lang="en-ZA" sz="1400">
                          <a:effectLst/>
                          <a:latin typeface="+mj-lt"/>
                          <a:ea typeface="Calibri" panose="020F0502020204030204" pitchFamily="34" charset="0"/>
                          <a:cs typeface="Times New Roman" panose="02020603050405020304" pitchFamily="18" charset="0"/>
                        </a:rPr>
                        <a:t>Engagements with Other Workstreams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ZA" sz="1400" dirty="0">
                          <a:effectLst/>
                          <a:latin typeface="+mj-lt"/>
                          <a:ea typeface="Calibri" panose="020F0502020204030204" pitchFamily="34" charset="0"/>
                          <a:cs typeface="Times New Roman" panose="02020603050405020304" pitchFamily="18" charset="0"/>
                        </a:rPr>
                        <a:t>6 August 2021 – December 2021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a:ln>
                            <a:noFill/>
                          </a:ln>
                          <a:solidFill>
                            <a:prstClr val="black"/>
                          </a:solidFill>
                          <a:effectLst/>
                          <a:uLnTx/>
                          <a:uFillTx/>
                          <a:latin typeface="+mj-lt"/>
                          <a:ea typeface="+mn-ea"/>
                          <a:cs typeface="Arial" panose="020B0604020202020204" pitchFamily="34" charset="0"/>
                        </a:rPr>
                        <a:t>GDE and GDSD </a:t>
                      </a:r>
                      <a:endParaRPr kumimoji="0" lang="en-ZA" sz="1400" b="0"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ZA" sz="1400" b="1" dirty="0">
                          <a:solidFill>
                            <a:schemeClr val="tx1"/>
                          </a:solidFill>
                          <a:effectLst/>
                          <a:latin typeface="+mj-lt"/>
                          <a:ea typeface="Calibri" panose="020F0502020204030204" pitchFamily="34" charset="0"/>
                          <a:cs typeface="Times New Roman" panose="02020603050405020304" pitchFamily="18" charset="0"/>
                        </a:rPr>
                        <a:t>Ongoing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34195967"/>
                  </a:ext>
                </a:extLst>
              </a:tr>
              <a:tr h="384658">
                <a:tc>
                  <a:txBody>
                    <a:bodyPr/>
                    <a:lstStyle/>
                    <a:p>
                      <a:pPr>
                        <a:lnSpc>
                          <a:spcPct val="107000"/>
                        </a:lnSpc>
                        <a:spcAft>
                          <a:spcPts val="800"/>
                        </a:spcAft>
                      </a:pPr>
                      <a:r>
                        <a:rPr lang="en-US" sz="1400">
                          <a:effectLst/>
                          <a:latin typeface="+mj-lt"/>
                          <a:ea typeface="Calibri" panose="020F0502020204030204" pitchFamily="34" charset="0"/>
                          <a:cs typeface="Times New Roman" panose="02020603050405020304" pitchFamily="18" charset="0"/>
                        </a:rPr>
                        <a:t>Regional ECD Summits/Roadshows</a:t>
                      </a:r>
                      <a:endParaRPr lang="en-ZA" sz="140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US" sz="1400">
                          <a:effectLst/>
                          <a:latin typeface="+mj-lt"/>
                          <a:ea typeface="Calibri" panose="020F0502020204030204" pitchFamily="34" charset="0"/>
                          <a:cs typeface="Times New Roman" panose="02020603050405020304" pitchFamily="18" charset="0"/>
                        </a:rPr>
                        <a:t>(i.e. Summit Resolution)</a:t>
                      </a:r>
                      <a:endParaRPr lang="en-ZA" sz="1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ZA" sz="1400" dirty="0">
                          <a:effectLst/>
                          <a:latin typeface="+mj-lt"/>
                          <a:ea typeface="Calibri" panose="020F0502020204030204" pitchFamily="34" charset="0"/>
                          <a:cs typeface="Times New Roman" panose="02020603050405020304" pitchFamily="18" charset="0"/>
                        </a:rPr>
                        <a:t>24 August 2021 – September 2021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GDE and GDSD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1400" b="1" kern="1200" dirty="0">
                          <a:solidFill>
                            <a:schemeClr val="tx1"/>
                          </a:solidFill>
                          <a:effectLst/>
                          <a:latin typeface="+mn-lt"/>
                          <a:ea typeface="Calibri" panose="020F0502020204030204" pitchFamily="34" charset="0"/>
                          <a:cs typeface="Times New Roman" panose="02020603050405020304" pitchFamily="18" charset="0"/>
                        </a:rPr>
                        <a:t>C</a:t>
                      </a:r>
                      <a:r>
                        <a:rPr lang="en-ZA" sz="1400" b="1" kern="1200" dirty="0" err="1">
                          <a:solidFill>
                            <a:schemeClr val="tx1"/>
                          </a:solidFill>
                          <a:effectLst/>
                          <a:latin typeface="+mn-lt"/>
                          <a:ea typeface="Calibri" panose="020F0502020204030204" pitchFamily="34" charset="0"/>
                          <a:cs typeface="Times New Roman" panose="02020603050405020304" pitchFamily="18" charset="0"/>
                        </a:rPr>
                        <a:t>ompleted</a:t>
                      </a:r>
                      <a:r>
                        <a:rPr lang="en-ZA" sz="1400" b="1" kern="1200" dirty="0">
                          <a:solidFill>
                            <a:schemeClr val="tx1"/>
                          </a:solidFill>
                          <a:effectLst/>
                          <a:latin typeface="+mn-lt"/>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88367717"/>
                  </a:ext>
                </a:extLst>
              </a:tr>
            </a:tbl>
          </a:graphicData>
        </a:graphic>
      </p:graphicFrame>
    </p:spTree>
    <p:extLst>
      <p:ext uri="{BB962C8B-B14F-4D97-AF65-F5344CB8AC3E}">
        <p14:creationId xmlns:p14="http://schemas.microsoft.com/office/powerpoint/2010/main" val="26014408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0436773" y="6143220"/>
            <a:ext cx="1755228" cy="714780"/>
          </a:xfrm>
          <a:prstGeom prst="rect">
            <a:avLst/>
          </a:prstGeom>
          <a:noFill/>
          <a:ln w="9525">
            <a:noFill/>
            <a:miter lim="800000"/>
            <a:headEnd/>
            <a:tailEnd/>
          </a:ln>
        </p:spPr>
      </p:pic>
      <p:sp>
        <p:nvSpPr>
          <p:cNvPr id="7" name="Title 4">
            <a:extLst>
              <a:ext uri="{FF2B5EF4-FFF2-40B4-BE49-F238E27FC236}">
                <a16:creationId xmlns:a16="http://schemas.microsoft.com/office/drawing/2014/main" id="{C6F1201A-E2ED-4801-8CF9-69FE2FBBF74F}"/>
              </a:ext>
            </a:extLst>
          </p:cNvPr>
          <p:cNvSpPr txBox="1">
            <a:spLocks/>
          </p:cNvSpPr>
          <p:nvPr/>
        </p:nvSpPr>
        <p:spPr>
          <a:xfrm>
            <a:off x="1524000" y="116632"/>
            <a:ext cx="8892480" cy="8940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cap="small" dirty="0">
                <a:solidFill>
                  <a:schemeClr val="accent2">
                    <a:lumMod val="75000"/>
                  </a:schemeClr>
                </a:solidFill>
                <a:cs typeface="Arial" panose="020B0604020202020204" pitchFamily="34" charset="0"/>
              </a:rPr>
              <a:t>Preparing for the function:</a:t>
            </a:r>
          </a:p>
          <a:p>
            <a:r>
              <a:rPr lang="en-GB" sz="2800" b="1" cap="small" dirty="0">
                <a:solidFill>
                  <a:schemeClr val="accent2">
                    <a:lumMod val="75000"/>
                  </a:schemeClr>
                </a:solidFill>
                <a:cs typeface="Arial" panose="020B0604020202020204" pitchFamily="34" charset="0"/>
              </a:rPr>
              <a:t>Communication &amp; Stakeholder Engagement </a:t>
            </a:r>
          </a:p>
          <a:p>
            <a:r>
              <a:rPr lang="en-GB" sz="2800" b="1" cap="small" dirty="0">
                <a:cs typeface="Arial" panose="020B0604020202020204" pitchFamily="34" charset="0"/>
              </a:rPr>
              <a:t>Stakeholder engagement</a:t>
            </a:r>
            <a:endParaRPr lang="en-US" sz="2800" dirty="0"/>
          </a:p>
        </p:txBody>
      </p:sp>
      <p:graphicFrame>
        <p:nvGraphicFramePr>
          <p:cNvPr id="3" name="Table 2">
            <a:extLst>
              <a:ext uri="{FF2B5EF4-FFF2-40B4-BE49-F238E27FC236}">
                <a16:creationId xmlns:a16="http://schemas.microsoft.com/office/drawing/2014/main" id="{ECCA6ADA-F8DD-4321-8AED-7B83C1829B08}"/>
              </a:ext>
            </a:extLst>
          </p:cNvPr>
          <p:cNvGraphicFramePr>
            <a:graphicFrameLocks noGrp="1"/>
          </p:cNvGraphicFramePr>
          <p:nvPr>
            <p:extLst>
              <p:ext uri="{D42A27DB-BD31-4B8C-83A1-F6EECF244321}">
                <p14:modId xmlns:p14="http://schemas.microsoft.com/office/powerpoint/2010/main" val="2455543016"/>
              </p:ext>
            </p:extLst>
          </p:nvPr>
        </p:nvGraphicFramePr>
        <p:xfrm>
          <a:off x="283778" y="1319134"/>
          <a:ext cx="11624444" cy="4258749"/>
        </p:xfrm>
        <a:graphic>
          <a:graphicData uri="http://schemas.openxmlformats.org/drawingml/2006/table">
            <a:tbl>
              <a:tblPr>
                <a:tableStyleId>{5C22544A-7EE6-4342-B048-85BDC9FD1C3A}</a:tableStyleId>
              </a:tblPr>
              <a:tblGrid>
                <a:gridCol w="4679001">
                  <a:extLst>
                    <a:ext uri="{9D8B030D-6E8A-4147-A177-3AD203B41FA5}">
                      <a16:colId xmlns:a16="http://schemas.microsoft.com/office/drawing/2014/main" val="2538222230"/>
                    </a:ext>
                  </a:extLst>
                </a:gridCol>
                <a:gridCol w="1797165">
                  <a:extLst>
                    <a:ext uri="{9D8B030D-6E8A-4147-A177-3AD203B41FA5}">
                      <a16:colId xmlns:a16="http://schemas.microsoft.com/office/drawing/2014/main" val="275179659"/>
                    </a:ext>
                  </a:extLst>
                </a:gridCol>
                <a:gridCol w="1676184">
                  <a:extLst>
                    <a:ext uri="{9D8B030D-6E8A-4147-A177-3AD203B41FA5}">
                      <a16:colId xmlns:a16="http://schemas.microsoft.com/office/drawing/2014/main" val="3252212709"/>
                    </a:ext>
                  </a:extLst>
                </a:gridCol>
                <a:gridCol w="3472094">
                  <a:extLst>
                    <a:ext uri="{9D8B030D-6E8A-4147-A177-3AD203B41FA5}">
                      <a16:colId xmlns:a16="http://schemas.microsoft.com/office/drawing/2014/main" val="4125258837"/>
                    </a:ext>
                  </a:extLst>
                </a:gridCol>
              </a:tblGrid>
              <a:tr h="824459">
                <a:tc>
                  <a:txBody>
                    <a:bodyPr/>
                    <a:lstStyle/>
                    <a:p>
                      <a:pPr algn="l" fontAlgn="b"/>
                      <a:r>
                        <a:rPr lang="en-ZA" sz="1800" b="1" u="none" strike="noStrike" dirty="0">
                          <a:solidFill>
                            <a:sysClr val="windowText" lastClr="000000"/>
                          </a:solidFill>
                          <a:effectLst/>
                        </a:rPr>
                        <a:t>Activity</a:t>
                      </a:r>
                      <a:endParaRPr lang="en-ZA" sz="1800" b="1" i="0" u="none" strike="noStrike" dirty="0">
                        <a:solidFill>
                          <a:sysClr val="windowText" lastClr="000000"/>
                        </a:solidFill>
                        <a:effectLst/>
                        <a:latin typeface="Calibri" panose="020F0502020204030204" pitchFamily="34" charset="0"/>
                      </a:endParaRPr>
                    </a:p>
                  </a:txBody>
                  <a:tcPr marL="5951" marR="5951" marT="59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800" b="1" u="none" strike="noStrike">
                          <a:solidFill>
                            <a:sysClr val="windowText" lastClr="000000"/>
                          </a:solidFill>
                          <a:effectLst/>
                        </a:rPr>
                        <a:t>Timeframe</a:t>
                      </a:r>
                      <a:endParaRPr lang="en-ZA" sz="1800" b="1" i="0" u="none" strike="noStrike">
                        <a:solidFill>
                          <a:sysClr val="windowText" lastClr="000000"/>
                        </a:solidFill>
                        <a:effectLst/>
                        <a:latin typeface="Calibri" panose="020F0502020204030204" pitchFamily="34" charset="0"/>
                      </a:endParaRPr>
                    </a:p>
                  </a:txBody>
                  <a:tcPr marL="5951" marR="5951" marT="59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800" b="1" u="none" strike="noStrike" dirty="0">
                          <a:solidFill>
                            <a:sysClr val="windowText" lastClr="000000"/>
                          </a:solidFill>
                          <a:effectLst/>
                        </a:rPr>
                        <a:t>Responsibility</a:t>
                      </a:r>
                      <a:endParaRPr lang="en-ZA" sz="1800" b="1" i="0" u="none" strike="noStrike" dirty="0">
                        <a:solidFill>
                          <a:sysClr val="windowText" lastClr="000000"/>
                        </a:solidFill>
                        <a:effectLst/>
                        <a:latin typeface="Calibri" panose="020F0502020204030204" pitchFamily="34" charset="0"/>
                      </a:endParaRPr>
                    </a:p>
                  </a:txBody>
                  <a:tcPr marL="5951" marR="5951" marT="59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800" b="1" i="0" u="none" strike="noStrike" dirty="0">
                          <a:solidFill>
                            <a:sysClr val="windowText" lastClr="000000"/>
                          </a:solidFill>
                          <a:effectLst/>
                          <a:latin typeface="Calibri" panose="020F0502020204030204" pitchFamily="34" charset="0"/>
                        </a:rPr>
                        <a:t>Progress</a:t>
                      </a:r>
                    </a:p>
                  </a:txBody>
                  <a:tcPr marL="5951" marR="5951" marT="59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4618881"/>
                  </a:ext>
                </a:extLst>
              </a:tr>
              <a:tr h="1509713">
                <a:tc>
                  <a:txBody>
                    <a:bodyPr/>
                    <a:lstStyle/>
                    <a:p>
                      <a:pPr>
                        <a:lnSpc>
                          <a:spcPct val="107000"/>
                        </a:lnSpc>
                        <a:spcAft>
                          <a:spcPts val="800"/>
                        </a:spcAft>
                      </a:pPr>
                      <a:r>
                        <a:rPr lang="en-ZA" sz="1600" dirty="0">
                          <a:effectLst/>
                          <a:latin typeface="Calibri" panose="020F0502020204030204" pitchFamily="34" charset="0"/>
                          <a:ea typeface="Calibri" panose="020F0502020204030204" pitchFamily="34" charset="0"/>
                          <a:cs typeface="Times New Roman" panose="02020603050405020304" pitchFamily="18" charset="0"/>
                        </a:rPr>
                        <a:t>Engagements with other departments:</a:t>
                      </a:r>
                    </a:p>
                    <a:p>
                      <a:pPr>
                        <a:lnSpc>
                          <a:spcPct val="107000"/>
                        </a:lnSpc>
                        <a:spcAft>
                          <a:spcPts val="800"/>
                        </a:spcAft>
                      </a:pPr>
                      <a:r>
                        <a:rPr lang="en-ZA" sz="1600" dirty="0">
                          <a:effectLst/>
                          <a:latin typeface="Calibri" panose="020F0502020204030204" pitchFamily="34" charset="0"/>
                          <a:ea typeface="Calibri" panose="020F0502020204030204" pitchFamily="34" charset="0"/>
                          <a:cs typeface="Times New Roman" panose="02020603050405020304" pitchFamily="18" charset="0"/>
                        </a:rPr>
                        <a:t>Health, COGTA, Sports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ZA" sz="1600">
                          <a:effectLst/>
                          <a:latin typeface="Calibri" panose="020F0502020204030204" pitchFamily="34" charset="0"/>
                          <a:ea typeface="Calibri" panose="020F0502020204030204" pitchFamily="34" charset="0"/>
                          <a:cs typeface="Times New Roman" panose="02020603050405020304" pitchFamily="18" charset="0"/>
                        </a:rPr>
                        <a:t>August</a:t>
                      </a:r>
                    </a:p>
                    <a:p>
                      <a:pPr>
                        <a:lnSpc>
                          <a:spcPct val="107000"/>
                        </a:lnSpc>
                        <a:spcAft>
                          <a:spcPts val="800"/>
                        </a:spcAft>
                      </a:pPr>
                      <a:r>
                        <a:rPr lang="en-ZA"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GDE and GDSD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1600" b="1" kern="1200" dirty="0">
                          <a:solidFill>
                            <a:schemeClr val="tx1"/>
                          </a:solidFill>
                          <a:effectLst/>
                          <a:latin typeface="+mn-lt"/>
                          <a:ea typeface="Calibri" panose="020F0502020204030204" pitchFamily="34" charset="0"/>
                          <a:cs typeface="Times New Roman" panose="02020603050405020304" pitchFamily="18" charset="0"/>
                        </a:rPr>
                        <a:t>C</a:t>
                      </a:r>
                      <a:r>
                        <a:rPr lang="en-ZA" sz="1600" b="1" kern="1200" dirty="0" err="1">
                          <a:solidFill>
                            <a:schemeClr val="tx1"/>
                          </a:solidFill>
                          <a:effectLst/>
                          <a:latin typeface="+mn-lt"/>
                          <a:ea typeface="Calibri" panose="020F0502020204030204" pitchFamily="34" charset="0"/>
                          <a:cs typeface="Times New Roman" panose="02020603050405020304" pitchFamily="18" charset="0"/>
                        </a:rPr>
                        <a:t>ompleted</a:t>
                      </a:r>
                      <a:r>
                        <a:rPr lang="en-ZA" sz="1600" b="1" kern="1200" dirty="0">
                          <a:solidFill>
                            <a:schemeClr val="tx1"/>
                          </a:solidFill>
                          <a:effectLst/>
                          <a:latin typeface="+mn-lt"/>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5026942"/>
                  </a:ext>
                </a:extLst>
              </a:tr>
              <a:tr h="1924577">
                <a:tc>
                  <a:txBody>
                    <a:bodyPr/>
                    <a:lstStyle/>
                    <a:p>
                      <a:pPr>
                        <a:lnSpc>
                          <a:spcPct val="107000"/>
                        </a:lnSpc>
                        <a:spcAft>
                          <a:spcPts val="800"/>
                        </a:spcAft>
                      </a:pPr>
                      <a:r>
                        <a:rPr lang="en-ZA" sz="1600" dirty="0">
                          <a:effectLst/>
                          <a:latin typeface="Calibri" panose="020F0502020204030204" pitchFamily="34" charset="0"/>
                          <a:ea typeface="Calibri" panose="020F0502020204030204" pitchFamily="34" charset="0"/>
                          <a:cs typeface="Times New Roman" panose="02020603050405020304" pitchFamily="18" charset="0"/>
                        </a:rPr>
                        <a:t>ECD Function Shift Signing Agreement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ZA" sz="1600">
                          <a:effectLst/>
                          <a:latin typeface="Calibri" panose="020F0502020204030204" pitchFamily="34" charset="0"/>
                          <a:ea typeface="Calibri" panose="020F0502020204030204" pitchFamily="34" charset="0"/>
                          <a:cs typeface="Times New Roman" panose="02020603050405020304" pitchFamily="18" charset="0"/>
                        </a:rPr>
                        <a:t>Dec/Jan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GDE and GDSD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ZA" sz="1600" dirty="0">
                          <a:effectLst/>
                          <a:latin typeface="Calibri" panose="020F0502020204030204" pitchFamily="34" charset="0"/>
                          <a:ea typeface="Calibri" panose="020F0502020204030204" pitchFamily="34" charset="0"/>
                          <a:cs typeface="Times New Roman" panose="02020603050405020304" pitchFamily="18" charset="0"/>
                        </a:rPr>
                        <a:t>To be attended by Premier, MECs and Mayors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0743645"/>
                  </a:ext>
                </a:extLst>
              </a:tr>
            </a:tbl>
          </a:graphicData>
        </a:graphic>
      </p:graphicFrame>
    </p:spTree>
    <p:extLst>
      <p:ext uri="{BB962C8B-B14F-4D97-AF65-F5344CB8AC3E}">
        <p14:creationId xmlns:p14="http://schemas.microsoft.com/office/powerpoint/2010/main" val="19114794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91A287-D74D-45B5-8B92-7B88BA1E4953}"/>
              </a:ext>
            </a:extLst>
          </p:cNvPr>
          <p:cNvSpPr>
            <a:spLocks noGrp="1"/>
          </p:cNvSpPr>
          <p:nvPr>
            <p:ph idx="1"/>
          </p:nvPr>
        </p:nvSpPr>
        <p:spPr/>
        <p:txBody>
          <a:bodyPr/>
          <a:lstStyle/>
          <a:p>
            <a:pPr marL="0" indent="0">
              <a:buNone/>
            </a:pPr>
            <a:endParaRPr lang="en-ZA" dirty="0"/>
          </a:p>
          <a:p>
            <a:pPr marL="0" indent="0">
              <a:buNone/>
            </a:pPr>
            <a:endParaRPr lang="en-ZA" dirty="0"/>
          </a:p>
          <a:p>
            <a:pPr marL="0" indent="0" algn="ctr">
              <a:buNone/>
            </a:pPr>
            <a:r>
              <a:rPr lang="en-ZA" sz="5400" b="1" dirty="0">
                <a:solidFill>
                  <a:schemeClr val="accent2">
                    <a:lumMod val="75000"/>
                  </a:schemeClr>
                </a:solidFill>
              </a:rPr>
              <a:t>Thank you</a:t>
            </a:r>
          </a:p>
        </p:txBody>
      </p:sp>
    </p:spTree>
    <p:extLst>
      <p:ext uri="{BB962C8B-B14F-4D97-AF65-F5344CB8AC3E}">
        <p14:creationId xmlns:p14="http://schemas.microsoft.com/office/powerpoint/2010/main" val="3269843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0436773" y="6143220"/>
            <a:ext cx="1755228" cy="714780"/>
          </a:xfrm>
          <a:prstGeom prst="rect">
            <a:avLst/>
          </a:prstGeom>
          <a:noFill/>
          <a:ln w="9525">
            <a:noFill/>
            <a:miter lim="800000"/>
            <a:headEnd/>
            <a:tailEnd/>
          </a:ln>
        </p:spPr>
      </p:pic>
      <p:sp>
        <p:nvSpPr>
          <p:cNvPr id="7" name="Title 4">
            <a:extLst>
              <a:ext uri="{FF2B5EF4-FFF2-40B4-BE49-F238E27FC236}">
                <a16:creationId xmlns:a16="http://schemas.microsoft.com/office/drawing/2014/main" id="{C6F1201A-E2ED-4801-8CF9-69FE2FBBF74F}"/>
              </a:ext>
            </a:extLst>
          </p:cNvPr>
          <p:cNvSpPr txBox="1">
            <a:spLocks/>
          </p:cNvSpPr>
          <p:nvPr/>
        </p:nvSpPr>
        <p:spPr>
          <a:xfrm>
            <a:off x="1524000" y="10302"/>
            <a:ext cx="8892480" cy="8940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cap="small" dirty="0">
                <a:solidFill>
                  <a:schemeClr val="accent2">
                    <a:lumMod val="75000"/>
                  </a:schemeClr>
                </a:solidFill>
                <a:cs typeface="Arial" panose="020B0604020202020204" pitchFamily="34" charset="0"/>
              </a:rPr>
              <a:t>Preparing for the function:</a:t>
            </a:r>
          </a:p>
          <a:p>
            <a:r>
              <a:rPr lang="en-GB" sz="2800" b="1" cap="small" dirty="0">
                <a:solidFill>
                  <a:schemeClr val="accent2">
                    <a:lumMod val="75000"/>
                  </a:schemeClr>
                </a:solidFill>
                <a:cs typeface="Arial" panose="020B0604020202020204" pitchFamily="34" charset="0"/>
              </a:rPr>
              <a:t>Finance &amp; Budgets</a:t>
            </a:r>
            <a:endParaRPr lang="en-US" sz="2800" dirty="0">
              <a:solidFill>
                <a:schemeClr val="accent2">
                  <a:lumMod val="75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822624343"/>
              </p:ext>
            </p:extLst>
          </p:nvPr>
        </p:nvGraphicFramePr>
        <p:xfrm>
          <a:off x="264042" y="1097559"/>
          <a:ext cx="11663915" cy="5349030"/>
        </p:xfrm>
        <a:graphic>
          <a:graphicData uri="http://schemas.openxmlformats.org/drawingml/2006/table">
            <a:tbl>
              <a:tblPr>
                <a:tableStyleId>{616DA210-FB5B-4158-B5E0-FEB733F419BA}</a:tableStyleId>
              </a:tblPr>
              <a:tblGrid>
                <a:gridCol w="6039293">
                  <a:extLst>
                    <a:ext uri="{9D8B030D-6E8A-4147-A177-3AD203B41FA5}">
                      <a16:colId xmlns:a16="http://schemas.microsoft.com/office/drawing/2014/main" val="3935906582"/>
                    </a:ext>
                  </a:extLst>
                </a:gridCol>
                <a:gridCol w="928738">
                  <a:extLst>
                    <a:ext uri="{9D8B030D-6E8A-4147-A177-3AD203B41FA5}">
                      <a16:colId xmlns:a16="http://schemas.microsoft.com/office/drawing/2014/main" val="1446155271"/>
                    </a:ext>
                  </a:extLst>
                </a:gridCol>
                <a:gridCol w="230211">
                  <a:extLst>
                    <a:ext uri="{9D8B030D-6E8A-4147-A177-3AD203B41FA5}">
                      <a16:colId xmlns:a16="http://schemas.microsoft.com/office/drawing/2014/main" val="20002"/>
                    </a:ext>
                  </a:extLst>
                </a:gridCol>
                <a:gridCol w="1182952">
                  <a:extLst>
                    <a:ext uri="{9D8B030D-6E8A-4147-A177-3AD203B41FA5}">
                      <a16:colId xmlns:a16="http://schemas.microsoft.com/office/drawing/2014/main" val="3943192576"/>
                    </a:ext>
                  </a:extLst>
                </a:gridCol>
                <a:gridCol w="263076">
                  <a:extLst>
                    <a:ext uri="{9D8B030D-6E8A-4147-A177-3AD203B41FA5}">
                      <a16:colId xmlns:a16="http://schemas.microsoft.com/office/drawing/2014/main" val="20004"/>
                    </a:ext>
                  </a:extLst>
                </a:gridCol>
                <a:gridCol w="3019645">
                  <a:extLst>
                    <a:ext uri="{9D8B030D-6E8A-4147-A177-3AD203B41FA5}">
                      <a16:colId xmlns:a16="http://schemas.microsoft.com/office/drawing/2014/main" val="2686733581"/>
                    </a:ext>
                  </a:extLst>
                </a:gridCol>
              </a:tblGrid>
              <a:tr h="112363">
                <a:tc>
                  <a:txBody>
                    <a:bodyPr/>
                    <a:lstStyle/>
                    <a:p>
                      <a:pPr algn="l" fontAlgn="b"/>
                      <a:r>
                        <a:rPr lang="en-ZA" sz="1400" b="1" u="none" strike="noStrike" dirty="0">
                          <a:effectLst/>
                        </a:rPr>
                        <a:t>Activity</a:t>
                      </a:r>
                      <a:endParaRPr lang="en-ZA" sz="1400" b="1" i="0" u="none" strike="noStrike" dirty="0">
                        <a:solidFill>
                          <a:srgbClr val="FFFFFF"/>
                        </a:solidFill>
                        <a:effectLst/>
                        <a:latin typeface="Calibri" panose="020F0502020204030204" pitchFamily="34" charset="0"/>
                      </a:endParaRPr>
                    </a:p>
                  </a:txBody>
                  <a:tcPr marL="1670" marR="1670" marT="1670" marB="0" anchor="b">
                    <a:solidFill>
                      <a:schemeClr val="bg1"/>
                    </a:solidFill>
                  </a:tcPr>
                </a:tc>
                <a:tc gridSpan="2">
                  <a:txBody>
                    <a:bodyPr/>
                    <a:lstStyle/>
                    <a:p>
                      <a:pPr algn="l" fontAlgn="b"/>
                      <a:r>
                        <a:rPr lang="en-ZA" sz="1400" b="1" u="none" strike="noStrike" dirty="0">
                          <a:effectLst/>
                        </a:rPr>
                        <a:t>Timeframe</a:t>
                      </a:r>
                      <a:endParaRPr lang="en-ZA" sz="1400" b="1" i="0" u="none" strike="noStrike" dirty="0">
                        <a:solidFill>
                          <a:srgbClr val="FFFFFF"/>
                        </a:solidFill>
                        <a:effectLst/>
                        <a:latin typeface="Calibri" panose="020F0502020204030204" pitchFamily="34" charset="0"/>
                      </a:endParaRPr>
                    </a:p>
                  </a:txBody>
                  <a:tcPr marL="1670" marR="1670" marT="1670" marB="0" anchor="b">
                    <a:solidFill>
                      <a:schemeClr val="bg1"/>
                    </a:solidFill>
                  </a:tcPr>
                </a:tc>
                <a:tc hMerge="1">
                  <a:txBody>
                    <a:bodyPr/>
                    <a:lstStyle/>
                    <a:p>
                      <a:endParaRPr lang="en-ZA"/>
                    </a:p>
                  </a:txBody>
                  <a:tcPr/>
                </a:tc>
                <a:tc gridSpan="2">
                  <a:txBody>
                    <a:bodyPr/>
                    <a:lstStyle/>
                    <a:p>
                      <a:pPr algn="ctr" fontAlgn="b"/>
                      <a:r>
                        <a:rPr lang="en-ZA" sz="1400" b="1" u="none" strike="noStrike" dirty="0">
                          <a:effectLst/>
                        </a:rPr>
                        <a:t>Responsibility</a:t>
                      </a:r>
                      <a:endParaRPr lang="en-ZA" sz="1400" b="1" i="0" u="none" strike="noStrike" dirty="0">
                        <a:solidFill>
                          <a:srgbClr val="FFFFFF"/>
                        </a:solidFill>
                        <a:effectLst/>
                        <a:latin typeface="Calibri" panose="020F0502020204030204" pitchFamily="34" charset="0"/>
                      </a:endParaRPr>
                    </a:p>
                  </a:txBody>
                  <a:tcPr marL="1670" marR="1670" marT="1670" marB="0" anchor="b">
                    <a:solidFill>
                      <a:schemeClr val="bg1"/>
                    </a:solidFill>
                  </a:tcPr>
                </a:tc>
                <a:tc hMerge="1">
                  <a:txBody>
                    <a:bodyPr/>
                    <a:lstStyle/>
                    <a:p>
                      <a:endParaRPr lang="en-ZA"/>
                    </a:p>
                  </a:txBody>
                  <a:tcPr/>
                </a:tc>
                <a:tc>
                  <a:txBody>
                    <a:bodyPr/>
                    <a:lstStyle/>
                    <a:p>
                      <a:pPr algn="l" fontAlgn="b"/>
                      <a:r>
                        <a:rPr lang="en-ZA" sz="1400" b="1" u="none" strike="noStrike" dirty="0">
                          <a:effectLst/>
                        </a:rPr>
                        <a:t> Progress</a:t>
                      </a:r>
                      <a:endParaRPr lang="en-ZA" sz="1400" b="1" i="0" u="none" strike="noStrike" dirty="0">
                        <a:solidFill>
                          <a:srgbClr val="FFFFFF"/>
                        </a:solidFill>
                        <a:effectLst/>
                        <a:latin typeface="Calibri" panose="020F0502020204030204" pitchFamily="34" charset="0"/>
                      </a:endParaRPr>
                    </a:p>
                  </a:txBody>
                  <a:tcPr marL="1670" marR="1670" marT="1670" marB="0" anchor="b">
                    <a:solidFill>
                      <a:schemeClr val="bg1"/>
                    </a:solidFill>
                  </a:tcPr>
                </a:tc>
                <a:extLst>
                  <a:ext uri="{0D108BD9-81ED-4DB2-BD59-A6C34878D82A}">
                    <a16:rowId xmlns:a16="http://schemas.microsoft.com/office/drawing/2014/main" val="279224615"/>
                  </a:ext>
                </a:extLst>
              </a:tr>
              <a:tr h="112363">
                <a:tc gridSpan="6">
                  <a:txBody>
                    <a:bodyPr/>
                    <a:lstStyle/>
                    <a:p>
                      <a:pPr algn="l" fontAlgn="b"/>
                      <a:r>
                        <a:rPr lang="en-GB" sz="1400" b="1" u="none" strike="noStrike" dirty="0">
                          <a:effectLst/>
                        </a:rPr>
                        <a:t>2. Accountable executives (i.e., CFO's and their direct reports) align on business activities, processes and information assets been transferred</a:t>
                      </a:r>
                      <a:r>
                        <a:rPr lang="en-ZA" sz="1400" u="none" strike="noStrike" dirty="0">
                          <a:effectLst/>
                        </a:rPr>
                        <a:t> </a:t>
                      </a:r>
                      <a:endParaRPr lang="en-ZA" sz="1400" b="0" i="0" u="none" strike="noStrike" dirty="0">
                        <a:solidFill>
                          <a:srgbClr val="000000"/>
                        </a:solidFill>
                        <a:effectLst/>
                        <a:latin typeface="Calibri" panose="020F0502020204030204" pitchFamily="34" charset="0"/>
                      </a:endParaRPr>
                    </a:p>
                  </a:txBody>
                  <a:tcPr marL="1670" marR="1670" marT="1670" marB="0" anchor="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341586830"/>
                  </a:ext>
                </a:extLst>
              </a:tr>
              <a:tr h="112363">
                <a:tc>
                  <a:txBody>
                    <a:bodyPr/>
                    <a:lstStyle/>
                    <a:p>
                      <a:pPr algn="l" fontAlgn="b"/>
                      <a:r>
                        <a:rPr lang="en-GB" sz="1400" u="none" strike="noStrike" dirty="0">
                          <a:effectLst/>
                        </a:rPr>
                        <a:t>Confirmation of DBE (interim) process owner for the NPI funding and payment process</a:t>
                      </a:r>
                      <a:endParaRPr lang="en-GB" sz="1400" b="0" i="0" u="none" strike="noStrike" dirty="0">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400" u="none" strike="noStrike" dirty="0">
                          <a:effectLst/>
                        </a:rPr>
                        <a:t>September</a:t>
                      </a:r>
                      <a:endParaRPr lang="en-ZA" sz="1400" b="0" i="0" u="none" strike="noStrike" dirty="0">
                        <a:solidFill>
                          <a:srgbClr val="000000"/>
                        </a:solidFill>
                        <a:effectLst/>
                        <a:latin typeface="Calibri" panose="020F0502020204030204" pitchFamily="34" charset="0"/>
                      </a:endParaRPr>
                    </a:p>
                  </a:txBody>
                  <a:tcPr marL="1670" marR="1670" marT="1670" marB="0" anchor="b">
                    <a:solidFill>
                      <a:schemeClr val="bg1"/>
                    </a:solidFill>
                  </a:tcPr>
                </a:tc>
                <a:tc gridSpan="2">
                  <a:txBody>
                    <a:bodyPr/>
                    <a:lstStyle/>
                    <a:p>
                      <a:pPr algn="ctr" fontAlgn="b"/>
                      <a:r>
                        <a:rPr lang="en-ZA" sz="1200" b="0" i="0" u="none" strike="noStrike">
                          <a:solidFill>
                            <a:srgbClr val="000000"/>
                          </a:solidFill>
                          <a:effectLst/>
                          <a:latin typeface="Calibri" panose="020F0502020204030204" pitchFamily="34" charset="0"/>
                        </a:rPr>
                        <a:t>DBE &amp; DSD</a:t>
                      </a:r>
                    </a:p>
                  </a:txBody>
                  <a:tcPr marL="6350" marR="6350" marT="6350" marB="0" anchor="b">
                    <a:solidFill>
                      <a:schemeClr val="bg1"/>
                    </a:solidFill>
                  </a:tcPr>
                </a:tc>
                <a:tc hMerge="1">
                  <a:txBody>
                    <a:bodyPr/>
                    <a:lstStyle/>
                    <a:p>
                      <a:pPr algn="ctr" fontAlgn="b"/>
                      <a:endParaRPr lang="en-ZA" sz="1200" b="0" i="0" u="none" strike="noStrike">
                        <a:solidFill>
                          <a:srgbClr val="000000"/>
                        </a:solidFill>
                        <a:effectLst/>
                        <a:latin typeface="Calibri" panose="020F0502020204030204" pitchFamily="34" charset="0"/>
                      </a:endParaRPr>
                    </a:p>
                  </a:txBody>
                  <a:tcPr marL="6350" marR="6350" marT="6350" marB="0" anchor="b">
                    <a:solidFill>
                      <a:schemeClr val="bg1"/>
                    </a:solidFill>
                  </a:tcPr>
                </a:tc>
                <a:tc gridSpan="2">
                  <a:txBody>
                    <a:bodyPr/>
                    <a:lstStyle/>
                    <a:p>
                      <a:r>
                        <a:rPr lang="en-ZA" sz="1400" b="1" dirty="0">
                          <a:solidFill>
                            <a:schemeClr val="tx1"/>
                          </a:solidFill>
                        </a:rPr>
                        <a:t>School Funding and ECD directorate are DBE (interim) process owners. They will take part in the funding process for 2022/23 as part of the handover.</a:t>
                      </a:r>
                    </a:p>
                  </a:txBody>
                  <a:tcPr marL="1670" marR="1670" marT="1670" marB="0" anchor="b">
                    <a:solidFill>
                      <a:srgbClr val="92D050"/>
                    </a:solidFill>
                  </a:tcPr>
                </a:tc>
                <a:tc hMerge="1">
                  <a:txBody>
                    <a:bodyPr/>
                    <a:lstStyle/>
                    <a:p>
                      <a:endParaRPr lang="en-ZA" sz="1400" b="1" dirty="0">
                        <a:solidFill>
                          <a:srgbClr val="00B050"/>
                        </a:solidFill>
                      </a:endParaRPr>
                    </a:p>
                  </a:txBody>
                  <a:tcPr marL="1670" marR="1670" marT="1670" marB="0" anchor="b">
                    <a:solidFill>
                      <a:schemeClr val="bg1"/>
                    </a:solidFill>
                  </a:tcPr>
                </a:tc>
                <a:extLst>
                  <a:ext uri="{0D108BD9-81ED-4DB2-BD59-A6C34878D82A}">
                    <a16:rowId xmlns:a16="http://schemas.microsoft.com/office/drawing/2014/main" val="1613662955"/>
                  </a:ext>
                </a:extLst>
              </a:tr>
              <a:tr h="112363">
                <a:tc>
                  <a:txBody>
                    <a:bodyPr/>
                    <a:lstStyle/>
                    <a:p>
                      <a:pPr algn="l" fontAlgn="b"/>
                      <a:r>
                        <a:rPr lang="en-GB" sz="1400" u="none" strike="noStrike" dirty="0">
                          <a:effectLst/>
                        </a:rPr>
                        <a:t>DBE and DSD CFO's and relevant direct reports meet to discuss current NPI funding and payment process and confirm who the key process owners on both sides are</a:t>
                      </a:r>
                      <a:endParaRPr lang="en-GB" sz="1400" b="0" i="0" u="none" strike="noStrike" dirty="0">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400" u="none" strike="noStrike">
                          <a:effectLst/>
                        </a:rPr>
                        <a:t>September</a:t>
                      </a:r>
                      <a:endParaRPr lang="en-ZA" sz="1400" b="0" i="0" u="none" strike="noStrike">
                        <a:solidFill>
                          <a:srgbClr val="000000"/>
                        </a:solidFill>
                        <a:effectLst/>
                        <a:latin typeface="Calibri" panose="020F0502020204030204" pitchFamily="34" charset="0"/>
                      </a:endParaRPr>
                    </a:p>
                  </a:txBody>
                  <a:tcPr marL="1670" marR="1670" marT="1670" marB="0" anchor="b">
                    <a:solidFill>
                      <a:schemeClr val="bg1"/>
                    </a:solidFill>
                  </a:tcPr>
                </a:tc>
                <a:tc gridSpan="2">
                  <a:txBody>
                    <a:bodyPr/>
                    <a:lstStyle/>
                    <a:p>
                      <a:pPr algn="ctr" fontAlgn="b"/>
                      <a:r>
                        <a:rPr lang="en-ZA" sz="1200" b="0" i="0" u="none" strike="noStrike">
                          <a:solidFill>
                            <a:srgbClr val="000000"/>
                          </a:solidFill>
                          <a:effectLst/>
                          <a:latin typeface="Calibri" panose="020F0502020204030204" pitchFamily="34" charset="0"/>
                        </a:rPr>
                        <a:t>DBE &amp; DSD</a:t>
                      </a:r>
                    </a:p>
                  </a:txBody>
                  <a:tcPr marL="6350" marR="6350" marT="6350" marB="0" anchor="b">
                    <a:solidFill>
                      <a:schemeClr val="bg1"/>
                    </a:solidFill>
                  </a:tcPr>
                </a:tc>
                <a:tc hMerge="1">
                  <a:txBody>
                    <a:bodyPr/>
                    <a:lstStyle/>
                    <a:p>
                      <a:pPr algn="ctr" fontAlgn="b"/>
                      <a:endParaRPr lang="en-ZA" sz="1200" b="0" i="0" u="none" strike="noStrike">
                        <a:solidFill>
                          <a:srgbClr val="000000"/>
                        </a:solidFill>
                        <a:effectLst/>
                        <a:latin typeface="Calibri" panose="020F0502020204030204" pitchFamily="34" charset="0"/>
                      </a:endParaRPr>
                    </a:p>
                  </a:txBody>
                  <a:tcPr marL="6350" marR="6350" marT="6350" marB="0" anchor="b">
                    <a:solidFill>
                      <a:schemeClr val="bg1"/>
                    </a:solidFill>
                  </a:tcPr>
                </a:tc>
                <a:tc gridSpan="2">
                  <a:txBody>
                    <a:bodyPr/>
                    <a:lstStyle/>
                    <a:p>
                      <a:r>
                        <a:rPr lang="en-ZA" sz="1400" dirty="0"/>
                        <a:t>See above</a:t>
                      </a:r>
                    </a:p>
                  </a:txBody>
                  <a:tcPr marL="1670" marR="1670" marT="1670" marB="0" anchor="b">
                    <a:solidFill>
                      <a:schemeClr val="bg1"/>
                    </a:solidFill>
                  </a:tcPr>
                </a:tc>
                <a:tc hMerge="1">
                  <a:txBody>
                    <a:bodyPr/>
                    <a:lstStyle/>
                    <a:p>
                      <a:endParaRPr lang="en-ZA" sz="1400" dirty="0"/>
                    </a:p>
                  </a:txBody>
                  <a:tcPr marL="1670" marR="1670" marT="1670" marB="0" anchor="b">
                    <a:solidFill>
                      <a:schemeClr val="bg1"/>
                    </a:solidFill>
                  </a:tcPr>
                </a:tc>
                <a:extLst>
                  <a:ext uri="{0D108BD9-81ED-4DB2-BD59-A6C34878D82A}">
                    <a16:rowId xmlns:a16="http://schemas.microsoft.com/office/drawing/2014/main" val="4199460365"/>
                  </a:ext>
                </a:extLst>
              </a:tr>
              <a:tr h="112363">
                <a:tc>
                  <a:txBody>
                    <a:bodyPr/>
                    <a:lstStyle/>
                    <a:p>
                      <a:pPr algn="l" fontAlgn="b"/>
                      <a:r>
                        <a:rPr lang="en-GB" sz="1400" u="none" strike="noStrike" dirty="0">
                          <a:effectLst/>
                        </a:rPr>
                        <a:t>DBE CFO / process owner confirms align of NPI payment process to other NPI registration and monitoring processes</a:t>
                      </a:r>
                      <a:endParaRPr lang="en-GB" sz="1400" b="0" i="0" u="none" strike="noStrike" dirty="0">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400" u="none" strike="noStrike">
                          <a:effectLst/>
                        </a:rPr>
                        <a:t>September</a:t>
                      </a:r>
                      <a:endParaRPr lang="en-ZA" sz="1400" b="0" i="0" u="none" strike="noStrike">
                        <a:solidFill>
                          <a:srgbClr val="000000"/>
                        </a:solidFill>
                        <a:effectLst/>
                        <a:latin typeface="Calibri" panose="020F0502020204030204" pitchFamily="34" charset="0"/>
                      </a:endParaRPr>
                    </a:p>
                  </a:txBody>
                  <a:tcPr marL="1670" marR="1670" marT="1670" marB="0" anchor="b">
                    <a:solidFill>
                      <a:schemeClr val="bg1"/>
                    </a:solidFill>
                  </a:tcPr>
                </a:tc>
                <a:tc gridSpan="2">
                  <a:txBody>
                    <a:bodyPr/>
                    <a:lstStyle/>
                    <a:p>
                      <a:pPr algn="ctr" fontAlgn="b"/>
                      <a:r>
                        <a:rPr lang="en-ZA" sz="1200" b="0" i="0" u="none" strike="noStrike">
                          <a:solidFill>
                            <a:srgbClr val="000000"/>
                          </a:solidFill>
                          <a:effectLst/>
                          <a:latin typeface="Calibri" panose="020F0502020204030204" pitchFamily="34" charset="0"/>
                        </a:rPr>
                        <a:t>DBE &amp; DSD</a:t>
                      </a:r>
                    </a:p>
                  </a:txBody>
                  <a:tcPr marL="6350" marR="6350" marT="6350" marB="0" anchor="b">
                    <a:solidFill>
                      <a:schemeClr val="bg1"/>
                    </a:solidFill>
                  </a:tcPr>
                </a:tc>
                <a:tc hMerge="1">
                  <a:txBody>
                    <a:bodyPr/>
                    <a:lstStyle/>
                    <a:p>
                      <a:pPr algn="ctr" fontAlgn="b"/>
                      <a:endParaRPr lang="en-ZA" sz="1200" b="0" i="0" u="none" strike="noStrike">
                        <a:solidFill>
                          <a:srgbClr val="000000"/>
                        </a:solidFill>
                        <a:effectLst/>
                        <a:latin typeface="Calibri" panose="020F0502020204030204" pitchFamily="34" charset="0"/>
                      </a:endParaRPr>
                    </a:p>
                  </a:txBody>
                  <a:tcPr marL="6350" marR="6350" marT="6350" marB="0" anchor="b">
                    <a:solidFill>
                      <a:schemeClr val="bg1"/>
                    </a:solidFill>
                  </a:tcPr>
                </a:tc>
                <a:tc gridSpan="2">
                  <a:txBody>
                    <a:bodyPr/>
                    <a:lstStyle/>
                    <a:p>
                      <a:r>
                        <a:rPr lang="en-ZA" sz="1400" b="1" dirty="0">
                          <a:solidFill>
                            <a:schemeClr val="tx1"/>
                          </a:solidFill>
                        </a:rPr>
                        <a:t>GDE has aligned the processes on NPI registration and monitoring to GDSD.</a:t>
                      </a:r>
                    </a:p>
                  </a:txBody>
                  <a:tcPr marL="1670" marR="1670" marT="1670" marB="0" anchor="b">
                    <a:solidFill>
                      <a:srgbClr val="92D050"/>
                    </a:solidFill>
                  </a:tcPr>
                </a:tc>
                <a:tc hMerge="1">
                  <a:txBody>
                    <a:bodyPr/>
                    <a:lstStyle/>
                    <a:p>
                      <a:endParaRPr lang="en-ZA" sz="1400" b="1" dirty="0">
                        <a:solidFill>
                          <a:srgbClr val="00B050"/>
                        </a:solidFill>
                      </a:endParaRPr>
                    </a:p>
                  </a:txBody>
                  <a:tcPr marL="1670" marR="1670" marT="1670" marB="0" anchor="b">
                    <a:solidFill>
                      <a:schemeClr val="bg1"/>
                    </a:solidFill>
                  </a:tcPr>
                </a:tc>
                <a:extLst>
                  <a:ext uri="{0D108BD9-81ED-4DB2-BD59-A6C34878D82A}">
                    <a16:rowId xmlns:a16="http://schemas.microsoft.com/office/drawing/2014/main" val="1470509667"/>
                  </a:ext>
                </a:extLst>
              </a:tr>
              <a:tr h="112363">
                <a:tc>
                  <a:txBody>
                    <a:bodyPr/>
                    <a:lstStyle/>
                    <a:p>
                      <a:pPr algn="l" fontAlgn="b"/>
                      <a:r>
                        <a:rPr lang="en-GB" sz="1400" u="none" strike="noStrike" dirty="0">
                          <a:effectLst/>
                        </a:rPr>
                        <a:t>Confirmation and existence and level of detailed contained in SOPs or process maps for NPI funding and payment process</a:t>
                      </a:r>
                      <a:endParaRPr lang="en-GB" sz="1400" b="0" i="0" u="none" strike="noStrike" dirty="0">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400" u="none" strike="noStrike">
                          <a:effectLst/>
                        </a:rPr>
                        <a:t>September</a:t>
                      </a:r>
                      <a:endParaRPr lang="en-ZA" sz="1400" b="0" i="0" u="none" strike="noStrike">
                        <a:solidFill>
                          <a:srgbClr val="000000"/>
                        </a:solidFill>
                        <a:effectLst/>
                        <a:latin typeface="Calibri" panose="020F0502020204030204" pitchFamily="34" charset="0"/>
                      </a:endParaRPr>
                    </a:p>
                  </a:txBody>
                  <a:tcPr marL="1670" marR="1670" marT="1670" marB="0" anchor="b">
                    <a:solidFill>
                      <a:schemeClr val="bg1"/>
                    </a:solidFill>
                  </a:tcPr>
                </a:tc>
                <a:tc gridSpan="2">
                  <a:txBody>
                    <a:bodyPr/>
                    <a:lstStyle/>
                    <a:p>
                      <a:pPr algn="ctr" fontAlgn="b"/>
                      <a:r>
                        <a:rPr lang="en-ZA" sz="1200" b="0" i="0" u="none" strike="noStrike">
                          <a:solidFill>
                            <a:srgbClr val="000000"/>
                          </a:solidFill>
                          <a:effectLst/>
                          <a:latin typeface="Calibri" panose="020F0502020204030204" pitchFamily="34" charset="0"/>
                        </a:rPr>
                        <a:t>DBE &amp; DSD</a:t>
                      </a:r>
                    </a:p>
                  </a:txBody>
                  <a:tcPr marL="6350" marR="6350" marT="6350" marB="0" anchor="b">
                    <a:solidFill>
                      <a:schemeClr val="bg1"/>
                    </a:solidFill>
                  </a:tcPr>
                </a:tc>
                <a:tc hMerge="1">
                  <a:txBody>
                    <a:bodyPr/>
                    <a:lstStyle/>
                    <a:p>
                      <a:pPr algn="ctr" fontAlgn="b"/>
                      <a:endParaRPr lang="en-ZA" sz="1200" b="0" i="0" u="none" strike="noStrike">
                        <a:solidFill>
                          <a:srgbClr val="000000"/>
                        </a:solidFill>
                        <a:effectLst/>
                        <a:latin typeface="Calibri" panose="020F0502020204030204" pitchFamily="34" charset="0"/>
                      </a:endParaRPr>
                    </a:p>
                  </a:txBody>
                  <a:tcPr marL="6350" marR="6350" marT="6350" marB="0" anchor="b">
                    <a:solidFill>
                      <a:schemeClr val="bg1"/>
                    </a:solidFill>
                  </a:tcPr>
                </a:tc>
                <a:tc gridSpan="2">
                  <a:txBody>
                    <a:bodyPr/>
                    <a:lstStyle/>
                    <a:p>
                      <a:r>
                        <a:rPr lang="en-ZA" sz="1400" b="1" dirty="0">
                          <a:solidFill>
                            <a:schemeClr val="tx1"/>
                          </a:solidFill>
                        </a:rPr>
                        <a:t>SOPs exists and shared by GDSD with GDE.</a:t>
                      </a:r>
                      <a:r>
                        <a:rPr lang="en-GB" sz="1400" dirty="0">
                          <a:solidFill>
                            <a:schemeClr val="tx1"/>
                          </a:solidFill>
                        </a:rPr>
                        <a:t> </a:t>
                      </a:r>
                      <a:r>
                        <a:rPr lang="en-GB" sz="1400" b="1" dirty="0">
                          <a:solidFill>
                            <a:schemeClr val="tx1"/>
                          </a:solidFill>
                        </a:rPr>
                        <a:t>Implementation of SOP on NPI Business Planning Process for 2021/22 in preparation for ECDs to be funded in 2022/23 underway.</a:t>
                      </a:r>
                      <a:endParaRPr lang="en-ZA" sz="1400" b="1" dirty="0">
                        <a:solidFill>
                          <a:schemeClr val="tx1"/>
                        </a:solidFill>
                      </a:endParaRPr>
                    </a:p>
                  </a:txBody>
                  <a:tcPr marL="1670" marR="1670" marT="1670" marB="0" anchor="b">
                    <a:solidFill>
                      <a:srgbClr val="FFC000"/>
                    </a:solidFill>
                  </a:tcPr>
                </a:tc>
                <a:tc hMerge="1">
                  <a:txBody>
                    <a:bodyPr/>
                    <a:lstStyle/>
                    <a:p>
                      <a:endParaRPr lang="en-ZA" sz="1400" b="1" dirty="0">
                        <a:solidFill>
                          <a:schemeClr val="accent6"/>
                        </a:solidFill>
                      </a:endParaRPr>
                    </a:p>
                  </a:txBody>
                  <a:tcPr marL="1670" marR="1670" marT="1670" marB="0" anchor="b">
                    <a:solidFill>
                      <a:schemeClr val="bg1"/>
                    </a:solidFill>
                  </a:tcPr>
                </a:tc>
                <a:extLst>
                  <a:ext uri="{0D108BD9-81ED-4DB2-BD59-A6C34878D82A}">
                    <a16:rowId xmlns:a16="http://schemas.microsoft.com/office/drawing/2014/main" val="1287627915"/>
                  </a:ext>
                </a:extLst>
              </a:tr>
              <a:tr h="112363">
                <a:tc>
                  <a:txBody>
                    <a:bodyPr/>
                    <a:lstStyle/>
                    <a:p>
                      <a:pPr algn="l" fontAlgn="b"/>
                      <a:r>
                        <a:rPr lang="en-GB" sz="1400" u="none" strike="noStrike" dirty="0">
                          <a:effectLst/>
                        </a:rPr>
                        <a:t>Confirmation of existences of and quality assurance of draft list of assets and liabilities to be transferred</a:t>
                      </a:r>
                      <a:endParaRPr lang="en-GB" sz="1400" b="0" i="0" u="none" strike="noStrike" dirty="0">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400" u="none" strike="noStrike">
                          <a:effectLst/>
                        </a:rPr>
                        <a:t>September</a:t>
                      </a:r>
                      <a:endParaRPr lang="en-ZA" sz="1400" b="0" i="0" u="none" strike="noStrike">
                        <a:solidFill>
                          <a:srgbClr val="000000"/>
                        </a:solidFill>
                        <a:effectLst/>
                        <a:latin typeface="Calibri" panose="020F0502020204030204" pitchFamily="34" charset="0"/>
                      </a:endParaRPr>
                    </a:p>
                  </a:txBody>
                  <a:tcPr marL="1670" marR="1670" marT="1670" marB="0" anchor="b">
                    <a:solidFill>
                      <a:schemeClr val="bg1"/>
                    </a:solidFill>
                  </a:tcPr>
                </a:tc>
                <a:tc gridSpan="2">
                  <a:txBody>
                    <a:bodyPr/>
                    <a:lstStyle/>
                    <a:p>
                      <a:pPr algn="ctr" fontAlgn="b"/>
                      <a:r>
                        <a:rPr lang="en-ZA" sz="1200" b="0" i="0" u="none" strike="noStrike">
                          <a:solidFill>
                            <a:srgbClr val="000000"/>
                          </a:solidFill>
                          <a:effectLst/>
                          <a:latin typeface="Calibri" panose="020F0502020204030204" pitchFamily="34" charset="0"/>
                        </a:rPr>
                        <a:t>DBE &amp; DSD</a:t>
                      </a:r>
                    </a:p>
                  </a:txBody>
                  <a:tcPr marL="6350" marR="6350" marT="6350" marB="0" anchor="b">
                    <a:solidFill>
                      <a:schemeClr val="bg1"/>
                    </a:solidFill>
                  </a:tcPr>
                </a:tc>
                <a:tc hMerge="1">
                  <a:txBody>
                    <a:bodyPr/>
                    <a:lstStyle/>
                    <a:p>
                      <a:pPr algn="ctr" fontAlgn="b"/>
                      <a:endParaRPr lang="en-ZA" sz="1200" b="0" i="0" u="none" strike="noStrike">
                        <a:solidFill>
                          <a:srgbClr val="000000"/>
                        </a:solidFill>
                        <a:effectLst/>
                        <a:latin typeface="Calibri" panose="020F0502020204030204" pitchFamily="34" charset="0"/>
                      </a:endParaRPr>
                    </a:p>
                  </a:txBody>
                  <a:tcPr marL="6350" marR="6350" marT="6350" marB="0" anchor="b">
                    <a:solidFill>
                      <a:schemeClr val="bg1"/>
                    </a:solidFill>
                  </a:tcPr>
                </a:tc>
                <a:tc gridSpan="2">
                  <a:txBody>
                    <a:bodyPr/>
                    <a:lstStyle/>
                    <a:p>
                      <a:r>
                        <a:rPr lang="en-ZA" sz="1400" b="1" dirty="0">
                          <a:solidFill>
                            <a:schemeClr val="tx1"/>
                          </a:solidFill>
                        </a:rPr>
                        <a:t>Assets have been identified. Quality assessment of assets still needs to be undertaken upon finalisation of warm bodies.</a:t>
                      </a:r>
                    </a:p>
                  </a:txBody>
                  <a:tcPr marL="1670" marR="1670" marT="1670" marB="0" anchor="b">
                    <a:solidFill>
                      <a:srgbClr val="FFC000"/>
                    </a:solidFill>
                  </a:tcPr>
                </a:tc>
                <a:tc hMerge="1">
                  <a:txBody>
                    <a:bodyPr/>
                    <a:lstStyle/>
                    <a:p>
                      <a:endParaRPr lang="en-ZA" sz="1400" b="1" dirty="0">
                        <a:solidFill>
                          <a:schemeClr val="accent6"/>
                        </a:solidFill>
                      </a:endParaRPr>
                    </a:p>
                  </a:txBody>
                  <a:tcPr marL="1670" marR="1670" marT="1670" marB="0" anchor="b">
                    <a:solidFill>
                      <a:schemeClr val="bg1"/>
                    </a:solidFill>
                  </a:tcPr>
                </a:tc>
                <a:extLst>
                  <a:ext uri="{0D108BD9-81ED-4DB2-BD59-A6C34878D82A}">
                    <a16:rowId xmlns:a16="http://schemas.microsoft.com/office/drawing/2014/main" val="993149231"/>
                  </a:ext>
                </a:extLst>
              </a:tr>
              <a:tr h="112363">
                <a:tc>
                  <a:txBody>
                    <a:bodyPr/>
                    <a:lstStyle/>
                    <a:p>
                      <a:pPr algn="l" fontAlgn="b"/>
                      <a:r>
                        <a:rPr lang="en-GB" sz="1400" u="none" strike="noStrike" dirty="0">
                          <a:effectLst/>
                        </a:rPr>
                        <a:t>Confirmation of existences and quality assurances of list of NPI's that DBE should continue paying from April 2022</a:t>
                      </a:r>
                      <a:endParaRPr lang="en-GB" sz="1400" b="0" i="0" u="none" strike="noStrike" dirty="0">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400" u="none" strike="noStrike">
                          <a:effectLst/>
                        </a:rPr>
                        <a:t>September</a:t>
                      </a:r>
                      <a:endParaRPr lang="en-ZA" sz="1400" b="0" i="0" u="none" strike="noStrike">
                        <a:solidFill>
                          <a:srgbClr val="000000"/>
                        </a:solidFill>
                        <a:effectLst/>
                        <a:latin typeface="Calibri" panose="020F0502020204030204" pitchFamily="34" charset="0"/>
                      </a:endParaRPr>
                    </a:p>
                  </a:txBody>
                  <a:tcPr marL="1670" marR="1670" marT="1670" marB="0" anchor="b">
                    <a:solidFill>
                      <a:schemeClr val="bg1"/>
                    </a:solidFill>
                  </a:tcPr>
                </a:tc>
                <a:tc gridSpan="2">
                  <a:txBody>
                    <a:bodyPr/>
                    <a:lstStyle/>
                    <a:p>
                      <a:pPr algn="ctr" fontAlgn="b"/>
                      <a:r>
                        <a:rPr lang="en-ZA" sz="1200" b="0" i="0" u="none" strike="noStrike">
                          <a:solidFill>
                            <a:srgbClr val="000000"/>
                          </a:solidFill>
                          <a:effectLst/>
                          <a:latin typeface="Calibri" panose="020F0502020204030204" pitchFamily="34" charset="0"/>
                        </a:rPr>
                        <a:t>DBE &amp; DSD</a:t>
                      </a:r>
                    </a:p>
                  </a:txBody>
                  <a:tcPr marL="6350" marR="6350" marT="6350" marB="0" anchor="b">
                    <a:solidFill>
                      <a:schemeClr val="bg1"/>
                    </a:solidFill>
                  </a:tcPr>
                </a:tc>
                <a:tc hMerge="1">
                  <a:txBody>
                    <a:bodyPr/>
                    <a:lstStyle/>
                    <a:p>
                      <a:pPr algn="ctr" fontAlgn="b"/>
                      <a:endParaRPr lang="en-ZA" sz="1200" b="0" i="0" u="none" strike="noStrike">
                        <a:solidFill>
                          <a:srgbClr val="000000"/>
                        </a:solidFill>
                        <a:effectLst/>
                        <a:latin typeface="Calibri" panose="020F0502020204030204" pitchFamily="34" charset="0"/>
                      </a:endParaRPr>
                    </a:p>
                  </a:txBody>
                  <a:tcPr marL="6350" marR="6350" marT="6350" marB="0" anchor="b">
                    <a:solidFill>
                      <a:schemeClr val="bg1"/>
                    </a:solidFill>
                  </a:tcPr>
                </a:tc>
                <a:tc gridSpan="2">
                  <a:txBody>
                    <a:bodyPr/>
                    <a:lstStyle/>
                    <a:p>
                      <a:r>
                        <a:rPr lang="en-ZA" sz="1400" b="1" dirty="0">
                          <a:solidFill>
                            <a:schemeClr val="tx1"/>
                          </a:solidFill>
                        </a:rPr>
                        <a:t>2021 qualifying NPI are preliminarily added to the list of 2022 approved NPI pending the results of monitoring and evaluation. Monthly updates done and final list will be available in January 2022</a:t>
                      </a:r>
                      <a:r>
                        <a:rPr lang="en-ZA" sz="1400" dirty="0">
                          <a:solidFill>
                            <a:schemeClr val="tx1"/>
                          </a:solidFill>
                        </a:rPr>
                        <a:t>.</a:t>
                      </a:r>
                    </a:p>
                  </a:txBody>
                  <a:tcPr marL="1670" marR="1670" marT="1670" marB="0" anchor="b">
                    <a:solidFill>
                      <a:srgbClr val="FFC000"/>
                    </a:solidFill>
                  </a:tcPr>
                </a:tc>
                <a:tc hMerge="1">
                  <a:txBody>
                    <a:bodyPr/>
                    <a:lstStyle/>
                    <a:p>
                      <a:endParaRPr lang="en-ZA" sz="1400" dirty="0"/>
                    </a:p>
                  </a:txBody>
                  <a:tcPr marL="1670" marR="1670" marT="1670" marB="0" anchor="b">
                    <a:solidFill>
                      <a:schemeClr val="bg1"/>
                    </a:solidFill>
                  </a:tcPr>
                </a:tc>
                <a:extLst>
                  <a:ext uri="{0D108BD9-81ED-4DB2-BD59-A6C34878D82A}">
                    <a16:rowId xmlns:a16="http://schemas.microsoft.com/office/drawing/2014/main" val="1802613087"/>
                  </a:ext>
                </a:extLst>
              </a:tr>
              <a:tr h="112363">
                <a:tc>
                  <a:txBody>
                    <a:bodyPr/>
                    <a:lstStyle/>
                    <a:p>
                      <a:pPr algn="l" fontAlgn="b"/>
                      <a:r>
                        <a:rPr lang="en-GB" sz="1400" u="none" strike="noStrike">
                          <a:effectLst/>
                        </a:rPr>
                        <a:t>Confirmation of existence and quality assurance of payment details of NPIs that DBE should continue paying from April 2022</a:t>
                      </a:r>
                      <a:endParaRPr lang="en-GB" sz="1400" b="0" i="0" u="none" strike="noStrike">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400" u="none" strike="noStrike">
                          <a:effectLst/>
                        </a:rPr>
                        <a:t>September</a:t>
                      </a:r>
                      <a:endParaRPr lang="en-ZA" sz="1400" b="0" i="0" u="none" strike="noStrike">
                        <a:solidFill>
                          <a:srgbClr val="000000"/>
                        </a:solidFill>
                        <a:effectLst/>
                        <a:latin typeface="Calibri" panose="020F0502020204030204" pitchFamily="34" charset="0"/>
                      </a:endParaRPr>
                    </a:p>
                  </a:txBody>
                  <a:tcPr marL="1670" marR="1670" marT="1670" marB="0" anchor="b">
                    <a:solidFill>
                      <a:schemeClr val="bg1"/>
                    </a:solidFill>
                  </a:tcPr>
                </a:tc>
                <a:tc gridSpan="2">
                  <a:txBody>
                    <a:bodyPr/>
                    <a:lstStyle/>
                    <a:p>
                      <a:pPr algn="ctr" fontAlgn="b"/>
                      <a:r>
                        <a:rPr lang="en-ZA" sz="1200" b="0" i="0" u="none" strike="noStrike" dirty="0">
                          <a:solidFill>
                            <a:srgbClr val="000000"/>
                          </a:solidFill>
                          <a:effectLst/>
                          <a:latin typeface="Calibri" panose="020F0502020204030204" pitchFamily="34" charset="0"/>
                        </a:rPr>
                        <a:t>DBE &amp; DSD</a:t>
                      </a:r>
                    </a:p>
                  </a:txBody>
                  <a:tcPr marL="6350" marR="6350" marT="6350" marB="0" anchor="b">
                    <a:solidFill>
                      <a:schemeClr val="bg1"/>
                    </a:solidFill>
                  </a:tcPr>
                </a:tc>
                <a:tc hMerge="1">
                  <a:txBody>
                    <a:bodyPr/>
                    <a:lstStyle/>
                    <a:p>
                      <a:pPr algn="ctr" fontAlgn="b"/>
                      <a:endParaRPr lang="en-ZA" sz="12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gridSpan="2">
                  <a:txBody>
                    <a:bodyPr/>
                    <a:lstStyle/>
                    <a:p>
                      <a:r>
                        <a:rPr lang="en-ZA" sz="1400" b="1" dirty="0">
                          <a:solidFill>
                            <a:schemeClr val="tx1"/>
                          </a:solidFill>
                        </a:rPr>
                        <a:t>Database submitted to GDE by GDSD </a:t>
                      </a:r>
                      <a:r>
                        <a:rPr lang="en-ZA" sz="1400" dirty="0">
                          <a:solidFill>
                            <a:schemeClr val="tx1"/>
                          </a:solidFill>
                        </a:rPr>
                        <a:t>and </a:t>
                      </a:r>
                      <a:r>
                        <a:rPr lang="en-ZA" sz="1400" b="1" dirty="0">
                          <a:solidFill>
                            <a:schemeClr val="tx1"/>
                          </a:solidFill>
                        </a:rPr>
                        <a:t>monthly updates will be done by GDSD</a:t>
                      </a:r>
                      <a:r>
                        <a:rPr lang="en-ZA" sz="1400" dirty="0">
                          <a:solidFill>
                            <a:schemeClr val="tx1"/>
                          </a:solidFill>
                        </a:rPr>
                        <a:t>.</a:t>
                      </a:r>
                    </a:p>
                  </a:txBody>
                  <a:tcPr marL="1670" marR="1670" marT="1670" marB="0" anchor="b">
                    <a:solidFill>
                      <a:srgbClr val="FFC000"/>
                    </a:solidFill>
                  </a:tcPr>
                </a:tc>
                <a:tc hMerge="1">
                  <a:txBody>
                    <a:bodyPr/>
                    <a:lstStyle/>
                    <a:p>
                      <a:endParaRPr lang="en-ZA" sz="1400" dirty="0"/>
                    </a:p>
                  </a:txBody>
                  <a:tcPr marL="1670" marR="1670" marT="1670" marB="0" anchor="b">
                    <a:solidFill>
                      <a:schemeClr val="bg1"/>
                    </a:solidFill>
                  </a:tcPr>
                </a:tc>
                <a:extLst>
                  <a:ext uri="{0D108BD9-81ED-4DB2-BD59-A6C34878D82A}">
                    <a16:rowId xmlns:a16="http://schemas.microsoft.com/office/drawing/2014/main" val="273194245"/>
                  </a:ext>
                </a:extLst>
              </a:tr>
            </a:tbl>
          </a:graphicData>
        </a:graphic>
      </p:graphicFrame>
    </p:spTree>
    <p:extLst>
      <p:ext uri="{BB962C8B-B14F-4D97-AF65-F5344CB8AC3E}">
        <p14:creationId xmlns:p14="http://schemas.microsoft.com/office/powerpoint/2010/main" val="3684178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0436773" y="6143220"/>
            <a:ext cx="1755228" cy="714780"/>
          </a:xfrm>
          <a:prstGeom prst="rect">
            <a:avLst/>
          </a:prstGeom>
          <a:noFill/>
          <a:ln w="9525">
            <a:noFill/>
            <a:miter lim="800000"/>
            <a:headEnd/>
            <a:tailEnd/>
          </a:ln>
        </p:spPr>
      </p:pic>
      <p:sp>
        <p:nvSpPr>
          <p:cNvPr id="7" name="Title 4">
            <a:extLst>
              <a:ext uri="{FF2B5EF4-FFF2-40B4-BE49-F238E27FC236}">
                <a16:creationId xmlns:a16="http://schemas.microsoft.com/office/drawing/2014/main" id="{C6F1201A-E2ED-4801-8CF9-69FE2FBBF74F}"/>
              </a:ext>
            </a:extLst>
          </p:cNvPr>
          <p:cNvSpPr txBox="1">
            <a:spLocks/>
          </p:cNvSpPr>
          <p:nvPr/>
        </p:nvSpPr>
        <p:spPr>
          <a:xfrm>
            <a:off x="1524000" y="10302"/>
            <a:ext cx="8892480" cy="8940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cap="small" dirty="0">
                <a:solidFill>
                  <a:schemeClr val="accent2">
                    <a:lumMod val="75000"/>
                  </a:schemeClr>
                </a:solidFill>
                <a:cs typeface="Arial" panose="020B0604020202020204" pitchFamily="34" charset="0"/>
              </a:rPr>
              <a:t>Preparing for the function:</a:t>
            </a:r>
          </a:p>
          <a:p>
            <a:r>
              <a:rPr lang="en-GB" sz="2800" b="1" cap="small" dirty="0">
                <a:solidFill>
                  <a:schemeClr val="accent2">
                    <a:lumMod val="75000"/>
                  </a:schemeClr>
                </a:solidFill>
                <a:cs typeface="Arial" panose="020B0604020202020204" pitchFamily="34" charset="0"/>
              </a:rPr>
              <a:t>Finance &amp; Budgets</a:t>
            </a:r>
            <a:endParaRPr lang="en-US" sz="2800" dirty="0">
              <a:solidFill>
                <a:schemeClr val="accent2">
                  <a:lumMod val="75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511374376"/>
              </p:ext>
            </p:extLst>
          </p:nvPr>
        </p:nvGraphicFramePr>
        <p:xfrm>
          <a:off x="232875" y="904338"/>
          <a:ext cx="11876566" cy="5447150"/>
        </p:xfrm>
        <a:graphic>
          <a:graphicData uri="http://schemas.openxmlformats.org/drawingml/2006/table">
            <a:tbl>
              <a:tblPr>
                <a:tableStyleId>{616DA210-FB5B-4158-B5E0-FEB733F419BA}</a:tableStyleId>
              </a:tblPr>
              <a:tblGrid>
                <a:gridCol w="6379534">
                  <a:extLst>
                    <a:ext uri="{9D8B030D-6E8A-4147-A177-3AD203B41FA5}">
                      <a16:colId xmlns:a16="http://schemas.microsoft.com/office/drawing/2014/main" val="3935906582"/>
                    </a:ext>
                  </a:extLst>
                </a:gridCol>
                <a:gridCol w="1063256">
                  <a:extLst>
                    <a:ext uri="{9D8B030D-6E8A-4147-A177-3AD203B41FA5}">
                      <a16:colId xmlns:a16="http://schemas.microsoft.com/office/drawing/2014/main" val="2436313255"/>
                    </a:ext>
                  </a:extLst>
                </a:gridCol>
                <a:gridCol w="1130503">
                  <a:extLst>
                    <a:ext uri="{9D8B030D-6E8A-4147-A177-3AD203B41FA5}">
                      <a16:colId xmlns:a16="http://schemas.microsoft.com/office/drawing/2014/main" val="3588628741"/>
                    </a:ext>
                  </a:extLst>
                </a:gridCol>
                <a:gridCol w="3303273">
                  <a:extLst>
                    <a:ext uri="{9D8B030D-6E8A-4147-A177-3AD203B41FA5}">
                      <a16:colId xmlns:a16="http://schemas.microsoft.com/office/drawing/2014/main" val="3989723238"/>
                    </a:ext>
                  </a:extLst>
                </a:gridCol>
              </a:tblGrid>
              <a:tr h="112363">
                <a:tc>
                  <a:txBody>
                    <a:bodyPr/>
                    <a:lstStyle/>
                    <a:p>
                      <a:pPr algn="l" fontAlgn="b"/>
                      <a:r>
                        <a:rPr lang="en-ZA" sz="1200" b="1" u="none" strike="noStrike" dirty="0">
                          <a:effectLst/>
                        </a:rPr>
                        <a:t>Activity</a:t>
                      </a:r>
                      <a:endParaRPr lang="en-ZA" sz="1200" b="1" i="0" u="none" strike="noStrike" dirty="0">
                        <a:solidFill>
                          <a:srgbClr val="FFFFFF"/>
                        </a:solidFill>
                        <a:effectLst/>
                        <a:latin typeface="Calibri" panose="020F0502020204030204" pitchFamily="34" charset="0"/>
                      </a:endParaRPr>
                    </a:p>
                  </a:txBody>
                  <a:tcPr marL="1670" marR="1670" marT="1670" marB="0" anchor="b">
                    <a:solidFill>
                      <a:schemeClr val="bg1"/>
                    </a:solidFill>
                  </a:tcPr>
                </a:tc>
                <a:tc>
                  <a:txBody>
                    <a:bodyPr/>
                    <a:lstStyle/>
                    <a:p>
                      <a:pPr algn="l" fontAlgn="b"/>
                      <a:r>
                        <a:rPr lang="en-ZA" sz="1200" b="1" u="none" strike="noStrike" dirty="0">
                          <a:effectLst/>
                        </a:rPr>
                        <a:t>Timeframe</a:t>
                      </a:r>
                      <a:endParaRPr lang="en-ZA" sz="1200" b="1" i="0" u="none" strike="noStrike" dirty="0">
                        <a:solidFill>
                          <a:srgbClr val="FFFFFF"/>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200" b="1" u="none" strike="noStrike" dirty="0">
                          <a:effectLst/>
                        </a:rPr>
                        <a:t>Department</a:t>
                      </a:r>
                      <a:endParaRPr lang="en-ZA" sz="1200" b="1" i="0" u="none" strike="noStrike" dirty="0">
                        <a:solidFill>
                          <a:srgbClr val="FFFFFF"/>
                        </a:solidFill>
                        <a:effectLst/>
                        <a:latin typeface="Calibri" panose="020F0502020204030204" pitchFamily="34" charset="0"/>
                      </a:endParaRPr>
                    </a:p>
                  </a:txBody>
                  <a:tcPr marL="1670" marR="1670" marT="1670" marB="0" anchor="b">
                    <a:solidFill>
                      <a:schemeClr val="bg1"/>
                    </a:solidFill>
                  </a:tcPr>
                </a:tc>
                <a:tc>
                  <a:txBody>
                    <a:bodyPr/>
                    <a:lstStyle/>
                    <a:p>
                      <a:pPr algn="l" fontAlgn="b"/>
                      <a:r>
                        <a:rPr lang="en-ZA" sz="1200" b="1" u="none" strike="noStrike" dirty="0">
                          <a:effectLst/>
                        </a:rPr>
                        <a:t>Progress report</a:t>
                      </a:r>
                      <a:endParaRPr lang="en-ZA" sz="1200" b="1" i="0" u="none" strike="noStrike" dirty="0">
                        <a:solidFill>
                          <a:srgbClr val="FFFFFF"/>
                        </a:solidFill>
                        <a:effectLst/>
                        <a:latin typeface="Calibri" panose="020F0502020204030204" pitchFamily="34" charset="0"/>
                      </a:endParaRPr>
                    </a:p>
                  </a:txBody>
                  <a:tcPr marL="1670" marR="1670" marT="1670" marB="0" anchor="b">
                    <a:solidFill>
                      <a:schemeClr val="bg1"/>
                    </a:solidFill>
                  </a:tcPr>
                </a:tc>
                <a:extLst>
                  <a:ext uri="{0D108BD9-81ED-4DB2-BD59-A6C34878D82A}">
                    <a16:rowId xmlns:a16="http://schemas.microsoft.com/office/drawing/2014/main" val="279224615"/>
                  </a:ext>
                </a:extLst>
              </a:tr>
              <a:tr h="112363">
                <a:tc gridSpan="4">
                  <a:txBody>
                    <a:bodyPr/>
                    <a:lstStyle/>
                    <a:p>
                      <a:pPr algn="l" fontAlgn="b"/>
                      <a:r>
                        <a:rPr lang="en-GB" sz="1200" b="1" u="none" strike="noStrike" dirty="0">
                          <a:effectLst/>
                        </a:rPr>
                        <a:t>3. Transfer and onboarding of Finance Staff from DSD to DBE as well as transfer of relevant information assets and tools of trade</a:t>
                      </a:r>
                      <a:endParaRPr lang="en-GB" sz="1200" b="1" i="0" u="none" strike="noStrike" dirty="0">
                        <a:solidFill>
                          <a:srgbClr val="000000"/>
                        </a:solidFill>
                        <a:effectLst/>
                        <a:latin typeface="Calibri" panose="020F0502020204030204" pitchFamily="34" charset="0"/>
                      </a:endParaRPr>
                    </a:p>
                  </a:txBody>
                  <a:tcPr marL="1670" marR="1670" marT="1670" marB="0" anchor="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343290222"/>
                  </a:ext>
                </a:extLst>
              </a:tr>
              <a:tr h="112363">
                <a:tc>
                  <a:txBody>
                    <a:bodyPr/>
                    <a:lstStyle/>
                    <a:p>
                      <a:pPr algn="l" fontAlgn="b"/>
                      <a:r>
                        <a:rPr lang="en-GB" sz="1200" u="none" strike="noStrike" dirty="0">
                          <a:effectLst/>
                        </a:rPr>
                        <a:t>Target staff identified and ring-fenced</a:t>
                      </a:r>
                      <a:endParaRPr lang="en-GB" sz="1200" b="0" i="0" u="none" strike="noStrike" dirty="0">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200" u="none" strike="noStrike" dirty="0">
                          <a:effectLst/>
                        </a:rPr>
                        <a:t>September</a:t>
                      </a:r>
                      <a:endParaRPr lang="en-ZA" sz="1200" b="0" i="0" u="none" strike="noStrike" dirty="0">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200" u="none" strike="noStrike">
                          <a:effectLst/>
                        </a:rPr>
                        <a:t>DBE &amp; DSD</a:t>
                      </a:r>
                      <a:endParaRPr lang="en-ZA" sz="1200" b="0" i="0" u="none" strike="noStrike">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r>
                        <a:rPr lang="en-ZA" sz="1400" dirty="0"/>
                        <a:t>Posts identified and ringfenced.</a:t>
                      </a:r>
                    </a:p>
                  </a:txBody>
                  <a:tcPr marL="1670" marR="1670" marT="1670" marB="0" anchor="b">
                    <a:solidFill>
                      <a:srgbClr val="FFC000"/>
                    </a:solidFill>
                  </a:tcPr>
                </a:tc>
                <a:extLst>
                  <a:ext uri="{0D108BD9-81ED-4DB2-BD59-A6C34878D82A}">
                    <a16:rowId xmlns:a16="http://schemas.microsoft.com/office/drawing/2014/main" val="2751627842"/>
                  </a:ext>
                </a:extLst>
              </a:tr>
              <a:tr h="112363">
                <a:tc>
                  <a:txBody>
                    <a:bodyPr/>
                    <a:lstStyle/>
                    <a:p>
                      <a:pPr algn="l" fontAlgn="b"/>
                      <a:r>
                        <a:rPr lang="en-GB" sz="1200" u="none" strike="noStrike" dirty="0">
                          <a:effectLst/>
                        </a:rPr>
                        <a:t>Finance staff to be transferred confirmed (post the HR consultation process)</a:t>
                      </a:r>
                      <a:endParaRPr lang="en-GB" sz="1200" b="0" i="0" u="none" strike="noStrike" dirty="0">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200" u="none" strike="noStrike">
                          <a:effectLst/>
                        </a:rPr>
                        <a:t>October</a:t>
                      </a:r>
                      <a:endParaRPr lang="en-ZA" sz="1200" b="0" i="0" u="none" strike="noStrike">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200" u="none" strike="noStrike">
                          <a:effectLst/>
                        </a:rPr>
                        <a:t>DBE &amp; DSD</a:t>
                      </a:r>
                      <a:endParaRPr lang="en-ZA" sz="1200" b="0" i="0" u="none" strike="noStrike">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r>
                        <a:rPr lang="en-ZA" sz="1400" dirty="0"/>
                        <a:t>Post confirmed, consultation still underway.</a:t>
                      </a:r>
                    </a:p>
                  </a:txBody>
                  <a:tcPr marL="1670" marR="1670" marT="1670" marB="0" anchor="b">
                    <a:solidFill>
                      <a:srgbClr val="FFC000"/>
                    </a:solidFill>
                  </a:tcPr>
                </a:tc>
                <a:extLst>
                  <a:ext uri="{0D108BD9-81ED-4DB2-BD59-A6C34878D82A}">
                    <a16:rowId xmlns:a16="http://schemas.microsoft.com/office/drawing/2014/main" val="478498239"/>
                  </a:ext>
                </a:extLst>
              </a:tr>
              <a:tr h="112363">
                <a:tc>
                  <a:txBody>
                    <a:bodyPr/>
                    <a:lstStyle/>
                    <a:p>
                      <a:pPr algn="l" fontAlgn="b"/>
                      <a:r>
                        <a:rPr lang="en-GB" sz="1200" u="none" strike="noStrike">
                          <a:effectLst/>
                        </a:rPr>
                        <a:t>Finance staff to be transferred briefed on their placement both in terms of organisational structure and physical place of work</a:t>
                      </a:r>
                      <a:endParaRPr lang="en-GB" sz="1200" b="0" i="0" u="none" strike="noStrike">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200" u="none" strike="noStrike">
                          <a:effectLst/>
                        </a:rPr>
                        <a:t>October</a:t>
                      </a:r>
                      <a:endParaRPr lang="en-ZA" sz="1200" b="0" i="0" u="none" strike="noStrike">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200" u="none" strike="noStrike" dirty="0">
                          <a:effectLst/>
                        </a:rPr>
                        <a:t>DBE &amp; DSD</a:t>
                      </a:r>
                      <a:endParaRPr lang="en-ZA" sz="1200" b="0" i="0" u="none" strike="noStrike" dirty="0">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t>Post confirmed, consultation still underway.</a:t>
                      </a:r>
                    </a:p>
                  </a:txBody>
                  <a:tcPr marL="1670" marR="1670" marT="1670" marB="0" anchor="b">
                    <a:solidFill>
                      <a:srgbClr val="FFC000"/>
                    </a:solidFill>
                  </a:tcPr>
                </a:tc>
                <a:extLst>
                  <a:ext uri="{0D108BD9-81ED-4DB2-BD59-A6C34878D82A}">
                    <a16:rowId xmlns:a16="http://schemas.microsoft.com/office/drawing/2014/main" val="2959174535"/>
                  </a:ext>
                </a:extLst>
              </a:tr>
              <a:tr h="112363">
                <a:tc>
                  <a:txBody>
                    <a:bodyPr/>
                    <a:lstStyle/>
                    <a:p>
                      <a:pPr algn="l" fontAlgn="b"/>
                      <a:r>
                        <a:rPr lang="en-GB" sz="1200" u="none" strike="noStrike" dirty="0">
                          <a:effectLst/>
                        </a:rPr>
                        <a:t>Existing DBE finance and DSD staff to be transferred meet and share knowledge on how NPI payment process works (meetings to be organised by DBE process owners identified by the CFOs)</a:t>
                      </a:r>
                      <a:endParaRPr lang="en-GB" sz="1200" b="0" i="0" u="none" strike="noStrike" dirty="0">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200" u="none" strike="noStrike" dirty="0">
                          <a:effectLst/>
                        </a:rPr>
                        <a:t>November</a:t>
                      </a:r>
                      <a:endParaRPr lang="en-ZA" sz="1200" b="0" i="0" u="none" strike="noStrike" dirty="0">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200" u="none" strike="noStrike" dirty="0">
                          <a:effectLst/>
                        </a:rPr>
                        <a:t>DBE</a:t>
                      </a:r>
                      <a:endParaRPr lang="en-ZA" sz="1200" b="0" i="0" u="none" strike="noStrike" dirty="0">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r>
                        <a:rPr lang="en-ZA" sz="1400" dirty="0"/>
                        <a:t>Engagement between management took place on processes. One on one engagement of operational staff will take place by end of November.</a:t>
                      </a:r>
                    </a:p>
                  </a:txBody>
                  <a:tcPr marL="1670" marR="1670" marT="1670" marB="0" anchor="b">
                    <a:solidFill>
                      <a:srgbClr val="FFC000"/>
                    </a:solidFill>
                  </a:tcPr>
                </a:tc>
                <a:extLst>
                  <a:ext uri="{0D108BD9-81ED-4DB2-BD59-A6C34878D82A}">
                    <a16:rowId xmlns:a16="http://schemas.microsoft.com/office/drawing/2014/main" val="2610523889"/>
                  </a:ext>
                </a:extLst>
              </a:tr>
              <a:tr h="173003">
                <a:tc>
                  <a:txBody>
                    <a:bodyPr/>
                    <a:lstStyle/>
                    <a:p>
                      <a:pPr algn="l" fontAlgn="b"/>
                      <a:r>
                        <a:rPr lang="en-GB" sz="1200" u="none" strike="noStrike" dirty="0">
                          <a:effectLst/>
                        </a:rPr>
                        <a:t>To be DBE (ECD) Finance team engage with other To-Be DBE ECD management teams to confirm interface and ways of working between DBE (ECD) Finance team and the other DBE staff involved in the ECD functions (registration and deregistration of service providers, receipt and verification of invoices etc.)</a:t>
                      </a:r>
                      <a:endParaRPr lang="en-GB" sz="1200" b="0" i="0" u="none" strike="noStrike" dirty="0">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200" u="none" strike="noStrike" dirty="0">
                          <a:effectLst/>
                        </a:rPr>
                        <a:t>November</a:t>
                      </a:r>
                      <a:endParaRPr lang="en-ZA" sz="1200" b="0" i="0" u="none" strike="noStrike" dirty="0">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200" u="none" strike="noStrike">
                          <a:effectLst/>
                        </a:rPr>
                        <a:t>DBE</a:t>
                      </a:r>
                      <a:endParaRPr lang="en-ZA" sz="1200" b="0" i="0" u="none" strike="noStrike">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r>
                        <a:rPr lang="en-ZA" sz="1400" dirty="0"/>
                        <a:t>Engagements to take place by end of November.</a:t>
                      </a:r>
                    </a:p>
                  </a:txBody>
                  <a:tcPr marL="1670" marR="1670" marT="1670" marB="0" anchor="b">
                    <a:solidFill>
                      <a:schemeClr val="bg1"/>
                    </a:solidFill>
                  </a:tcPr>
                </a:tc>
                <a:extLst>
                  <a:ext uri="{0D108BD9-81ED-4DB2-BD59-A6C34878D82A}">
                    <a16:rowId xmlns:a16="http://schemas.microsoft.com/office/drawing/2014/main" val="940129650"/>
                  </a:ext>
                </a:extLst>
              </a:tr>
              <a:tr h="112363">
                <a:tc>
                  <a:txBody>
                    <a:bodyPr/>
                    <a:lstStyle/>
                    <a:p>
                      <a:pPr algn="l" fontAlgn="b"/>
                      <a:r>
                        <a:rPr lang="en-GB" sz="1200" u="none" strike="noStrike" dirty="0">
                          <a:effectLst/>
                        </a:rPr>
                        <a:t>DBE and DSD staff prepare to work in shared office space</a:t>
                      </a:r>
                      <a:endParaRPr lang="en-GB" sz="1200" b="0" i="0" u="none" strike="noStrike" dirty="0">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200" u="none" strike="noStrike" dirty="0">
                          <a:effectLst/>
                        </a:rPr>
                        <a:t>Nov – Dec</a:t>
                      </a:r>
                      <a:endParaRPr lang="en-ZA" sz="1200" b="0" i="0" u="none" strike="noStrike" dirty="0">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200" u="none" strike="noStrike" dirty="0">
                          <a:effectLst/>
                        </a:rPr>
                        <a:t>DBE</a:t>
                      </a:r>
                      <a:endParaRPr lang="en-ZA" sz="1200" b="0" i="0" u="none" strike="noStrike" dirty="0">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r>
                        <a:rPr lang="en-ZA" sz="1400" dirty="0"/>
                        <a:t>This will be done pending finalisation of HR process.</a:t>
                      </a:r>
                    </a:p>
                  </a:txBody>
                  <a:tcPr marL="1670" marR="1670" marT="1670" marB="0" anchor="b">
                    <a:solidFill>
                      <a:schemeClr val="bg1"/>
                    </a:solidFill>
                  </a:tcPr>
                </a:tc>
                <a:extLst>
                  <a:ext uri="{0D108BD9-81ED-4DB2-BD59-A6C34878D82A}">
                    <a16:rowId xmlns:a16="http://schemas.microsoft.com/office/drawing/2014/main" val="1095038549"/>
                  </a:ext>
                </a:extLst>
              </a:tr>
              <a:tr h="112363">
                <a:tc>
                  <a:txBody>
                    <a:bodyPr/>
                    <a:lstStyle/>
                    <a:p>
                      <a:pPr algn="l" fontAlgn="b"/>
                      <a:r>
                        <a:rPr lang="en-GB" sz="1200" u="none" strike="noStrike" dirty="0">
                          <a:effectLst/>
                        </a:rPr>
                        <a:t>DBE and DSD staff begin to work in shared office space but co-report to their respective DSD and DBE Heads</a:t>
                      </a:r>
                      <a:endParaRPr lang="en-GB" sz="1200" b="0" i="0" u="none" strike="noStrike" dirty="0">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200" u="none" strike="noStrike" dirty="0">
                          <a:effectLst/>
                        </a:rPr>
                        <a:t>January</a:t>
                      </a:r>
                      <a:endParaRPr lang="en-ZA" sz="1200" b="0" i="0" u="none" strike="noStrike" dirty="0">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200" u="none" strike="noStrike">
                          <a:effectLst/>
                        </a:rPr>
                        <a:t>DBE</a:t>
                      </a:r>
                      <a:endParaRPr lang="en-ZA" sz="1200" b="0" i="0" u="none" strike="noStrike">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t>This will be done pending finalisation of HR process.</a:t>
                      </a:r>
                    </a:p>
                  </a:txBody>
                  <a:tcPr marL="1670" marR="1670" marT="1670" marB="0" anchor="b">
                    <a:solidFill>
                      <a:schemeClr val="bg1"/>
                    </a:solidFill>
                  </a:tcPr>
                </a:tc>
                <a:extLst>
                  <a:ext uri="{0D108BD9-81ED-4DB2-BD59-A6C34878D82A}">
                    <a16:rowId xmlns:a16="http://schemas.microsoft.com/office/drawing/2014/main" val="2138288262"/>
                  </a:ext>
                </a:extLst>
              </a:tr>
              <a:tr h="112363">
                <a:tc>
                  <a:txBody>
                    <a:bodyPr/>
                    <a:lstStyle/>
                    <a:p>
                      <a:pPr algn="l" fontAlgn="b"/>
                      <a:r>
                        <a:rPr lang="en-GB" sz="1200" u="none" strike="noStrike" dirty="0">
                          <a:effectLst/>
                        </a:rPr>
                        <a:t>Adequacy of tools of trade and office space for transferred staff confirmed</a:t>
                      </a:r>
                      <a:endParaRPr lang="en-GB" sz="1200" b="0" i="0" u="none" strike="noStrike" dirty="0">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200" u="none" strike="noStrike" dirty="0">
                          <a:effectLst/>
                        </a:rPr>
                        <a:t>January</a:t>
                      </a:r>
                      <a:endParaRPr lang="en-ZA" sz="1200" b="0" i="0" u="none" strike="noStrike" dirty="0">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200" u="none" strike="noStrike" dirty="0">
                          <a:effectLst/>
                        </a:rPr>
                        <a:t>DBE</a:t>
                      </a:r>
                      <a:endParaRPr lang="en-ZA" sz="1200" b="0" i="0" u="none" strike="noStrike" dirty="0">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t>This will be done pending finalisation of HR process.</a:t>
                      </a:r>
                    </a:p>
                  </a:txBody>
                  <a:tcPr marL="1670" marR="1670" marT="1670" marB="0" anchor="b">
                    <a:solidFill>
                      <a:schemeClr val="bg1"/>
                    </a:solidFill>
                  </a:tcPr>
                </a:tc>
                <a:extLst>
                  <a:ext uri="{0D108BD9-81ED-4DB2-BD59-A6C34878D82A}">
                    <a16:rowId xmlns:a16="http://schemas.microsoft.com/office/drawing/2014/main" val="2695787857"/>
                  </a:ext>
                </a:extLst>
              </a:tr>
              <a:tr h="171219">
                <a:tc>
                  <a:txBody>
                    <a:bodyPr/>
                    <a:lstStyle/>
                    <a:p>
                      <a:pPr algn="l" fontAlgn="b"/>
                      <a:r>
                        <a:rPr lang="en-GB" sz="1200" u="none" strike="noStrike" dirty="0">
                          <a:effectLst/>
                        </a:rPr>
                        <a:t>DSD staff share key information assets that DBE will need to take over the payment process (i.e., process maps, SOPs, list of NPI and associated payment details and payment commitments to be transferred etc.)</a:t>
                      </a:r>
                      <a:endParaRPr lang="en-GB" sz="1200" b="0" i="0" u="none" strike="noStrike" dirty="0">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200" u="none" strike="noStrike" dirty="0">
                          <a:effectLst/>
                        </a:rPr>
                        <a:t>January – February</a:t>
                      </a:r>
                      <a:endParaRPr lang="en-ZA" sz="1200" b="0" i="0" u="none" strike="noStrike" dirty="0">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200" u="none" strike="noStrike" dirty="0">
                          <a:effectLst/>
                        </a:rPr>
                        <a:t>DBE</a:t>
                      </a:r>
                      <a:endParaRPr lang="en-ZA" sz="1200" b="0" i="0" u="none" strike="noStrike" dirty="0">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t>Information sharing will be finalised by </a:t>
                      </a:r>
                      <a:r>
                        <a:rPr lang="en-ZA" sz="1400" u="none" strike="noStrike" dirty="0">
                          <a:effectLst/>
                        </a:rPr>
                        <a:t>January – February</a:t>
                      </a:r>
                      <a:endParaRPr lang="en-ZA" sz="1400" b="0" i="0" u="none" strike="noStrike" dirty="0">
                        <a:solidFill>
                          <a:srgbClr val="000000"/>
                        </a:solidFill>
                        <a:effectLst/>
                        <a:latin typeface="Calibri" panose="020F0502020204030204" pitchFamily="34" charset="0"/>
                      </a:endParaRPr>
                    </a:p>
                  </a:txBody>
                  <a:tcPr marL="1670" marR="1670" marT="1670" marB="0" anchor="b">
                    <a:solidFill>
                      <a:schemeClr val="bg1"/>
                    </a:solidFill>
                  </a:tcPr>
                </a:tc>
                <a:extLst>
                  <a:ext uri="{0D108BD9-81ED-4DB2-BD59-A6C34878D82A}">
                    <a16:rowId xmlns:a16="http://schemas.microsoft.com/office/drawing/2014/main" val="3881835356"/>
                  </a:ext>
                </a:extLst>
              </a:tr>
              <a:tr h="112363">
                <a:tc>
                  <a:txBody>
                    <a:bodyPr/>
                    <a:lstStyle/>
                    <a:p>
                      <a:pPr algn="l" fontAlgn="b"/>
                      <a:r>
                        <a:rPr lang="en-GB" sz="1200" u="none" strike="noStrike">
                          <a:effectLst/>
                        </a:rPr>
                        <a:t>DBE confirm receipt and completeness of information assets receieved</a:t>
                      </a:r>
                      <a:endParaRPr lang="en-GB" sz="1200" b="0" i="0" u="none" strike="noStrike">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200" u="none" strike="noStrike" dirty="0">
                          <a:effectLst/>
                        </a:rPr>
                        <a:t>Feb – Mar</a:t>
                      </a:r>
                      <a:endParaRPr lang="en-ZA" sz="1200" b="0" i="0" u="none" strike="noStrike" dirty="0">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200" u="none" strike="noStrike">
                          <a:effectLst/>
                        </a:rPr>
                        <a:t>DBE</a:t>
                      </a:r>
                      <a:endParaRPr lang="en-ZA" sz="1200" b="0" i="0" u="none" strike="noStrike">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t>This will be done pending finalisation of HR process.</a:t>
                      </a:r>
                    </a:p>
                  </a:txBody>
                  <a:tcPr marL="1670" marR="1670" marT="1670" marB="0" anchor="b">
                    <a:solidFill>
                      <a:schemeClr val="bg1"/>
                    </a:solidFill>
                  </a:tcPr>
                </a:tc>
                <a:extLst>
                  <a:ext uri="{0D108BD9-81ED-4DB2-BD59-A6C34878D82A}">
                    <a16:rowId xmlns:a16="http://schemas.microsoft.com/office/drawing/2014/main" val="3455593909"/>
                  </a:ext>
                </a:extLst>
              </a:tr>
              <a:tr h="112363">
                <a:tc>
                  <a:txBody>
                    <a:bodyPr/>
                    <a:lstStyle/>
                    <a:p>
                      <a:pPr algn="l" fontAlgn="b"/>
                      <a:r>
                        <a:rPr lang="en-GB" sz="1200" u="none" strike="noStrike" dirty="0">
                          <a:effectLst/>
                        </a:rPr>
                        <a:t>Function shift effected and DSD staff fully report to DBE Head</a:t>
                      </a:r>
                      <a:endParaRPr lang="en-GB" sz="1200" b="0" i="0" u="none" strike="noStrike" dirty="0">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200" u="none" strike="noStrike" dirty="0">
                          <a:effectLst/>
                        </a:rPr>
                        <a:t>1 April</a:t>
                      </a:r>
                      <a:endParaRPr lang="en-ZA" sz="1200" b="0" i="0" u="none" strike="noStrike" dirty="0">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algn="ctr" fontAlgn="b"/>
                      <a:r>
                        <a:rPr lang="en-ZA" sz="1200" u="none" strike="noStrike">
                          <a:effectLst/>
                        </a:rPr>
                        <a:t>DBE</a:t>
                      </a:r>
                      <a:endParaRPr lang="en-ZA" sz="1200" b="0" i="0" u="none" strike="noStrike">
                        <a:solidFill>
                          <a:srgbClr val="000000"/>
                        </a:solidFill>
                        <a:effectLst/>
                        <a:latin typeface="Calibri" panose="020F0502020204030204" pitchFamily="34" charset="0"/>
                      </a:endParaRPr>
                    </a:p>
                  </a:txBody>
                  <a:tcPr marL="1670" marR="1670" marT="1670" marB="0" anchor="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t>This will be done pending finalisation of HR process.</a:t>
                      </a:r>
                    </a:p>
                  </a:txBody>
                  <a:tcPr marL="1670" marR="1670" marT="1670" marB="0" anchor="b">
                    <a:solidFill>
                      <a:schemeClr val="bg1"/>
                    </a:solidFill>
                  </a:tcPr>
                </a:tc>
                <a:extLst>
                  <a:ext uri="{0D108BD9-81ED-4DB2-BD59-A6C34878D82A}">
                    <a16:rowId xmlns:a16="http://schemas.microsoft.com/office/drawing/2014/main" val="2687808367"/>
                  </a:ext>
                </a:extLst>
              </a:tr>
            </a:tbl>
          </a:graphicData>
        </a:graphic>
      </p:graphicFrame>
    </p:spTree>
    <p:extLst>
      <p:ext uri="{BB962C8B-B14F-4D97-AF65-F5344CB8AC3E}">
        <p14:creationId xmlns:p14="http://schemas.microsoft.com/office/powerpoint/2010/main" val="4260521639"/>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9508</TotalTime>
  <Words>10403</Words>
  <Application>Microsoft Office PowerPoint</Application>
  <PresentationFormat>Widescreen</PresentationFormat>
  <Paragraphs>2294</Paragraphs>
  <Slides>78</Slides>
  <Notes>21</Notes>
  <HiddenSlides>13</HiddenSlides>
  <MMClips>0</MMClips>
  <ScaleCrop>false</ScaleCrop>
  <HeadingPairs>
    <vt:vector size="4" baseType="variant">
      <vt:variant>
        <vt:lpstr>Theme</vt:lpstr>
      </vt:variant>
      <vt:variant>
        <vt:i4>2</vt:i4>
      </vt:variant>
      <vt:variant>
        <vt:lpstr>Slide Titles</vt:lpstr>
      </vt:variant>
      <vt:variant>
        <vt:i4>78</vt:i4>
      </vt:variant>
    </vt:vector>
  </HeadingPairs>
  <TitlesOfParts>
    <vt:vector size="80" baseType="lpstr">
      <vt:lpstr>1_Custom Design</vt:lpstr>
      <vt:lpstr>1_New DBE Presentation template</vt:lpstr>
      <vt:lpstr>ECD FUNCTION SHIFT Preparing for the function shift GAUTENG PROVINCE  27 OCTOBER 2021</vt:lpstr>
      <vt:lpstr>Introduction </vt:lpstr>
      <vt:lpstr>PowerPoint Presentation</vt:lpstr>
      <vt:lpstr>SLA Update – 22 Oct 2021 </vt:lpstr>
      <vt:lpstr>Action Plan </vt:lpstr>
      <vt:lpstr>Finance &amp; Budgets</vt:lpstr>
      <vt:lpstr>PowerPoint Presentation</vt:lpstr>
      <vt:lpstr>PowerPoint Presentation</vt:lpstr>
      <vt:lpstr>PowerPoint Presentation</vt:lpstr>
      <vt:lpstr>PowerPoint Presentation</vt:lpstr>
      <vt:lpstr>NOTES FROM MEETING GDE &amp; DSD</vt:lpstr>
      <vt:lpstr>NPO FUNDING CYCLE- Progress as at 13 September</vt:lpstr>
      <vt:lpstr>NPO FUNDING CYCLE</vt:lpstr>
      <vt:lpstr>HR &amp; LR</vt:lpstr>
      <vt:lpstr>PowerPoint Presentation</vt:lpstr>
      <vt:lpstr>CCPGP ECD PROVINCIAL TASK</vt:lpstr>
      <vt:lpstr>Change Management </vt:lpstr>
      <vt:lpstr>South African Social Services Professions Council</vt:lpstr>
      <vt:lpstr>GDE POST ALLOCATION PER DISTRICT</vt:lpstr>
      <vt:lpstr>HR Readiness to receive DSD posts</vt:lpstr>
      <vt:lpstr>Plans from HR &amp; LR include </vt:lpstr>
      <vt:lpstr>Infrastructure</vt:lpstr>
      <vt:lpstr>PowerPoint Presentation</vt:lpstr>
      <vt:lpstr>PowerPoint Presentation</vt:lpstr>
      <vt:lpstr>ECD SHIFT: LIST OF ECDS</vt:lpstr>
      <vt:lpstr>ECD SHIFT: LIST OF ECDS </vt:lpstr>
      <vt:lpstr>                              Infrastructure Planning: Office Accommodation                                      Social Development Integration  </vt:lpstr>
      <vt:lpstr>PowerPoint Presentation</vt:lpstr>
      <vt:lpstr>PowerPoint Presentation</vt:lpstr>
      <vt:lpstr>PowerPoint Presentation</vt:lpstr>
      <vt:lpstr>PowerPoint Presentation</vt:lpstr>
      <vt:lpstr>JHB</vt:lpstr>
      <vt:lpstr>TSHW</vt:lpstr>
      <vt:lpstr>SEDIBENG</vt:lpstr>
      <vt:lpstr>WEST R.</vt:lpstr>
      <vt:lpstr>GDE District: Space Calculations (desktop exercise)</vt:lpstr>
      <vt:lpstr>PowerPoint Presentation</vt:lpstr>
      <vt:lpstr>PowerPoint Presentation</vt:lpstr>
      <vt:lpstr>Data, Information, Monitoring &amp; Evaluation</vt:lpstr>
      <vt:lpstr>PowerPoint Presentation</vt:lpstr>
      <vt:lpstr>PowerPoint Presentation</vt:lpstr>
      <vt:lpstr>Workstream Sub-Units </vt:lpstr>
      <vt:lpstr>EMIS Action Plan </vt:lpstr>
      <vt:lpstr>EMIS Action Plan </vt:lpstr>
      <vt:lpstr>EMIS Data Verification Registration Certificates</vt:lpstr>
      <vt:lpstr>EMIS DATA Completion &amp; Secondary Verification: SLAs</vt:lpstr>
      <vt:lpstr>Database Development Summary</vt:lpstr>
      <vt:lpstr>Database Development Summary (cont.)</vt:lpstr>
      <vt:lpstr>Updated Data Request</vt:lpstr>
      <vt:lpstr>OMR Action Plan</vt:lpstr>
      <vt:lpstr>OMR Action Plan</vt:lpstr>
      <vt:lpstr>OMR Action Plan</vt:lpstr>
      <vt:lpstr>OMR Action Plan</vt:lpstr>
      <vt:lpstr>ECD Indicator 1: Number of Children in Registered ECD sites</vt:lpstr>
      <vt:lpstr>ECD Indicator 1: Number of Fully Registered ECD sites</vt:lpstr>
      <vt:lpstr>Records Management Action Plan </vt:lpstr>
      <vt:lpstr>PowerPoint Presentation</vt:lpstr>
      <vt:lpstr>Forthcoming Records Management Activities</vt:lpstr>
      <vt:lpstr>IT Action Plan</vt:lpstr>
      <vt:lpstr>IT Action Plan</vt:lpstr>
      <vt:lpstr>IT Action Plan</vt:lpstr>
      <vt:lpstr>IT Action Plan</vt:lpstr>
      <vt:lpstr>Research Action Plan</vt:lpstr>
      <vt:lpstr>Programme Implementation</vt:lpstr>
      <vt:lpstr>PowerPoint Presentation</vt:lpstr>
      <vt:lpstr>PowerPoint Presentation</vt:lpstr>
      <vt:lpstr>PowerPoint Presentation</vt:lpstr>
      <vt:lpstr>Preparing for the function: Programme Implementation</vt:lpstr>
      <vt:lpstr>Preparing for the function: Programme Implementation</vt:lpstr>
      <vt:lpstr>Preparing for the function: Programme Implementation</vt:lpstr>
      <vt:lpstr>Communication &amp; Stakeholder Engagement </vt:lpstr>
      <vt:lpstr>PowerPoint Presentation</vt:lpstr>
      <vt:lpstr>PowerPoint Presentation</vt:lpstr>
      <vt:lpstr>PowerPoint Presentation</vt:lpstr>
      <vt:lpstr>Stakeholder and Communications Action Plan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HF&amp;NSP ASSET TRANSFER TO PROVINCES</dc:title>
  <dc:creator>Peter Netshipale</dc:creator>
  <cp:lastModifiedBy>Sifiso Mnisi</cp:lastModifiedBy>
  <cp:revision>360</cp:revision>
  <cp:lastPrinted>2021-08-16T09:09:38Z</cp:lastPrinted>
  <dcterms:created xsi:type="dcterms:W3CDTF">2021-06-24T11:48:54Z</dcterms:created>
  <dcterms:modified xsi:type="dcterms:W3CDTF">2021-11-09T09:12:44Z</dcterms:modified>
</cp:coreProperties>
</file>