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2" r:id="rId4"/>
    <p:sldId id="263" r:id="rId5"/>
    <p:sldId id="264" r:id="rId6"/>
    <p:sldId id="265" r:id="rId7"/>
    <p:sldId id="266" r:id="rId8"/>
    <p:sldId id="267" r:id="rId9"/>
    <p:sldId id="261" r:id="rId10"/>
    <p:sldId id="268" r:id="rId11"/>
    <p:sldId id="269" r:id="rId12"/>
    <p:sldId id="270" r:id="rId13"/>
    <p:sldId id="271" r:id="rId14"/>
    <p:sldId id="272" r:id="rId15"/>
    <p:sldId id="28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58" r:id="rId29"/>
    <p:sldId id="25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B894"/>
    <a:srgbClr val="154B24"/>
    <a:srgbClr val="F2EADB"/>
    <a:srgbClr val="8C3F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67" d="100"/>
          <a:sy n="67" d="100"/>
        </p:scale>
        <p:origin x="12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6AC76432-F6A9-F741-815E-3B1BB57BDDCC}"/>
              </a:ext>
            </a:extLst>
          </p:cNvPr>
          <p:cNvPicPr>
            <a:picLocks noChangeAspect="1"/>
          </p:cNvPicPr>
          <p:nvPr userDrawn="1"/>
        </p:nvPicPr>
        <p:blipFill>
          <a:blip r:embed="rId2"/>
          <a:stretch>
            <a:fillRect/>
          </a:stretch>
        </p:blipFill>
        <p:spPr>
          <a:xfrm>
            <a:off x="0" y="3362961"/>
            <a:ext cx="9144000" cy="2971800"/>
          </a:xfrm>
          <a:prstGeom prst="rect">
            <a:avLst/>
          </a:prstGeom>
        </p:spPr>
      </p:pic>
      <p:pic>
        <p:nvPicPr>
          <p:cNvPr id="8" name="Picture 7" descr="A screenshot of a video game&#10;&#10;Description automatically generated with medium confidence">
            <a:extLst>
              <a:ext uri="{FF2B5EF4-FFF2-40B4-BE49-F238E27FC236}">
                <a16:creationId xmlns:a16="http://schemas.microsoft.com/office/drawing/2014/main" id="{4E452EA2-6980-8B41-9F6C-23BF2E2E183F}"/>
              </a:ext>
            </a:extLst>
          </p:cNvPr>
          <p:cNvPicPr>
            <a:picLocks noChangeAspect="1"/>
          </p:cNvPicPr>
          <p:nvPr userDrawn="1"/>
        </p:nvPicPr>
        <p:blipFill>
          <a:blip r:embed="rId3"/>
          <a:stretch>
            <a:fillRect/>
          </a:stretch>
        </p:blipFill>
        <p:spPr>
          <a:xfrm>
            <a:off x="0" y="0"/>
            <a:ext cx="9144000" cy="3263900"/>
          </a:xfrm>
          <a:prstGeom prst="rect">
            <a:avLst/>
          </a:prstGeom>
        </p:spPr>
      </p:pic>
      <p:sp>
        <p:nvSpPr>
          <p:cNvPr id="2" name="Title 1"/>
          <p:cNvSpPr>
            <a:spLocks noGrp="1"/>
          </p:cNvSpPr>
          <p:nvPr>
            <p:ph type="ctrTitle"/>
          </p:nvPr>
        </p:nvSpPr>
        <p:spPr>
          <a:xfrm>
            <a:off x="685800" y="3776981"/>
            <a:ext cx="7772400" cy="822009"/>
          </a:xfrm>
        </p:spPr>
        <p:txBody>
          <a:bodyPr anchor="ctr">
            <a:normAutofit/>
          </a:bodyPr>
          <a:lstStyle>
            <a:lvl1pPr algn="ctr">
              <a:defRPr sz="3200"/>
            </a:lvl1pPr>
          </a:lstStyle>
          <a:p>
            <a:r>
              <a:rPr lang="en-GB" dirty="0"/>
              <a:t>Click to edit Master title style</a:t>
            </a:r>
            <a:endParaRPr lang="en-US" dirty="0"/>
          </a:p>
        </p:txBody>
      </p:sp>
      <p:sp>
        <p:nvSpPr>
          <p:cNvPr id="3" name="Subtitle 2"/>
          <p:cNvSpPr>
            <a:spLocks noGrp="1"/>
          </p:cNvSpPr>
          <p:nvPr>
            <p:ph type="subTitle" idx="1"/>
          </p:nvPr>
        </p:nvSpPr>
        <p:spPr>
          <a:xfrm>
            <a:off x="1143000" y="4929191"/>
            <a:ext cx="6858000" cy="822009"/>
          </a:xfrm>
        </p:spPr>
        <p:txBody>
          <a:bodyPr/>
          <a:lstStyle>
            <a:lvl1pPr marL="0" indent="0" algn="ctr">
              <a:buNone/>
              <a:defRPr sz="2400" b="1">
                <a:solidFill>
                  <a:srgbClr val="154B2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70972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399897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412152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70635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155039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289791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329722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294674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252037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275377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FA7CAD5-CF58-4945-AEAC-9A8642974FAE}" type="datetimeFigureOut">
              <a:rPr lang="en-US" smtClean="0"/>
              <a:t>9/6/2021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0AE37AA-8584-A54C-BECD-BC59CBA32CED}" type="slidenum">
              <a:rPr lang="en-US" smtClean="0"/>
              <a:t>‹#›</a:t>
            </a:fld>
            <a:endParaRPr lang="en-US"/>
          </a:p>
        </p:txBody>
      </p:sp>
    </p:spTree>
    <p:extLst>
      <p:ext uri="{BB962C8B-B14F-4D97-AF65-F5344CB8AC3E}">
        <p14:creationId xmlns:p14="http://schemas.microsoft.com/office/powerpoint/2010/main" val="203407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9A7742-C9B7-9645-A2A6-B7A839DE9AD2}"/>
              </a:ext>
            </a:extLst>
          </p:cNvPr>
          <p:cNvPicPr>
            <a:picLocks noChangeAspect="1"/>
          </p:cNvPicPr>
          <p:nvPr userDrawn="1"/>
        </p:nvPicPr>
        <p:blipFill>
          <a:blip r:embed="rId13"/>
          <a:stretch>
            <a:fillRect/>
          </a:stretch>
        </p:blipFill>
        <p:spPr>
          <a:xfrm>
            <a:off x="0" y="0"/>
            <a:ext cx="9144000" cy="1079500"/>
          </a:xfrm>
          <a:prstGeom prst="rect">
            <a:avLst/>
          </a:prstGeom>
        </p:spPr>
      </p:pic>
      <p:sp>
        <p:nvSpPr>
          <p:cNvPr id="2" name="Title Placeholder 1"/>
          <p:cNvSpPr>
            <a:spLocks noGrp="1"/>
          </p:cNvSpPr>
          <p:nvPr>
            <p:ph type="title"/>
          </p:nvPr>
        </p:nvSpPr>
        <p:spPr>
          <a:xfrm>
            <a:off x="619760" y="439419"/>
            <a:ext cx="7886700" cy="61356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492408"/>
            <a:ext cx="7886700" cy="46340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120EFA9E-4D1E-034F-ABB6-A0114268A404}"/>
              </a:ext>
            </a:extLst>
          </p:cNvPr>
          <p:cNvPicPr>
            <a:picLocks noChangeAspect="1"/>
          </p:cNvPicPr>
          <p:nvPr userDrawn="1"/>
        </p:nvPicPr>
        <p:blipFill>
          <a:blip r:embed="rId14"/>
          <a:stretch>
            <a:fillRect/>
          </a:stretch>
        </p:blipFill>
        <p:spPr>
          <a:xfrm>
            <a:off x="0" y="6426200"/>
            <a:ext cx="9144000" cy="431800"/>
          </a:xfrm>
          <a:prstGeom prst="rect">
            <a:avLst/>
          </a:prstGeom>
        </p:spPr>
      </p:pic>
    </p:spTree>
    <p:extLst>
      <p:ext uri="{BB962C8B-B14F-4D97-AF65-F5344CB8AC3E}">
        <p14:creationId xmlns:p14="http://schemas.microsoft.com/office/powerpoint/2010/main" val="4014072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b="1" kern="1200">
          <a:solidFill>
            <a:srgbClr val="8C3F1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hyperlink" Target="http://www.registertovote.elections.org.za" TargetMode="External"/><Relationship Id="rId7" Type="http://schemas.openxmlformats.org/officeDocument/2006/relationships/slide" Target="slide21.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hyperlink" Target="https://registertovote.elections.org.za/Welcome"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9.png"/><Relationship Id="rId3" Type="http://schemas.openxmlformats.org/officeDocument/2006/relationships/hyperlink" Target="mailto:info@elections.org.za" TargetMode="External"/><Relationship Id="rId7" Type="http://schemas.openxmlformats.org/officeDocument/2006/relationships/image" Target="../media/image34.jpeg"/><Relationship Id="rId12" Type="http://schemas.openxmlformats.org/officeDocument/2006/relationships/image" Target="../media/image38.png"/><Relationship Id="rId17" Type="http://schemas.openxmlformats.org/officeDocument/2006/relationships/slide" Target="slide28.xml"/><Relationship Id="rId2" Type="http://schemas.openxmlformats.org/officeDocument/2006/relationships/image" Target="../media/image33.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www.google.co.za/url?sa=i&amp;rct=j&amp;q=&amp;esrc=s&amp;source=images&amp;cd=&amp;cad=rja&amp;uact=8&amp;ved=2ahUKEwiXnuD33ILcAhWMWxQKHce7AHwQjRx6BAgBEAU&amp;url=https://www.dreamstime.com/contact-information-icons-vector-white-background-eps-file-image115016162&amp;psig=AOvVaw3vVIq2zSIIhfqPPa-5DJ0v&amp;ust=1530699531277790" TargetMode="External"/><Relationship Id="rId11" Type="http://schemas.openxmlformats.org/officeDocument/2006/relationships/hyperlink" Target="https://www.google.co.za/url?sa=i&amp;rct=j&amp;q=&amp;esrc=s&amp;source=images&amp;cd=&amp;cad=rja&amp;uact=8&amp;ved=2ahUKEwjasMjH4ILcAhUPHzQIHZiSDm4QjRx6BAgBEAU&amp;url=https://iconscout.com/icon-pack/social-media-37&amp;psig=AOvVaw2hMISd2Ztkkfjd00SuTeVf&amp;ust=1530701142043475" TargetMode="External"/><Relationship Id="rId5" Type="http://schemas.openxmlformats.org/officeDocument/2006/relationships/hyperlink" Target="mailto:ppp@gpl.gov.za" TargetMode="External"/><Relationship Id="rId15" Type="http://schemas.openxmlformats.org/officeDocument/2006/relationships/image" Target="../media/image40.jpeg"/><Relationship Id="rId10" Type="http://schemas.openxmlformats.org/officeDocument/2006/relationships/image" Target="../media/image37.jpeg"/><Relationship Id="rId4" Type="http://schemas.openxmlformats.org/officeDocument/2006/relationships/hyperlink" Target="http://www.gpl.gov.za/" TargetMode="External"/><Relationship Id="rId9" Type="http://schemas.openxmlformats.org/officeDocument/2006/relationships/image" Target="../media/image36.jpeg"/><Relationship Id="rId14" Type="http://schemas.openxmlformats.org/officeDocument/2006/relationships/hyperlink" Target="http://www.google.co.za/url?sa=i&amp;rct=j&amp;q=&amp;esrc=s&amp;source=images&amp;cd=&amp;cad=rja&amp;uact=8&amp;ved=2ahUKEwjlturC34LcAhXHFTQIHcUVC8AQjRx6BAgBEAU&amp;url=http://www.jemome.com/p-vector-icon-business-card-phone-number-349464/&amp;psig=AOvVaw3vVIq2zSIIhfqPPa-5DJ0v&amp;ust=1530699531277790"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44.sv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hyperlink" Target="https://forms.office.com/r/Sxcj1PkX2s" TargetMode="Externa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za/imgres?imgurl=http://www.graphic.com.gh/images/2017/jan16/Lawww.jpg&amp;imgrefurl=https://www.graphic.com.gh/daily-graphic-editorials/open-up-law-making-processes-to-the-people.html&amp;docid=nt0gsdpcwQWkNM&amp;tbnid=lxBQUvY6xmT2HM:&amp;vet=10ahUKEwjImd794ObaAhWBJsAKHZ6iBhUQMwhPKBMwEw..i&amp;w=700&amp;h=502&amp;bih=698&amp;biw=1536&amp;q=pictures%20of%20law%20making&amp;ved=0ahUKEwjImd794ObaAhWBJsAKHZ6iBhUQMwhPKBMwEw&amp;iact=mrc&amp;uact=8" TargetMode="Externa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za/imgres?imgurl=https://media.top1000funds.com/wp-content/uploads/2018/01/09141805/TOP-scrutiny-75.jpg&amp;imgrefurl=https://www.top1000funds.com/analysis/2018/01/09/esg-scrutiny-hits-private-markets/&amp;docid=cXrF2mjwm2BGMM&amp;tbnid=w7_jrRyYhEO5yM:&amp;vet=12ahUKEwjC7J3Otq3bAhWJNcAKHcx9AZI4vAUQMygTMBN6BAgBEBY..i&amp;w=700&amp;h=500&amp;bih=872&amp;biw=1920&amp;q=pictures%20of%20scrutiny&amp;ved=2ahUKEwjC7J3Otq3bAhWJNcAKHcx9AZI4vAUQMygTMBN6BAgBEBY&amp;iact=mrc&amp;uact=8" TargetMode="Externa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za/url?sa=i&amp;source=images&amp;cd=&amp;cad=rja&amp;uact=8&amp;ved=2ahUKEwilwr3KtK3bAhUHPxQKHecpAJ4QjRx6BAgBEAU&amp;url=https://twitter.com/GPLegislature/status/936538887173869568&amp;psig=AOvVaw3DXRyd12cLGRLRbXPCrmJK&amp;ust=1527768770091338" TargetMode="Externa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346EC-D687-2248-B5CC-82BB6A9D551B}"/>
              </a:ext>
            </a:extLst>
          </p:cNvPr>
          <p:cNvSpPr>
            <a:spLocks noGrp="1"/>
          </p:cNvSpPr>
          <p:nvPr>
            <p:ph type="ctrTitle"/>
          </p:nvPr>
        </p:nvSpPr>
        <p:spPr/>
        <p:txBody>
          <a:bodyPr/>
          <a:lstStyle/>
          <a:p>
            <a:r>
              <a:rPr lang="en-US" dirty="0"/>
              <a:t>VOTER ONLINE SELF-REGISTRATION</a:t>
            </a:r>
          </a:p>
        </p:txBody>
      </p:sp>
      <p:sp>
        <p:nvSpPr>
          <p:cNvPr id="3" name="Subtitle 2">
            <a:extLst>
              <a:ext uri="{FF2B5EF4-FFF2-40B4-BE49-F238E27FC236}">
                <a16:creationId xmlns:a16="http://schemas.microsoft.com/office/drawing/2014/main" id="{56DEEAEE-2305-164E-B2C1-DA478A6C6C53}"/>
              </a:ext>
            </a:extLst>
          </p:cNvPr>
          <p:cNvSpPr>
            <a:spLocks noGrp="1"/>
          </p:cNvSpPr>
          <p:nvPr>
            <p:ph type="subTitle" idx="1"/>
          </p:nvPr>
        </p:nvSpPr>
        <p:spPr/>
        <p:txBody>
          <a:bodyPr/>
          <a:lstStyle/>
          <a:p>
            <a:r>
              <a:rPr lang="en-US" dirty="0"/>
              <a:t>GPL in collaboration with IEC</a:t>
            </a:r>
          </a:p>
        </p:txBody>
      </p:sp>
    </p:spTree>
    <p:extLst>
      <p:ext uri="{BB962C8B-B14F-4D97-AF65-F5344CB8AC3E}">
        <p14:creationId xmlns:p14="http://schemas.microsoft.com/office/powerpoint/2010/main" val="229599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7592-86B8-4A43-A055-EA5CD4BA17A9}"/>
              </a:ext>
            </a:extLst>
          </p:cNvPr>
          <p:cNvSpPr>
            <a:spLocks noGrp="1"/>
          </p:cNvSpPr>
          <p:nvPr>
            <p:ph type="title"/>
          </p:nvPr>
        </p:nvSpPr>
        <p:spPr/>
        <p:txBody>
          <a:bodyPr/>
          <a:lstStyle/>
          <a:p>
            <a:r>
              <a:rPr lang="en-US" dirty="0"/>
              <a:t>6 EASY STEPS TO REGISTER</a:t>
            </a:r>
            <a:endParaRPr lang="en-ZA" dirty="0"/>
          </a:p>
        </p:txBody>
      </p:sp>
      <p:sp>
        <p:nvSpPr>
          <p:cNvPr id="14" name="Oval 13">
            <a:extLst>
              <a:ext uri="{FF2B5EF4-FFF2-40B4-BE49-F238E27FC236}">
                <a16:creationId xmlns:a16="http://schemas.microsoft.com/office/drawing/2014/main" id="{1260D8D8-6E1C-418F-A752-8DA38D9F4BD4}"/>
              </a:ext>
            </a:extLst>
          </p:cNvPr>
          <p:cNvSpPr/>
          <p:nvPr/>
        </p:nvSpPr>
        <p:spPr>
          <a:xfrm>
            <a:off x="320689" y="3560746"/>
            <a:ext cx="660386" cy="570869"/>
          </a:xfrm>
          <a:prstGeom prst="ellipse">
            <a:avLst/>
          </a:prstGeom>
          <a:solidFill>
            <a:srgbClr val="8C3F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ea typeface="Calibri" panose="020F0502020204030204" pitchFamily="34" charset="0"/>
              <a:cs typeface="Times New Roman" panose="02020603050405020304" pitchFamily="18" charset="0"/>
            </a:endParaRPr>
          </a:p>
        </p:txBody>
      </p:sp>
      <p:sp>
        <p:nvSpPr>
          <p:cNvPr id="15" name="Text Box 63">
            <a:extLst>
              <a:ext uri="{FF2B5EF4-FFF2-40B4-BE49-F238E27FC236}">
                <a16:creationId xmlns:a16="http://schemas.microsoft.com/office/drawing/2014/main" id="{B84551B9-C731-4960-A768-AC1FEBA5B382}"/>
              </a:ext>
            </a:extLst>
          </p:cNvPr>
          <p:cNvSpPr txBox="1"/>
          <p:nvPr/>
        </p:nvSpPr>
        <p:spPr>
          <a:xfrm>
            <a:off x="493686" y="3641724"/>
            <a:ext cx="484283" cy="5280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a:t>
            </a:r>
            <a:endParaRPr lang="en-ZA">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85E0735C-B43C-4FAC-A477-2DF45FDC6813}"/>
              </a:ext>
            </a:extLst>
          </p:cNvPr>
          <p:cNvGrpSpPr/>
          <p:nvPr/>
        </p:nvGrpSpPr>
        <p:grpSpPr>
          <a:xfrm>
            <a:off x="349264" y="5761369"/>
            <a:ext cx="645984" cy="586478"/>
            <a:chOff x="0" y="6350"/>
            <a:chExt cx="289476" cy="267469"/>
          </a:xfrm>
        </p:grpSpPr>
        <p:sp>
          <p:nvSpPr>
            <p:cNvPr id="5" name="Oval 4">
              <a:extLst>
                <a:ext uri="{FF2B5EF4-FFF2-40B4-BE49-F238E27FC236}">
                  <a16:creationId xmlns:a16="http://schemas.microsoft.com/office/drawing/2014/main" id="{C377C3E3-F481-4E75-8ADA-1FF5CEDF1DCA}"/>
                </a:ext>
              </a:extLst>
            </p:cNvPr>
            <p:cNvSpPr/>
            <p:nvPr/>
          </p:nvSpPr>
          <p:spPr>
            <a:xfrm>
              <a:off x="0" y="6350"/>
              <a:ext cx="285750" cy="254000"/>
            </a:xfrm>
            <a:prstGeom prst="ellipse">
              <a:avLst/>
            </a:prstGeom>
            <a:solidFill>
              <a:srgbClr val="8C3F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ea typeface="Calibri" panose="020F0502020204030204" pitchFamily="34" charset="0"/>
                <a:cs typeface="Times New Roman" panose="02020603050405020304" pitchFamily="18" charset="0"/>
              </a:endParaRPr>
            </a:p>
          </p:txBody>
        </p:sp>
        <p:sp>
          <p:nvSpPr>
            <p:cNvPr id="6" name="Text Box 451">
              <a:extLst>
                <a:ext uri="{FF2B5EF4-FFF2-40B4-BE49-F238E27FC236}">
                  <a16:creationId xmlns:a16="http://schemas.microsoft.com/office/drawing/2014/main" id="{40810A5A-372A-40CB-9E5B-F416261C3499}"/>
                </a:ext>
              </a:extLst>
            </p:cNvPr>
            <p:cNvSpPr txBox="1"/>
            <p:nvPr/>
          </p:nvSpPr>
          <p:spPr>
            <a:xfrm>
              <a:off x="79926" y="38869"/>
              <a:ext cx="209550" cy="2349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6</a:t>
              </a:r>
              <a:endParaRPr lang="en-ZA">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1860D7C5-4484-4277-B7A7-989B327B1AEE}"/>
              </a:ext>
            </a:extLst>
          </p:cNvPr>
          <p:cNvGrpSpPr/>
          <p:nvPr/>
        </p:nvGrpSpPr>
        <p:grpSpPr>
          <a:xfrm>
            <a:off x="361386" y="5060133"/>
            <a:ext cx="637668" cy="540622"/>
            <a:chOff x="0" y="6350"/>
            <a:chExt cx="285750" cy="260758"/>
          </a:xfrm>
        </p:grpSpPr>
        <p:sp>
          <p:nvSpPr>
            <p:cNvPr id="8" name="Oval 7">
              <a:extLst>
                <a:ext uri="{FF2B5EF4-FFF2-40B4-BE49-F238E27FC236}">
                  <a16:creationId xmlns:a16="http://schemas.microsoft.com/office/drawing/2014/main" id="{976F45B9-29F0-4C8E-86CC-C003DC1F6069}"/>
                </a:ext>
              </a:extLst>
            </p:cNvPr>
            <p:cNvSpPr/>
            <p:nvPr/>
          </p:nvSpPr>
          <p:spPr>
            <a:xfrm>
              <a:off x="0" y="6350"/>
              <a:ext cx="285750" cy="254000"/>
            </a:xfrm>
            <a:prstGeom prst="ellipse">
              <a:avLst/>
            </a:prstGeom>
            <a:solidFill>
              <a:srgbClr val="8C3F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ea typeface="Calibri" panose="020F0502020204030204" pitchFamily="34" charset="0"/>
                <a:cs typeface="Times New Roman" panose="02020603050405020304" pitchFamily="18" charset="0"/>
              </a:endParaRPr>
            </a:p>
          </p:txBody>
        </p:sp>
        <p:sp>
          <p:nvSpPr>
            <p:cNvPr id="9" name="Text Box 450">
              <a:extLst>
                <a:ext uri="{FF2B5EF4-FFF2-40B4-BE49-F238E27FC236}">
                  <a16:creationId xmlns:a16="http://schemas.microsoft.com/office/drawing/2014/main" id="{36CBFDFC-4093-48A4-9608-50A4E6F6440D}"/>
                </a:ext>
              </a:extLst>
            </p:cNvPr>
            <p:cNvSpPr txBox="1"/>
            <p:nvPr/>
          </p:nvSpPr>
          <p:spPr>
            <a:xfrm>
              <a:off x="72454" y="32158"/>
              <a:ext cx="209550" cy="2349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5</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7F8D5316-79C5-4327-9918-783851D42BC2}"/>
              </a:ext>
            </a:extLst>
          </p:cNvPr>
          <p:cNvGrpSpPr/>
          <p:nvPr/>
        </p:nvGrpSpPr>
        <p:grpSpPr>
          <a:xfrm>
            <a:off x="341332" y="4275588"/>
            <a:ext cx="677775" cy="594729"/>
            <a:chOff x="0" y="0"/>
            <a:chExt cx="285750" cy="264616"/>
          </a:xfrm>
        </p:grpSpPr>
        <p:sp>
          <p:nvSpPr>
            <p:cNvPr id="11" name="Oval 10">
              <a:extLst>
                <a:ext uri="{FF2B5EF4-FFF2-40B4-BE49-F238E27FC236}">
                  <a16:creationId xmlns:a16="http://schemas.microsoft.com/office/drawing/2014/main" id="{CE33EDBF-FC16-4254-8FC0-C39851FCE30B}"/>
                </a:ext>
              </a:extLst>
            </p:cNvPr>
            <p:cNvSpPr/>
            <p:nvPr/>
          </p:nvSpPr>
          <p:spPr>
            <a:xfrm>
              <a:off x="0" y="0"/>
              <a:ext cx="285750" cy="254000"/>
            </a:xfrm>
            <a:prstGeom prst="ellipse">
              <a:avLst/>
            </a:prstGeom>
            <a:solidFill>
              <a:srgbClr val="8C3F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ea typeface="Calibri" panose="020F0502020204030204" pitchFamily="34" charset="0"/>
                <a:cs typeface="Times New Roman" panose="02020603050405020304" pitchFamily="18" charset="0"/>
              </a:endParaRPr>
            </a:p>
          </p:txBody>
        </p:sp>
        <p:sp>
          <p:nvSpPr>
            <p:cNvPr id="12" name="Text Box 452">
              <a:extLst>
                <a:ext uri="{FF2B5EF4-FFF2-40B4-BE49-F238E27FC236}">
                  <a16:creationId xmlns:a16="http://schemas.microsoft.com/office/drawing/2014/main" id="{3B396561-9543-418C-8D1D-08A4A98B8AD7}"/>
                </a:ext>
              </a:extLst>
            </p:cNvPr>
            <p:cNvSpPr txBox="1"/>
            <p:nvPr/>
          </p:nvSpPr>
          <p:spPr>
            <a:xfrm>
              <a:off x="70606" y="29666"/>
              <a:ext cx="209550" cy="2349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en-ZA">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6D37ABDE-2A37-44AB-8441-995BD631AA99}"/>
              </a:ext>
            </a:extLst>
          </p:cNvPr>
          <p:cNvGrpSpPr/>
          <p:nvPr/>
        </p:nvGrpSpPr>
        <p:grpSpPr>
          <a:xfrm>
            <a:off x="339739" y="2791124"/>
            <a:ext cx="637540" cy="562707"/>
            <a:chOff x="0" y="25400"/>
            <a:chExt cx="285750" cy="254000"/>
          </a:xfrm>
        </p:grpSpPr>
        <p:sp>
          <p:nvSpPr>
            <p:cNvPr id="17" name="Oval 16">
              <a:extLst>
                <a:ext uri="{FF2B5EF4-FFF2-40B4-BE49-F238E27FC236}">
                  <a16:creationId xmlns:a16="http://schemas.microsoft.com/office/drawing/2014/main" id="{C7E5A9A1-A71F-468F-8CEE-F6290003EF5C}"/>
                </a:ext>
              </a:extLst>
            </p:cNvPr>
            <p:cNvSpPr/>
            <p:nvPr/>
          </p:nvSpPr>
          <p:spPr>
            <a:xfrm>
              <a:off x="0" y="25400"/>
              <a:ext cx="285750" cy="254000"/>
            </a:xfrm>
            <a:prstGeom prst="ellipse">
              <a:avLst/>
            </a:prstGeom>
            <a:solidFill>
              <a:srgbClr val="8C3F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ea typeface="Calibri" panose="020F0502020204030204" pitchFamily="34" charset="0"/>
                <a:cs typeface="Times New Roman" panose="02020603050405020304" pitchFamily="18" charset="0"/>
              </a:endParaRPr>
            </a:p>
          </p:txBody>
        </p:sp>
        <p:sp>
          <p:nvSpPr>
            <p:cNvPr id="18" name="Text Box 50">
              <a:extLst>
                <a:ext uri="{FF2B5EF4-FFF2-40B4-BE49-F238E27FC236}">
                  <a16:creationId xmlns:a16="http://schemas.microsoft.com/office/drawing/2014/main" id="{EEA37F48-9C56-4B8C-934E-1F8CCF190025}"/>
                </a:ext>
              </a:extLst>
            </p:cNvPr>
            <p:cNvSpPr txBox="1"/>
            <p:nvPr/>
          </p:nvSpPr>
          <p:spPr>
            <a:xfrm>
              <a:off x="70385" y="42992"/>
              <a:ext cx="209550" cy="2349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ZA">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B3800D7D-00CB-4296-96A6-6ACEE5E7B18A}"/>
              </a:ext>
            </a:extLst>
          </p:cNvPr>
          <p:cNvGrpSpPr/>
          <p:nvPr/>
        </p:nvGrpSpPr>
        <p:grpSpPr>
          <a:xfrm>
            <a:off x="351169" y="1720470"/>
            <a:ext cx="637540" cy="578093"/>
            <a:chOff x="0" y="0"/>
            <a:chExt cx="285750" cy="260945"/>
          </a:xfrm>
        </p:grpSpPr>
        <p:sp>
          <p:nvSpPr>
            <p:cNvPr id="20" name="Oval 19">
              <a:extLst>
                <a:ext uri="{FF2B5EF4-FFF2-40B4-BE49-F238E27FC236}">
                  <a16:creationId xmlns:a16="http://schemas.microsoft.com/office/drawing/2014/main" id="{BD21F40C-E97F-4392-9FBC-FB39A750BC00}"/>
                </a:ext>
              </a:extLst>
            </p:cNvPr>
            <p:cNvSpPr/>
            <p:nvPr/>
          </p:nvSpPr>
          <p:spPr>
            <a:xfrm>
              <a:off x="0" y="0"/>
              <a:ext cx="285750" cy="254000"/>
            </a:xfrm>
            <a:prstGeom prst="ellipse">
              <a:avLst/>
            </a:prstGeom>
            <a:solidFill>
              <a:srgbClr val="8C3F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ea typeface="Calibri" panose="020F0502020204030204" pitchFamily="34" charset="0"/>
                <a:cs typeface="Times New Roman" panose="02020603050405020304" pitchFamily="18" charset="0"/>
              </a:endParaRPr>
            </a:p>
          </p:txBody>
        </p:sp>
        <p:sp>
          <p:nvSpPr>
            <p:cNvPr id="21" name="Text Box 38">
              <a:extLst>
                <a:ext uri="{FF2B5EF4-FFF2-40B4-BE49-F238E27FC236}">
                  <a16:creationId xmlns:a16="http://schemas.microsoft.com/office/drawing/2014/main" id="{3864DDC8-B1A9-4494-A5C7-DE5EE2CB130C}"/>
                </a:ext>
              </a:extLst>
            </p:cNvPr>
            <p:cNvSpPr txBox="1"/>
            <p:nvPr/>
          </p:nvSpPr>
          <p:spPr>
            <a:xfrm>
              <a:off x="68198" y="38695"/>
              <a:ext cx="215900" cy="2222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3" name="Text Box 8">
            <a:hlinkClick r:id="rId2" action="ppaction://hlinksldjump"/>
            <a:extLst>
              <a:ext uri="{FF2B5EF4-FFF2-40B4-BE49-F238E27FC236}">
                <a16:creationId xmlns:a16="http://schemas.microsoft.com/office/drawing/2014/main" id="{DE71AF9B-E1C5-48EF-874C-38EDFACF65C4}"/>
              </a:ext>
            </a:extLst>
          </p:cNvPr>
          <p:cNvSpPr txBox="1"/>
          <p:nvPr/>
        </p:nvSpPr>
        <p:spPr>
          <a:xfrm>
            <a:off x="1162051" y="1690939"/>
            <a:ext cx="7543800" cy="733635"/>
          </a:xfrm>
          <a:prstGeom prst="rect">
            <a:avLst/>
          </a:prstGeom>
          <a:solidFill>
            <a:srgbClr val="154B2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dirty="0">
                <a:solidFill>
                  <a:schemeClr val="bg1"/>
                </a:solidFill>
                <a:effectLst/>
                <a:latin typeface="Arial" panose="020B0604020202020204" pitchFamily="34" charset="0"/>
                <a:ea typeface="Calibri" panose="020F0502020204030204" pitchFamily="34" charset="0"/>
                <a:cs typeface="Arial" panose="020B0604020202020204" pitchFamily="34" charset="0"/>
              </a:rPr>
              <a:t>Get your SA ID card/book ready and go to the link </a:t>
            </a:r>
            <a:r>
              <a:rPr lang="en-ZA"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www.registertovote.elections.org.za</a:t>
            </a:r>
            <a:r>
              <a:rPr lang="en-ZA"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ZA"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24" name="Text Box 9">
            <a:hlinkClick r:id="rId4" action="ppaction://hlinksldjump"/>
            <a:extLst>
              <a:ext uri="{FF2B5EF4-FFF2-40B4-BE49-F238E27FC236}">
                <a16:creationId xmlns:a16="http://schemas.microsoft.com/office/drawing/2014/main" id="{B2C56350-F197-4EAE-B236-93701F415365}"/>
              </a:ext>
            </a:extLst>
          </p:cNvPr>
          <p:cNvSpPr txBox="1"/>
          <p:nvPr/>
        </p:nvSpPr>
        <p:spPr>
          <a:xfrm>
            <a:off x="1139811" y="2715713"/>
            <a:ext cx="7543800" cy="683055"/>
          </a:xfrm>
          <a:prstGeom prst="rect">
            <a:avLst/>
          </a:prstGeom>
          <a:solidFill>
            <a:srgbClr val="F2EADB"/>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dirty="0">
                <a:effectLst/>
                <a:latin typeface="Arial" panose="020B0604020202020204" pitchFamily="34" charset="0"/>
                <a:ea typeface="Calibri" panose="020F0502020204030204" pitchFamily="34" charset="0"/>
                <a:cs typeface="Arial" panose="020B0604020202020204" pitchFamily="34" charset="0"/>
              </a:rPr>
              <a:t>Enter your personal information: ID number, name and surname, and mobile number.</a:t>
            </a:r>
          </a:p>
          <a:p>
            <a:pPr>
              <a:lnSpc>
                <a:spcPct val="107000"/>
              </a:lnSpc>
              <a:spcAft>
                <a:spcPts val="800"/>
              </a:spcAft>
            </a:pPr>
            <a:r>
              <a:rPr lang="en-ZA" dirty="0">
                <a:effectLst/>
                <a:latin typeface="Arial" panose="020B0604020202020204" pitchFamily="34" charset="0"/>
                <a:ea typeface="Calibri" panose="020F0502020204030204" pitchFamily="34" charset="0"/>
                <a:cs typeface="Arial" panose="020B0604020202020204" pitchFamily="34" charset="0"/>
              </a:rPr>
              <a:t> </a:t>
            </a:r>
          </a:p>
        </p:txBody>
      </p:sp>
      <p:sp>
        <p:nvSpPr>
          <p:cNvPr id="25" name="Text Box 10">
            <a:hlinkClick r:id="rId5" action="ppaction://hlinksldjump"/>
            <a:extLst>
              <a:ext uri="{FF2B5EF4-FFF2-40B4-BE49-F238E27FC236}">
                <a16:creationId xmlns:a16="http://schemas.microsoft.com/office/drawing/2014/main" id="{BCDEF9C6-45EA-4D97-BB02-757FE45582EE}"/>
              </a:ext>
            </a:extLst>
          </p:cNvPr>
          <p:cNvSpPr txBox="1"/>
          <p:nvPr/>
        </p:nvSpPr>
        <p:spPr>
          <a:xfrm>
            <a:off x="1133475" y="3649209"/>
            <a:ext cx="7543800" cy="414799"/>
          </a:xfrm>
          <a:prstGeom prst="rect">
            <a:avLst/>
          </a:prstGeom>
          <a:solidFill>
            <a:srgbClr val="8C3F15"/>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dirty="0">
                <a:solidFill>
                  <a:schemeClr val="bg1"/>
                </a:solidFill>
                <a:effectLst/>
                <a:latin typeface="Arial" panose="020B0604020202020204" pitchFamily="34" charset="0"/>
                <a:ea typeface="Calibri" panose="020F0502020204030204" pitchFamily="34" charset="0"/>
                <a:cs typeface="Arial" panose="020B0604020202020204" pitchFamily="34" charset="0"/>
              </a:rPr>
              <a:t>Insert the One-Time PIN (OTP) sent to your mobile number.</a:t>
            </a:r>
          </a:p>
          <a:p>
            <a:pPr>
              <a:lnSpc>
                <a:spcPct val="107000"/>
              </a:lnSpc>
              <a:spcAft>
                <a:spcPts val="800"/>
              </a:spcAft>
            </a:pPr>
            <a:endParaRPr lang="en-ZA"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26" name="Text Box 11">
            <a:hlinkClick r:id="rId6" action="ppaction://hlinksldjump"/>
            <a:extLst>
              <a:ext uri="{FF2B5EF4-FFF2-40B4-BE49-F238E27FC236}">
                <a16:creationId xmlns:a16="http://schemas.microsoft.com/office/drawing/2014/main" id="{3474C81C-6AAB-49DA-8F1D-F9BD3D5B6380}"/>
              </a:ext>
            </a:extLst>
          </p:cNvPr>
          <p:cNvSpPr txBox="1"/>
          <p:nvPr/>
        </p:nvSpPr>
        <p:spPr>
          <a:xfrm>
            <a:off x="1143000" y="4354581"/>
            <a:ext cx="7543800" cy="414799"/>
          </a:xfrm>
          <a:prstGeom prst="rect">
            <a:avLst/>
          </a:prstGeom>
          <a:solidFill>
            <a:srgbClr val="DBB89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dirty="0">
                <a:effectLst/>
                <a:latin typeface="Arial" panose="020B0604020202020204" pitchFamily="34" charset="0"/>
                <a:ea typeface="Calibri" panose="020F0502020204030204" pitchFamily="34" charset="0"/>
                <a:cs typeface="Arial" panose="020B0604020202020204" pitchFamily="34" charset="0"/>
              </a:rPr>
              <a:t>Capture your home address.</a:t>
            </a:r>
          </a:p>
          <a:p>
            <a:pPr>
              <a:lnSpc>
                <a:spcPct val="107000"/>
              </a:lnSpc>
              <a:spcAft>
                <a:spcPts val="800"/>
              </a:spcAft>
            </a:pPr>
            <a:r>
              <a:rPr lang="en-ZA" dirty="0">
                <a:effectLst/>
                <a:latin typeface="Arial" panose="020B0604020202020204" pitchFamily="34" charset="0"/>
                <a:ea typeface="Calibri" panose="020F0502020204030204" pitchFamily="34" charset="0"/>
                <a:cs typeface="Arial" panose="020B0604020202020204" pitchFamily="34" charset="0"/>
              </a:rPr>
              <a:t> </a:t>
            </a:r>
          </a:p>
        </p:txBody>
      </p:sp>
      <p:sp>
        <p:nvSpPr>
          <p:cNvPr id="27" name="Text Box 12">
            <a:hlinkClick r:id="rId7" action="ppaction://hlinksldjump"/>
            <a:extLst>
              <a:ext uri="{FF2B5EF4-FFF2-40B4-BE49-F238E27FC236}">
                <a16:creationId xmlns:a16="http://schemas.microsoft.com/office/drawing/2014/main" id="{3DDBE2BF-3307-4F0F-97D8-3C1FEF284476}"/>
              </a:ext>
            </a:extLst>
          </p:cNvPr>
          <p:cNvSpPr txBox="1"/>
          <p:nvPr/>
        </p:nvSpPr>
        <p:spPr>
          <a:xfrm>
            <a:off x="1123950" y="5097653"/>
            <a:ext cx="7543800" cy="414799"/>
          </a:xfrm>
          <a:prstGeom prst="rect">
            <a:avLst/>
          </a:prstGeom>
          <a:solidFill>
            <a:srgbClr val="154B2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dirty="0">
                <a:solidFill>
                  <a:schemeClr val="bg1"/>
                </a:solidFill>
                <a:effectLst/>
                <a:latin typeface="Arial" panose="020B0604020202020204" pitchFamily="34" charset="0"/>
                <a:ea typeface="Calibri" panose="020F0502020204030204" pitchFamily="34" charset="0"/>
                <a:cs typeface="Arial" panose="020B0604020202020204" pitchFamily="34" charset="0"/>
              </a:rPr>
              <a:t>Review and acknowledge your information.</a:t>
            </a:r>
          </a:p>
          <a:p>
            <a:pPr>
              <a:lnSpc>
                <a:spcPct val="107000"/>
              </a:lnSpc>
              <a:spcAft>
                <a:spcPts val="800"/>
              </a:spcAft>
            </a:pPr>
            <a:r>
              <a:rPr lang="en-ZA"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28" name="Text Box 13">
            <a:hlinkClick r:id="rId8" action="ppaction://hlinksldjump"/>
            <a:extLst>
              <a:ext uri="{FF2B5EF4-FFF2-40B4-BE49-F238E27FC236}">
                <a16:creationId xmlns:a16="http://schemas.microsoft.com/office/drawing/2014/main" id="{239E8ED9-A26B-449E-AB8C-8B7FF7273747}"/>
              </a:ext>
            </a:extLst>
          </p:cNvPr>
          <p:cNvSpPr txBox="1"/>
          <p:nvPr/>
        </p:nvSpPr>
        <p:spPr>
          <a:xfrm>
            <a:off x="1114425" y="5852978"/>
            <a:ext cx="7543800" cy="414799"/>
          </a:xfrm>
          <a:prstGeom prst="rect">
            <a:avLst/>
          </a:prstGeom>
          <a:solidFill>
            <a:srgbClr val="F2EADB"/>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dirty="0">
                <a:effectLst/>
                <a:latin typeface="Arial" panose="020B0604020202020204" pitchFamily="34" charset="0"/>
                <a:ea typeface="Calibri" panose="020F0502020204030204" pitchFamily="34" charset="0"/>
                <a:cs typeface="Arial" panose="020B0604020202020204" pitchFamily="34" charset="0"/>
              </a:rPr>
              <a:t>Take a photo or upload a scan of your SA ID.</a:t>
            </a:r>
          </a:p>
          <a:p>
            <a:pPr>
              <a:lnSpc>
                <a:spcPct val="107000"/>
              </a:lnSpc>
              <a:spcAft>
                <a:spcPts val="800"/>
              </a:spcAft>
            </a:pPr>
            <a:r>
              <a:rPr lang="en-ZA" dirty="0">
                <a:effectLst/>
                <a:latin typeface="Arial" panose="020B0604020202020204" pitchFamily="34" charset="0"/>
                <a:ea typeface="Calibri" panose="020F0502020204030204" pitchFamily="34" charset="0"/>
                <a:cs typeface="Arial" panose="020B0604020202020204" pitchFamily="34" charset="0"/>
              </a:rPr>
              <a:t> </a:t>
            </a:r>
          </a:p>
        </p:txBody>
      </p:sp>
      <p:sp>
        <p:nvSpPr>
          <p:cNvPr id="29" name="Rectangle 26">
            <a:extLst>
              <a:ext uri="{FF2B5EF4-FFF2-40B4-BE49-F238E27FC236}">
                <a16:creationId xmlns:a16="http://schemas.microsoft.com/office/drawing/2014/main" id="{506D8523-F426-496A-B7DF-3D5001CEFC72}"/>
              </a:ext>
            </a:extLst>
          </p:cNvPr>
          <p:cNvSpPr>
            <a:spLocks noChangeArrowheads="1"/>
          </p:cNvSpPr>
          <p:nvPr/>
        </p:nvSpPr>
        <p:spPr bwMode="auto">
          <a:xfrm>
            <a:off x="247650" y="-5553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30" name="Rectangle 45">
            <a:extLst>
              <a:ext uri="{FF2B5EF4-FFF2-40B4-BE49-F238E27FC236}">
                <a16:creationId xmlns:a16="http://schemas.microsoft.com/office/drawing/2014/main" id="{60585FBE-2969-4AEA-B84A-A49B8CDE9BF2}"/>
              </a:ext>
            </a:extLst>
          </p:cNvPr>
          <p:cNvSpPr>
            <a:spLocks noChangeArrowheads="1"/>
          </p:cNvSpPr>
          <p:nvPr/>
        </p:nvSpPr>
        <p:spPr bwMode="auto">
          <a:xfrm>
            <a:off x="247650" y="-509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31" name="TextBox 30">
            <a:extLst>
              <a:ext uri="{FF2B5EF4-FFF2-40B4-BE49-F238E27FC236}">
                <a16:creationId xmlns:a16="http://schemas.microsoft.com/office/drawing/2014/main" id="{4CC90880-FB56-4A6A-BDE5-F0F36C27CC1C}"/>
              </a:ext>
            </a:extLst>
          </p:cNvPr>
          <p:cNvSpPr txBox="1"/>
          <p:nvPr/>
        </p:nvSpPr>
        <p:spPr>
          <a:xfrm>
            <a:off x="1329372" y="1152525"/>
            <a:ext cx="6467475" cy="369332"/>
          </a:xfrm>
          <a:prstGeom prst="rect">
            <a:avLst/>
          </a:prstGeom>
          <a:noFill/>
        </p:spPr>
        <p:txBody>
          <a:bodyPr wrap="square" rtlCol="0">
            <a:spAutoFit/>
          </a:bodyPr>
          <a:lstStyle/>
          <a:p>
            <a:r>
              <a:rPr lang="en-US" b="1" dirty="0"/>
              <a:t>NOTE: Click on the text boxes to see the process for each step</a:t>
            </a:r>
            <a:endParaRPr lang="en-ZA" b="1" dirty="0"/>
          </a:p>
        </p:txBody>
      </p:sp>
    </p:spTree>
    <p:extLst>
      <p:ext uri="{BB962C8B-B14F-4D97-AF65-F5344CB8AC3E}">
        <p14:creationId xmlns:p14="http://schemas.microsoft.com/office/powerpoint/2010/main" val="49200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617919A-F1BB-4877-B72D-60E6CA726EF1}"/>
              </a:ext>
            </a:extLst>
          </p:cNvPr>
          <p:cNvSpPr>
            <a:spLocks noChangeArrowheads="1"/>
          </p:cNvSpPr>
          <p:nvPr/>
        </p:nvSpPr>
        <p:spPr bwMode="auto">
          <a:xfrm>
            <a:off x="476250" y="159893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pSp>
        <p:nvGrpSpPr>
          <p:cNvPr id="5" name="Group 4">
            <a:extLst>
              <a:ext uri="{FF2B5EF4-FFF2-40B4-BE49-F238E27FC236}">
                <a16:creationId xmlns:a16="http://schemas.microsoft.com/office/drawing/2014/main" id="{E07442F4-ECCB-48BC-9B77-436AB67202AB}"/>
              </a:ext>
            </a:extLst>
          </p:cNvPr>
          <p:cNvGrpSpPr/>
          <p:nvPr/>
        </p:nvGrpSpPr>
        <p:grpSpPr>
          <a:xfrm>
            <a:off x="1146175" y="2586584"/>
            <a:ext cx="6883400" cy="3698786"/>
            <a:chOff x="0" y="0"/>
            <a:chExt cx="5905500" cy="2863850"/>
          </a:xfrm>
        </p:grpSpPr>
        <p:pic>
          <p:nvPicPr>
            <p:cNvPr id="6" name="Picture 5">
              <a:extLst>
                <a:ext uri="{FF2B5EF4-FFF2-40B4-BE49-F238E27FC236}">
                  <a16:creationId xmlns:a16="http://schemas.microsoft.com/office/drawing/2014/main" id="{9D04FA60-72B3-4A82-BAC3-8C411F7F91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0699" r="3508" b="6105"/>
            <a:stretch/>
          </p:blipFill>
          <p:spPr bwMode="auto">
            <a:xfrm>
              <a:off x="0" y="0"/>
              <a:ext cx="5905500" cy="2863850"/>
            </a:xfrm>
            <a:prstGeom prst="rect">
              <a:avLst/>
            </a:prstGeom>
            <a:ln>
              <a:solidFill>
                <a:schemeClr val="tx1"/>
              </a:solid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AAED0BA3-4988-45EF-BC11-1D4DC2994AF9}"/>
                </a:ext>
              </a:extLst>
            </p:cNvPr>
            <p:cNvCxnSpPr/>
            <p:nvPr/>
          </p:nvCxnSpPr>
          <p:spPr>
            <a:xfrm flipH="1" flipV="1">
              <a:off x="723900" y="1377950"/>
              <a:ext cx="361950" cy="30353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Rectangle 5">
            <a:extLst>
              <a:ext uri="{FF2B5EF4-FFF2-40B4-BE49-F238E27FC236}">
                <a16:creationId xmlns:a16="http://schemas.microsoft.com/office/drawing/2014/main" id="{54783C2B-1480-49CA-AB2A-CB8A4CB15025}"/>
              </a:ext>
            </a:extLst>
          </p:cNvPr>
          <p:cNvSpPr>
            <a:spLocks noChangeArrowheads="1"/>
          </p:cNvSpPr>
          <p:nvPr/>
        </p:nvSpPr>
        <p:spPr bwMode="auto">
          <a:xfrm>
            <a:off x="619760" y="1227366"/>
            <a:ext cx="78866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Step 1</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 Access the Home page </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https://registertovote.elections.org.za/Welcome</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and click on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“Register to vote now”.</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9" name="Graphic 8" descr="Home with solid fill">
            <a:hlinkClick r:id="rId4" action="ppaction://hlinksldjump"/>
            <a:extLst>
              <a:ext uri="{FF2B5EF4-FFF2-40B4-BE49-F238E27FC236}">
                <a16:creationId xmlns:a16="http://schemas.microsoft.com/office/drawing/2014/main" id="{1C3F65DC-0AAE-4C08-A429-EB8D117DCC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15935" y="5504181"/>
            <a:ext cx="914400" cy="914400"/>
          </a:xfrm>
          <a:prstGeom prst="rect">
            <a:avLst/>
          </a:prstGeom>
        </p:spPr>
      </p:pic>
    </p:spTree>
    <p:extLst>
      <p:ext uri="{BB962C8B-B14F-4D97-AF65-F5344CB8AC3E}">
        <p14:creationId xmlns:p14="http://schemas.microsoft.com/office/powerpoint/2010/main" val="2251783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1DF2E-FACF-4F47-A82E-A69FBDA73F57}"/>
              </a:ext>
            </a:extLst>
          </p:cNvPr>
          <p:cNvGrpSpPr/>
          <p:nvPr/>
        </p:nvGrpSpPr>
        <p:grpSpPr>
          <a:xfrm>
            <a:off x="4333874" y="2219325"/>
            <a:ext cx="4314825" cy="3378990"/>
            <a:chOff x="0" y="0"/>
            <a:chExt cx="3362960" cy="2882900"/>
          </a:xfrm>
        </p:grpSpPr>
        <p:pic>
          <p:nvPicPr>
            <p:cNvPr id="11" name="Picture 10">
              <a:extLst>
                <a:ext uri="{FF2B5EF4-FFF2-40B4-BE49-F238E27FC236}">
                  <a16:creationId xmlns:a16="http://schemas.microsoft.com/office/drawing/2014/main" id="{37037C06-7D19-4996-B4CB-C0D926B1122C}"/>
                </a:ext>
              </a:extLst>
            </p:cNvPr>
            <p:cNvPicPr>
              <a:picLocks noChangeAspect="1"/>
            </p:cNvPicPr>
            <p:nvPr/>
          </p:nvPicPr>
          <p:blipFill rotWithShape="1">
            <a:blip r:embed="rId2">
              <a:extLst>
                <a:ext uri="{28A0092B-C50C-407E-A947-70E740481C1C}">
                  <a14:useLocalDpi xmlns:a14="http://schemas.microsoft.com/office/drawing/2010/main" val="0"/>
                </a:ext>
              </a:extLst>
            </a:blip>
            <a:srcRect l="30504" t="21951" r="31729" b="20495"/>
            <a:stretch/>
          </p:blipFill>
          <p:spPr bwMode="auto">
            <a:xfrm>
              <a:off x="0" y="0"/>
              <a:ext cx="3362960" cy="2882900"/>
            </a:xfrm>
            <a:prstGeom prst="rect">
              <a:avLst/>
            </a:prstGeom>
            <a:ln>
              <a:solidFill>
                <a:prstClr val="black"/>
              </a:solid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0B9B65C0-D913-4B25-B17A-5367C5050C61}"/>
                </a:ext>
              </a:extLst>
            </p:cNvPr>
            <p:cNvCxnSpPr/>
            <p:nvPr/>
          </p:nvCxnSpPr>
          <p:spPr>
            <a:xfrm flipV="1">
              <a:off x="381000" y="2616200"/>
              <a:ext cx="438150" cy="31750"/>
            </a:xfrm>
            <a:prstGeom prst="straightConnector1">
              <a:avLst/>
            </a:prstGeom>
            <a:noFill/>
            <a:ln w="15875" cap="flat" cmpd="sng" algn="ctr">
              <a:solidFill>
                <a:srgbClr val="FF0000"/>
              </a:solidFill>
              <a:prstDash val="solid"/>
              <a:miter lim="800000"/>
              <a:tailEnd type="triangle"/>
            </a:ln>
            <a:effectLst/>
          </p:spPr>
        </p:cxnSp>
      </p:grpSp>
      <p:grpSp>
        <p:nvGrpSpPr>
          <p:cNvPr id="5" name="Group 4">
            <a:extLst>
              <a:ext uri="{FF2B5EF4-FFF2-40B4-BE49-F238E27FC236}">
                <a16:creationId xmlns:a16="http://schemas.microsoft.com/office/drawing/2014/main" id="{9394EC1C-EC75-4906-A45D-FAE4C1ED1695}"/>
              </a:ext>
            </a:extLst>
          </p:cNvPr>
          <p:cNvGrpSpPr/>
          <p:nvPr/>
        </p:nvGrpSpPr>
        <p:grpSpPr>
          <a:xfrm>
            <a:off x="495300" y="1921510"/>
            <a:ext cx="3698875" cy="4469765"/>
            <a:chOff x="0" y="0"/>
            <a:chExt cx="3081655" cy="3867150"/>
          </a:xfrm>
        </p:grpSpPr>
        <p:pic>
          <p:nvPicPr>
            <p:cNvPr id="8" name="Picture 7">
              <a:extLst>
                <a:ext uri="{FF2B5EF4-FFF2-40B4-BE49-F238E27FC236}">
                  <a16:creationId xmlns:a16="http://schemas.microsoft.com/office/drawing/2014/main" id="{BED0127D-6084-4821-AFF1-EC0C4F7B4CD6}"/>
                </a:ext>
              </a:extLst>
            </p:cNvPr>
            <p:cNvPicPr>
              <a:picLocks noChangeAspect="1"/>
            </p:cNvPicPr>
            <p:nvPr/>
          </p:nvPicPr>
          <p:blipFill rotWithShape="1">
            <a:blip r:embed="rId3">
              <a:extLst>
                <a:ext uri="{28A0092B-C50C-407E-A947-70E740481C1C}">
                  <a14:useLocalDpi xmlns:a14="http://schemas.microsoft.com/office/drawing/2010/main" val="0"/>
                </a:ext>
              </a:extLst>
            </a:blip>
            <a:srcRect l="30504" t="9777" r="31625" b="5737"/>
            <a:stretch/>
          </p:blipFill>
          <p:spPr bwMode="auto">
            <a:xfrm>
              <a:off x="0" y="0"/>
              <a:ext cx="3081655" cy="3867150"/>
            </a:xfrm>
            <a:prstGeom prst="rect">
              <a:avLst/>
            </a:prstGeom>
            <a:ln>
              <a:solidFill>
                <a:sysClr val="windowText" lastClr="000000"/>
              </a:solidFill>
            </a:ln>
            <a:extLst>
              <a:ext uri="{53640926-AAD7-44D8-BBD7-CCE9431645EC}">
                <a14:shadowObscured xmlns:a14="http://schemas.microsoft.com/office/drawing/2010/main"/>
              </a:ext>
            </a:extLst>
          </p:spPr>
        </p:pic>
        <p:sp>
          <p:nvSpPr>
            <p:cNvPr id="9" name="Text Box 23">
              <a:extLst>
                <a:ext uri="{FF2B5EF4-FFF2-40B4-BE49-F238E27FC236}">
                  <a16:creationId xmlns:a16="http://schemas.microsoft.com/office/drawing/2014/main" id="{31E51F3F-000C-42F0-84D0-352FF529091D}"/>
                </a:ext>
              </a:extLst>
            </p:cNvPr>
            <p:cNvSpPr txBox="1"/>
            <p:nvPr/>
          </p:nvSpPr>
          <p:spPr>
            <a:xfrm>
              <a:off x="615950" y="3403600"/>
              <a:ext cx="793750" cy="165100"/>
            </a:xfrm>
            <a:prstGeom prst="rect">
              <a:avLst/>
            </a:prstGeom>
            <a:noFill/>
            <a:ln w="158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ZA"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0" name="Straight Arrow Connector 9">
              <a:extLst>
                <a:ext uri="{FF2B5EF4-FFF2-40B4-BE49-F238E27FC236}">
                  <a16:creationId xmlns:a16="http://schemas.microsoft.com/office/drawing/2014/main" id="{A4F26960-5F11-4A6D-93FE-ADE1EEC8DA47}"/>
                </a:ext>
              </a:extLst>
            </p:cNvPr>
            <p:cNvCxnSpPr/>
            <p:nvPr/>
          </p:nvCxnSpPr>
          <p:spPr>
            <a:xfrm flipV="1">
              <a:off x="298450" y="3721100"/>
              <a:ext cx="457200" cy="45085"/>
            </a:xfrm>
            <a:prstGeom prst="straightConnector1">
              <a:avLst/>
            </a:prstGeom>
            <a:noFill/>
            <a:ln w="15875" cap="flat" cmpd="sng" algn="ctr">
              <a:solidFill>
                <a:srgbClr val="FF0000"/>
              </a:solidFill>
              <a:prstDash val="solid"/>
              <a:miter lim="800000"/>
              <a:tailEnd type="triangle"/>
            </a:ln>
            <a:effectLst/>
          </p:spPr>
        </p:cxnSp>
      </p:grpSp>
      <p:sp>
        <p:nvSpPr>
          <p:cNvPr id="6" name="Text Box 27">
            <a:extLst>
              <a:ext uri="{FF2B5EF4-FFF2-40B4-BE49-F238E27FC236}">
                <a16:creationId xmlns:a16="http://schemas.microsoft.com/office/drawing/2014/main" id="{3E94A5B0-E99B-47E1-B711-980DBFF499AE}"/>
              </a:ext>
            </a:extLst>
          </p:cNvPr>
          <p:cNvSpPr txBox="1"/>
          <p:nvPr/>
        </p:nvSpPr>
        <p:spPr>
          <a:xfrm>
            <a:off x="495299" y="1136094"/>
            <a:ext cx="3571875" cy="756206"/>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Step 2</a:t>
            </a:r>
            <a:r>
              <a:rPr kumimoji="0" lang="en-ZA"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 Tick the </a:t>
            </a:r>
            <a:r>
              <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“I accept the terms of use box”</a:t>
            </a:r>
            <a:r>
              <a:rPr kumimoji="0" lang="en-ZA"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and click on </a:t>
            </a:r>
            <a:r>
              <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“Begin application</a:t>
            </a:r>
            <a:r>
              <a:rPr kumimoji="0" lang="en-ZA"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process”.</a:t>
            </a:r>
            <a:endParaRPr kumimoji="0" lang="en-ZA"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ZA"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7" name="Text Box 28">
            <a:extLst>
              <a:ext uri="{FF2B5EF4-FFF2-40B4-BE49-F238E27FC236}">
                <a16:creationId xmlns:a16="http://schemas.microsoft.com/office/drawing/2014/main" id="{45A4B806-4D20-4B7A-A734-B992F490A502}"/>
              </a:ext>
            </a:extLst>
          </p:cNvPr>
          <p:cNvSpPr txBox="1"/>
          <p:nvPr/>
        </p:nvSpPr>
        <p:spPr>
          <a:xfrm>
            <a:off x="4244975" y="1103264"/>
            <a:ext cx="4403724" cy="109785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ZA"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Enter your personal information: ID number, name and surname, and mobile number (your own mobile number, even if you’re registering from someone else’s device). Click </a:t>
            </a:r>
            <a:r>
              <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“Continue”</a:t>
            </a:r>
            <a:r>
              <a:rPr kumimoji="0" lang="en-ZA"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ZA"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a:t>
            </a:r>
          </a:p>
        </p:txBody>
      </p:sp>
      <p:pic>
        <p:nvPicPr>
          <p:cNvPr id="13" name="Graphic 12" descr="Home with solid fill">
            <a:hlinkClick r:id="rId4" action="ppaction://hlinksldjump"/>
            <a:extLst>
              <a:ext uri="{FF2B5EF4-FFF2-40B4-BE49-F238E27FC236}">
                <a16:creationId xmlns:a16="http://schemas.microsoft.com/office/drawing/2014/main" id="{7537C81D-5456-43A0-BC32-F80B2E199D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15935" y="5580381"/>
            <a:ext cx="914400" cy="914400"/>
          </a:xfrm>
          <a:prstGeom prst="rect">
            <a:avLst/>
          </a:prstGeom>
        </p:spPr>
      </p:pic>
    </p:spTree>
    <p:extLst>
      <p:ext uri="{BB962C8B-B14F-4D97-AF65-F5344CB8AC3E}">
        <p14:creationId xmlns:p14="http://schemas.microsoft.com/office/powerpoint/2010/main" val="2976114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D4F9C053-07A9-4358-9F00-C5D127C62383}"/>
              </a:ext>
            </a:extLst>
          </p:cNvPr>
          <p:cNvSpPr>
            <a:spLocks noChangeArrowheads="1"/>
          </p:cNvSpPr>
          <p:nvPr/>
        </p:nvSpPr>
        <p:spPr bwMode="auto">
          <a:xfrm>
            <a:off x="1437640" y="2714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8" name="Rectangle 8">
            <a:extLst>
              <a:ext uri="{FF2B5EF4-FFF2-40B4-BE49-F238E27FC236}">
                <a16:creationId xmlns:a16="http://schemas.microsoft.com/office/drawing/2014/main" id="{57003D6C-CD08-4D77-8F8D-F98C83DDE474}"/>
              </a:ext>
            </a:extLst>
          </p:cNvPr>
          <p:cNvSpPr>
            <a:spLocks noChangeArrowheads="1"/>
          </p:cNvSpPr>
          <p:nvPr/>
        </p:nvSpPr>
        <p:spPr bwMode="auto">
          <a:xfrm>
            <a:off x="399415" y="1224429"/>
            <a:ext cx="457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Step 3</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One-Time-Pin (OTP)</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10">
            <a:extLst>
              <a:ext uri="{FF2B5EF4-FFF2-40B4-BE49-F238E27FC236}">
                <a16:creationId xmlns:a16="http://schemas.microsoft.com/office/drawing/2014/main" id="{B517493E-D92B-4114-BF86-F3A11206BB5A}"/>
              </a:ext>
            </a:extLst>
          </p:cNvPr>
          <p:cNvSpPr>
            <a:spLocks noChangeArrowheads="1"/>
          </p:cNvSpPr>
          <p:nvPr/>
        </p:nvSpPr>
        <p:spPr bwMode="auto">
          <a:xfrm>
            <a:off x="143764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AC3F3249-959D-4F9F-957C-2497EEB6138A}"/>
              </a:ext>
            </a:extLst>
          </p:cNvPr>
          <p:cNvSpPr>
            <a:spLocks noChangeArrowheads="1"/>
          </p:cNvSpPr>
          <p:nvPr/>
        </p:nvSpPr>
        <p:spPr bwMode="auto">
          <a:xfrm>
            <a:off x="143764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02D3F55D-8691-43CC-8D63-D115FECB6745}"/>
              </a:ext>
            </a:extLst>
          </p:cNvPr>
          <p:cNvSpPr>
            <a:spLocks noChangeArrowheads="1"/>
          </p:cNvSpPr>
          <p:nvPr/>
        </p:nvSpPr>
        <p:spPr bwMode="auto">
          <a:xfrm>
            <a:off x="1437640" y="3629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14" name="Graphic 13" descr="Home with solid fill">
            <a:hlinkClick r:id="rId2" action="ppaction://hlinksldjump"/>
            <a:extLst>
              <a:ext uri="{FF2B5EF4-FFF2-40B4-BE49-F238E27FC236}">
                <a16:creationId xmlns:a16="http://schemas.microsoft.com/office/drawing/2014/main" id="{1ED88836-A115-4126-9064-971182CC72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5935" y="5504181"/>
            <a:ext cx="914400" cy="914400"/>
          </a:xfrm>
          <a:prstGeom prst="rect">
            <a:avLst/>
          </a:prstGeom>
        </p:spPr>
      </p:pic>
      <p:grpSp>
        <p:nvGrpSpPr>
          <p:cNvPr id="13" name="Group 12">
            <a:extLst>
              <a:ext uri="{FF2B5EF4-FFF2-40B4-BE49-F238E27FC236}">
                <a16:creationId xmlns:a16="http://schemas.microsoft.com/office/drawing/2014/main" id="{7EC679FC-8C9D-4235-B721-D01E0428B184}"/>
              </a:ext>
            </a:extLst>
          </p:cNvPr>
          <p:cNvGrpSpPr/>
          <p:nvPr/>
        </p:nvGrpSpPr>
        <p:grpSpPr>
          <a:xfrm>
            <a:off x="551814" y="1731611"/>
            <a:ext cx="8235856" cy="3772570"/>
            <a:chOff x="551814" y="1731611"/>
            <a:chExt cx="8235856" cy="3772570"/>
          </a:xfrm>
        </p:grpSpPr>
        <p:grpSp>
          <p:nvGrpSpPr>
            <p:cNvPr id="12" name="Group 11">
              <a:extLst>
                <a:ext uri="{FF2B5EF4-FFF2-40B4-BE49-F238E27FC236}">
                  <a16:creationId xmlns:a16="http://schemas.microsoft.com/office/drawing/2014/main" id="{11FD82E9-AD98-436E-B446-2A43BC5E2CF5}"/>
                </a:ext>
              </a:extLst>
            </p:cNvPr>
            <p:cNvGrpSpPr/>
            <p:nvPr/>
          </p:nvGrpSpPr>
          <p:grpSpPr>
            <a:xfrm>
              <a:off x="551814" y="1731611"/>
              <a:ext cx="8235856" cy="3772570"/>
              <a:chOff x="551814" y="2327960"/>
              <a:chExt cx="8235856" cy="3772570"/>
            </a:xfrm>
          </p:grpSpPr>
          <p:pic>
            <p:nvPicPr>
              <p:cNvPr id="3075" name="Picture 475">
                <a:extLst>
                  <a:ext uri="{FF2B5EF4-FFF2-40B4-BE49-F238E27FC236}">
                    <a16:creationId xmlns:a16="http://schemas.microsoft.com/office/drawing/2014/main" id="{CB31BD8D-1B89-4904-95B4-45ACD756F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504" t="32835" r="31625" b="31378"/>
              <a:stretch>
                <a:fillRect/>
              </a:stretch>
            </p:blipFill>
            <p:spPr bwMode="auto">
              <a:xfrm>
                <a:off x="3838575" y="3470271"/>
                <a:ext cx="4949095" cy="26302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39">
                <a:extLst>
                  <a:ext uri="{FF2B5EF4-FFF2-40B4-BE49-F238E27FC236}">
                    <a16:creationId xmlns:a16="http://schemas.microsoft.com/office/drawing/2014/main" id="{40610295-F9A1-47E1-B3A4-8C0D39C55C1C}"/>
                  </a:ext>
                </a:extLst>
              </p:cNvPr>
              <p:cNvSpPr txBox="1">
                <a:spLocks noChangeArrowheads="1"/>
              </p:cNvSpPr>
              <p:nvPr/>
            </p:nvSpPr>
            <p:spPr bwMode="auto">
              <a:xfrm>
                <a:off x="551814" y="2327960"/>
                <a:ext cx="2895600" cy="4572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One-Time-Pin will be sent to your mobile number.</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Text Box 40">
                <a:extLst>
                  <a:ext uri="{FF2B5EF4-FFF2-40B4-BE49-F238E27FC236}">
                    <a16:creationId xmlns:a16="http://schemas.microsoft.com/office/drawing/2014/main" id="{8D2DC2F4-926B-4121-9462-6C91CA6E90E2}"/>
                  </a:ext>
                </a:extLst>
              </p:cNvPr>
              <p:cNvSpPr txBox="1">
                <a:spLocks noChangeArrowheads="1"/>
              </p:cNvSpPr>
              <p:nvPr/>
            </p:nvSpPr>
            <p:spPr bwMode="auto">
              <a:xfrm>
                <a:off x="4598035" y="2378079"/>
                <a:ext cx="3403600" cy="64633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Insert the One-Time PIN (OTP) and click on </a:t>
                </a: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“Confirm OTP”.</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074" name="Picture 476">
                <a:extLst>
                  <a:ext uri="{FF2B5EF4-FFF2-40B4-BE49-F238E27FC236}">
                    <a16:creationId xmlns:a16="http://schemas.microsoft.com/office/drawing/2014/main" id="{57AE9E3B-6266-4F89-90FD-B58C5091EE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179" t="74709" r="19009" b="15369"/>
              <a:stretch>
                <a:fillRect/>
              </a:stretch>
            </p:blipFill>
            <p:spPr bwMode="auto">
              <a:xfrm>
                <a:off x="551814" y="3476626"/>
                <a:ext cx="3120801" cy="8953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7" name="Straight Arrow Connector 6">
              <a:extLst>
                <a:ext uri="{FF2B5EF4-FFF2-40B4-BE49-F238E27FC236}">
                  <a16:creationId xmlns:a16="http://schemas.microsoft.com/office/drawing/2014/main" id="{4B354235-A33E-4B41-B310-E328AAAEB67D}"/>
                </a:ext>
              </a:extLst>
            </p:cNvPr>
            <p:cNvCxnSpPr/>
            <p:nvPr/>
          </p:nvCxnSpPr>
          <p:spPr>
            <a:xfrm flipV="1">
              <a:off x="4572000" y="5085715"/>
              <a:ext cx="508000" cy="571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6254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CF11400-86ED-42BE-8922-E27ADC9D12B3}"/>
              </a:ext>
            </a:extLst>
          </p:cNvPr>
          <p:cNvSpPr>
            <a:spLocks noChangeArrowheads="1"/>
          </p:cNvSpPr>
          <p:nvPr/>
        </p:nvSpPr>
        <p:spPr bwMode="auto">
          <a:xfrm>
            <a:off x="571500" y="1256867"/>
            <a:ext cx="81629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Step 4</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Capture your home address</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Rectangle 8">
            <a:extLst>
              <a:ext uri="{FF2B5EF4-FFF2-40B4-BE49-F238E27FC236}">
                <a16:creationId xmlns:a16="http://schemas.microsoft.com/office/drawing/2014/main" id="{97773661-FA07-449B-97CA-54FC87D88989}"/>
              </a:ext>
            </a:extLst>
          </p:cNvPr>
          <p:cNvSpPr>
            <a:spLocks noChangeArrowheads="1"/>
          </p:cNvSpPr>
          <p:nvPr/>
        </p:nvSpPr>
        <p:spPr bwMode="auto">
          <a:xfrm>
            <a:off x="333375" y="1181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1" name="Arrow: Pentagon 10">
            <a:hlinkClick r:id="rId2" action="ppaction://hlinksldjump" tooltip="Link to slide 15 and 16"/>
            <a:extLst>
              <a:ext uri="{FF2B5EF4-FFF2-40B4-BE49-F238E27FC236}">
                <a16:creationId xmlns:a16="http://schemas.microsoft.com/office/drawing/2014/main" id="{6537F978-8DA1-428B-8D09-B12CF9C75A5B}"/>
              </a:ext>
            </a:extLst>
          </p:cNvPr>
          <p:cNvSpPr/>
          <p:nvPr/>
        </p:nvSpPr>
        <p:spPr>
          <a:xfrm>
            <a:off x="733425" y="2743200"/>
            <a:ext cx="2343150" cy="1495425"/>
          </a:xfrm>
          <a:prstGeom prst="homePlate">
            <a:avLst/>
          </a:prstGeom>
          <a:solidFill>
            <a:srgbClr val="8C3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OPTION 1</a:t>
            </a:r>
            <a:endParaRPr lang="en-ZA" b="1" dirty="0">
              <a:latin typeface="Arial" panose="020B0604020202020204" pitchFamily="34" charset="0"/>
              <a:cs typeface="Arial" panose="020B0604020202020204" pitchFamily="34" charset="0"/>
            </a:endParaRPr>
          </a:p>
        </p:txBody>
      </p:sp>
      <p:sp>
        <p:nvSpPr>
          <p:cNvPr id="12" name="Arrow: Pentagon 11">
            <a:hlinkClick r:id="rId3" action="ppaction://hlinksldjump"/>
            <a:extLst>
              <a:ext uri="{FF2B5EF4-FFF2-40B4-BE49-F238E27FC236}">
                <a16:creationId xmlns:a16="http://schemas.microsoft.com/office/drawing/2014/main" id="{45E7AFA5-4F65-44C2-9870-23F4CC79F9B7}"/>
              </a:ext>
            </a:extLst>
          </p:cNvPr>
          <p:cNvSpPr/>
          <p:nvPr/>
        </p:nvSpPr>
        <p:spPr>
          <a:xfrm>
            <a:off x="3400425" y="2743199"/>
            <a:ext cx="2343150" cy="1495425"/>
          </a:xfrm>
          <a:prstGeom prst="homePlate">
            <a:avLst/>
          </a:prstGeom>
          <a:solidFill>
            <a:srgbClr val="15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OPTION 2</a:t>
            </a:r>
            <a:endParaRPr lang="en-ZA" b="1" dirty="0">
              <a:latin typeface="Arial" panose="020B0604020202020204" pitchFamily="34" charset="0"/>
              <a:cs typeface="Arial" panose="020B0604020202020204" pitchFamily="34" charset="0"/>
            </a:endParaRPr>
          </a:p>
        </p:txBody>
      </p:sp>
      <p:sp>
        <p:nvSpPr>
          <p:cNvPr id="13" name="Arrow: Pentagon 12">
            <a:hlinkClick r:id="rId4" action="ppaction://hlinksldjump"/>
            <a:extLst>
              <a:ext uri="{FF2B5EF4-FFF2-40B4-BE49-F238E27FC236}">
                <a16:creationId xmlns:a16="http://schemas.microsoft.com/office/drawing/2014/main" id="{87164FE5-1643-48EE-9BB6-52FC72437656}"/>
              </a:ext>
            </a:extLst>
          </p:cNvPr>
          <p:cNvSpPr/>
          <p:nvPr/>
        </p:nvSpPr>
        <p:spPr>
          <a:xfrm>
            <a:off x="6162675" y="2743198"/>
            <a:ext cx="2343150" cy="1495425"/>
          </a:xfrm>
          <a:prstGeom prst="homePlate">
            <a:avLst/>
          </a:prstGeom>
          <a:solidFill>
            <a:srgbClr val="DB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OPTION 3</a:t>
            </a:r>
            <a:endParaRPr lang="en-ZA" b="1" dirty="0">
              <a:latin typeface="Arial" panose="020B0604020202020204" pitchFamily="34" charset="0"/>
              <a:cs typeface="Arial" panose="020B0604020202020204" pitchFamily="34" charset="0"/>
            </a:endParaRPr>
          </a:p>
        </p:txBody>
      </p:sp>
      <p:sp>
        <p:nvSpPr>
          <p:cNvPr id="14" name="Arrow: Right 13">
            <a:hlinkClick r:id="rId5" action="ppaction://hlinksldjump"/>
            <a:extLst>
              <a:ext uri="{FF2B5EF4-FFF2-40B4-BE49-F238E27FC236}">
                <a16:creationId xmlns:a16="http://schemas.microsoft.com/office/drawing/2014/main" id="{A4310079-C27B-4903-AAEB-2ABE6BE1FF72}"/>
              </a:ext>
            </a:extLst>
          </p:cNvPr>
          <p:cNvSpPr/>
          <p:nvPr/>
        </p:nvSpPr>
        <p:spPr>
          <a:xfrm>
            <a:off x="7334250" y="5391120"/>
            <a:ext cx="1553210" cy="102746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CLICK TO PROCEED</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520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CF11400-86ED-42BE-8922-E27ADC9D12B3}"/>
              </a:ext>
            </a:extLst>
          </p:cNvPr>
          <p:cNvSpPr>
            <a:spLocks noChangeArrowheads="1"/>
          </p:cNvSpPr>
          <p:nvPr/>
        </p:nvSpPr>
        <p:spPr bwMode="auto">
          <a:xfrm>
            <a:off x="571500" y="1164535"/>
            <a:ext cx="816292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Step 4</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Capture your home address</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Option 1: Locate me. </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system asks permission to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“Know your location”</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click on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“Allow”</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Set the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“Use my current location” </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toggle to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“On”</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6BE064A-E153-4670-A88E-FAB41127EE29}"/>
              </a:ext>
            </a:extLst>
          </p:cNvPr>
          <p:cNvGrpSpPr/>
          <p:nvPr/>
        </p:nvGrpSpPr>
        <p:grpSpPr>
          <a:xfrm>
            <a:off x="506756" y="3483043"/>
            <a:ext cx="8162925" cy="1889460"/>
            <a:chOff x="0" y="0"/>
            <a:chExt cx="6284595" cy="984250"/>
          </a:xfrm>
        </p:grpSpPr>
        <p:pic>
          <p:nvPicPr>
            <p:cNvPr id="6" name="Picture 5">
              <a:extLst>
                <a:ext uri="{FF2B5EF4-FFF2-40B4-BE49-F238E27FC236}">
                  <a16:creationId xmlns:a16="http://schemas.microsoft.com/office/drawing/2014/main" id="{6817C5FC-C22C-4402-95D8-ADC18AD533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969" r="1396" b="50955"/>
            <a:stretch/>
          </p:blipFill>
          <p:spPr bwMode="auto">
            <a:xfrm>
              <a:off x="0" y="0"/>
              <a:ext cx="6284595" cy="984250"/>
            </a:xfrm>
            <a:prstGeom prst="rect">
              <a:avLst/>
            </a:prstGeom>
            <a:ln>
              <a:solidFill>
                <a:sysClr val="windowText" lastClr="000000"/>
              </a:solid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C1D4321F-D5FA-4F5C-B4F1-B3592D506B35}"/>
                </a:ext>
              </a:extLst>
            </p:cNvPr>
            <p:cNvCxnSpPr/>
            <p:nvPr/>
          </p:nvCxnSpPr>
          <p:spPr>
            <a:xfrm flipV="1">
              <a:off x="2223483" y="825500"/>
              <a:ext cx="615950" cy="698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6CFA-CC13-4366-9F61-8C5AB04616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24" t="14379" r="61223" b="72227"/>
            <a:stretch/>
          </p:blipFill>
          <p:spPr bwMode="auto">
            <a:xfrm>
              <a:off x="279400" y="209550"/>
              <a:ext cx="1771015" cy="552450"/>
            </a:xfrm>
            <a:prstGeom prst="rect">
              <a:avLst/>
            </a:prstGeom>
            <a:ln>
              <a:noFill/>
            </a:ln>
            <a:extLst>
              <a:ext uri="{53640926-AAD7-44D8-BBD7-CCE9431645EC}">
                <a14:shadowObscured xmlns:a14="http://schemas.microsoft.com/office/drawing/2010/main"/>
              </a:ext>
            </a:extLst>
          </p:spPr>
        </p:pic>
        <p:sp>
          <p:nvSpPr>
            <p:cNvPr id="9" name="Text Box 44">
              <a:extLst>
                <a:ext uri="{FF2B5EF4-FFF2-40B4-BE49-F238E27FC236}">
                  <a16:creationId xmlns:a16="http://schemas.microsoft.com/office/drawing/2014/main" id="{F93CE16F-820E-41BF-A65F-ED03F67804AE}"/>
                </a:ext>
              </a:extLst>
            </p:cNvPr>
            <p:cNvSpPr txBox="1"/>
            <p:nvPr/>
          </p:nvSpPr>
          <p:spPr>
            <a:xfrm>
              <a:off x="381000" y="444500"/>
              <a:ext cx="781050" cy="215900"/>
            </a:xfrm>
            <a:prstGeom prst="rect">
              <a:avLst/>
            </a:prstGeom>
            <a:noFill/>
            <a:ln w="158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10" name="Rectangle 8">
            <a:extLst>
              <a:ext uri="{FF2B5EF4-FFF2-40B4-BE49-F238E27FC236}">
                <a16:creationId xmlns:a16="http://schemas.microsoft.com/office/drawing/2014/main" id="{97773661-FA07-449B-97CA-54FC87D88989}"/>
              </a:ext>
            </a:extLst>
          </p:cNvPr>
          <p:cNvSpPr>
            <a:spLocks noChangeArrowheads="1"/>
          </p:cNvSpPr>
          <p:nvPr/>
        </p:nvSpPr>
        <p:spPr bwMode="auto">
          <a:xfrm>
            <a:off x="333375" y="1181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2" name="Arrow: Pentagon 1">
            <a:hlinkClick r:id="rId4" action="ppaction://hlinksldjump"/>
            <a:extLst>
              <a:ext uri="{FF2B5EF4-FFF2-40B4-BE49-F238E27FC236}">
                <a16:creationId xmlns:a16="http://schemas.microsoft.com/office/drawing/2014/main" id="{65FA9F0A-BC98-4D8F-ABD4-A451F71380C9}"/>
              </a:ext>
            </a:extLst>
          </p:cNvPr>
          <p:cNvSpPr/>
          <p:nvPr/>
        </p:nvSpPr>
        <p:spPr>
          <a:xfrm>
            <a:off x="6619875" y="5695950"/>
            <a:ext cx="2049806" cy="59055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NEXT SCREEN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479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8EA9B103-FEA8-453E-A2E2-09346D894D74}"/>
              </a:ext>
            </a:extLst>
          </p:cNvPr>
          <p:cNvCxnSpPr/>
          <p:nvPr/>
        </p:nvCxnSpPr>
        <p:spPr>
          <a:xfrm flipV="1">
            <a:off x="1657350" y="9873773"/>
            <a:ext cx="476250" cy="1587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9587599-4DAB-4EF0-9422-77565580ACFD}"/>
              </a:ext>
            </a:extLst>
          </p:cNvPr>
          <p:cNvGrpSpPr/>
          <p:nvPr/>
        </p:nvGrpSpPr>
        <p:grpSpPr>
          <a:xfrm>
            <a:off x="1597024" y="2176938"/>
            <a:ext cx="5813425" cy="4207195"/>
            <a:chOff x="0" y="0"/>
            <a:chExt cx="4927600" cy="3749040"/>
          </a:xfrm>
        </p:grpSpPr>
        <p:pic>
          <p:nvPicPr>
            <p:cNvPr id="6" name="Picture 5">
              <a:extLst>
                <a:ext uri="{FF2B5EF4-FFF2-40B4-BE49-F238E27FC236}">
                  <a16:creationId xmlns:a16="http://schemas.microsoft.com/office/drawing/2014/main" id="{38AB6B21-8229-4F35-8793-67A79A13195C}"/>
                </a:ext>
              </a:extLst>
            </p:cNvPr>
            <p:cNvPicPr>
              <a:picLocks noChangeAspect="1"/>
            </p:cNvPicPr>
            <p:nvPr/>
          </p:nvPicPr>
          <p:blipFill rotWithShape="1">
            <a:blip r:embed="rId2">
              <a:extLst>
                <a:ext uri="{28A0092B-C50C-407E-A947-70E740481C1C}">
                  <a14:useLocalDpi xmlns:a14="http://schemas.microsoft.com/office/drawing/2010/main" val="0"/>
                </a:ext>
              </a:extLst>
            </a:blip>
            <a:srcRect l="775" t="19500" r="58454" b="25350"/>
            <a:stretch/>
          </p:blipFill>
          <p:spPr bwMode="auto">
            <a:xfrm>
              <a:off x="0" y="0"/>
              <a:ext cx="4927600" cy="3749040"/>
            </a:xfrm>
            <a:prstGeom prst="rect">
              <a:avLst/>
            </a:prstGeom>
            <a:ln>
              <a:solidFill>
                <a:schemeClr val="tx1"/>
              </a:solid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4D1721D7-1805-4E66-8216-2F2DE08D4C0E}"/>
                </a:ext>
              </a:extLst>
            </p:cNvPr>
            <p:cNvCxnSpPr/>
            <p:nvPr/>
          </p:nvCxnSpPr>
          <p:spPr>
            <a:xfrm flipV="1">
              <a:off x="692150" y="3460750"/>
              <a:ext cx="603250" cy="1206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 Box 482">
              <a:extLst>
                <a:ext uri="{FF2B5EF4-FFF2-40B4-BE49-F238E27FC236}">
                  <a16:creationId xmlns:a16="http://schemas.microsoft.com/office/drawing/2014/main" id="{DB1A0D5B-9A7F-463C-9055-FD570A0A7E98}"/>
                </a:ext>
              </a:extLst>
            </p:cNvPr>
            <p:cNvSpPr txBox="1"/>
            <p:nvPr/>
          </p:nvSpPr>
          <p:spPr>
            <a:xfrm>
              <a:off x="1098550" y="2857500"/>
              <a:ext cx="2266950" cy="311150"/>
            </a:xfrm>
            <a:prstGeom prst="rect">
              <a:avLst/>
            </a:prstGeom>
            <a:noFill/>
            <a:ln w="158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9" name="Rectangle 6">
            <a:extLst>
              <a:ext uri="{FF2B5EF4-FFF2-40B4-BE49-F238E27FC236}">
                <a16:creationId xmlns:a16="http://schemas.microsoft.com/office/drawing/2014/main" id="{336161F3-88D1-4429-97E9-6D7BF059EE68}"/>
              </a:ext>
            </a:extLst>
          </p:cNvPr>
          <p:cNvSpPr>
            <a:spLocks noChangeArrowheads="1"/>
          </p:cNvSpPr>
          <p:nvPr/>
        </p:nvSpPr>
        <p:spPr bwMode="auto">
          <a:xfrm>
            <a:off x="508001" y="1141798"/>
            <a:ext cx="787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address form will pop-up to allow for further address input. Once captured click on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“Continue”</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Your voting station details will be displayed at the bottom.</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Rectangle 8">
            <a:extLst>
              <a:ext uri="{FF2B5EF4-FFF2-40B4-BE49-F238E27FC236}">
                <a16:creationId xmlns:a16="http://schemas.microsoft.com/office/drawing/2014/main" id="{B827706E-A6F2-4254-97E3-A38306A800A7}"/>
              </a:ext>
            </a:extLst>
          </p:cNvPr>
          <p:cNvSpPr>
            <a:spLocks noChangeArrowheads="1"/>
          </p:cNvSpPr>
          <p:nvPr/>
        </p:nvSpPr>
        <p:spPr bwMode="auto">
          <a:xfrm>
            <a:off x="508000" y="2034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ZA"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pic>
        <p:nvPicPr>
          <p:cNvPr id="11" name="Graphic 10" descr="Home with solid fill">
            <a:hlinkClick r:id="rId3" action="ppaction://hlinksldjump"/>
            <a:extLst>
              <a:ext uri="{FF2B5EF4-FFF2-40B4-BE49-F238E27FC236}">
                <a16:creationId xmlns:a16="http://schemas.microsoft.com/office/drawing/2014/main" id="{453B92BA-C996-42CD-92FC-6A93A5006F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5935" y="5504181"/>
            <a:ext cx="914400" cy="914400"/>
          </a:xfrm>
          <a:prstGeom prst="rect">
            <a:avLst/>
          </a:prstGeom>
        </p:spPr>
      </p:pic>
    </p:spTree>
    <p:extLst>
      <p:ext uri="{BB962C8B-B14F-4D97-AF65-F5344CB8AC3E}">
        <p14:creationId xmlns:p14="http://schemas.microsoft.com/office/powerpoint/2010/main" val="3968376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8D3966F-61BE-4FF8-8944-57CBF590344A}"/>
              </a:ext>
            </a:extLst>
          </p:cNvPr>
          <p:cNvSpPr>
            <a:spLocks noChangeArrowheads="1"/>
          </p:cNvSpPr>
          <p:nvPr/>
        </p:nvSpPr>
        <p:spPr bwMode="auto">
          <a:xfrm>
            <a:off x="430556" y="1048079"/>
            <a:ext cx="82391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pPr>
            <a:r>
              <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Option 2</a:t>
            </a:r>
            <a:r>
              <a:rPr kumimoji="0" lang="en-ZA"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Type in your full address, select the correct address from the dropdown menu, or click search. The screen will show auto-filled entries found with your search.</a:t>
            </a:r>
          </a:p>
          <a:p>
            <a:pPr marL="0" marR="0" lvl="0" indent="0" algn="just" defTabSz="914400" rtl="0" eaLnBrk="0" fontAlgn="base" latinLnBrk="0" hangingPunct="0">
              <a:spcBef>
                <a:spcPct val="0"/>
              </a:spcBef>
              <a:spcAft>
                <a:spcPct val="0"/>
              </a:spcAft>
              <a:buClrTx/>
              <a:buSzTx/>
              <a:buFontTx/>
              <a:buNone/>
              <a:tabLst/>
            </a:pP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Notes</a:t>
            </a:r>
            <a:r>
              <a:rPr kumimoji="0" lang="en-ZA"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Addresses that are complete and known.</a:t>
            </a:r>
          </a:p>
          <a:p>
            <a:pPr marL="0" marR="0" lvl="0" indent="0" algn="just" defTabSz="914400" rtl="0" eaLnBrk="0" fontAlgn="base" latinLnBrk="0" hangingPunct="0">
              <a:spcBef>
                <a:spcPct val="0"/>
              </a:spcBef>
              <a:spcAft>
                <a:spcPct val="0"/>
              </a:spcAft>
              <a:buClrTx/>
              <a:buSzTx/>
              <a:buFontTx/>
              <a:buNone/>
              <a:tabLst/>
            </a:pPr>
            <a:r>
              <a:rPr kumimoji="0" lang="en-ZA"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ZA"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Examples</a:t>
            </a:r>
            <a:r>
              <a:rPr kumimoji="0" lang="en-ZA"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Town, city or suburb areas.</a:t>
            </a:r>
          </a:p>
          <a:p>
            <a:pPr marL="0" marR="0" lvl="0" indent="0" algn="just" defTabSz="914400" rtl="0" eaLnBrk="0" fontAlgn="base" latinLnBrk="0" hangingPunct="0">
              <a:spcBef>
                <a:spcPct val="0"/>
              </a:spcBef>
              <a:spcAft>
                <a:spcPct val="0"/>
              </a:spcAft>
              <a:buClrTx/>
              <a:buSzTx/>
              <a:buFontTx/>
              <a:buNone/>
              <a:tabLst/>
            </a:pPr>
            <a:endParaRPr kumimoji="0" lang="en-ZA" altLang="en-US"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defTabSz="914400" eaLnBrk="0" fontAlgn="base" hangingPunct="0">
              <a:spcBef>
                <a:spcPct val="0"/>
              </a:spcBef>
              <a:spcAft>
                <a:spcPct val="0"/>
              </a:spcAft>
            </a:pPr>
            <a:r>
              <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*Tip</a:t>
            </a:r>
            <a:r>
              <a:rPr kumimoji="0" lang="en-ZA"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If you live in a housing complex, please search with the street name for the entrance to your complex – street names inside complexes are not always mapped by the municipality.</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pic>
        <p:nvPicPr>
          <p:cNvPr id="6145" name="Picture 485">
            <a:extLst>
              <a:ext uri="{FF2B5EF4-FFF2-40B4-BE49-F238E27FC236}">
                <a16:creationId xmlns:a16="http://schemas.microsoft.com/office/drawing/2014/main" id="{116BCC0D-109E-445A-803D-1EF0F00EF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1" t="15364" r="8708" b="48198"/>
          <a:stretch>
            <a:fillRect/>
          </a:stretch>
        </p:blipFill>
        <p:spPr bwMode="auto">
          <a:xfrm>
            <a:off x="296727" y="3609447"/>
            <a:ext cx="8541019" cy="1946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Arrow: Pentagon 6">
            <a:hlinkClick r:id="rId3" action="ppaction://hlinksldjump"/>
            <a:extLst>
              <a:ext uri="{FF2B5EF4-FFF2-40B4-BE49-F238E27FC236}">
                <a16:creationId xmlns:a16="http://schemas.microsoft.com/office/drawing/2014/main" id="{FA194189-B405-4FB6-899C-497D9C39D13C}"/>
              </a:ext>
            </a:extLst>
          </p:cNvPr>
          <p:cNvSpPr/>
          <p:nvPr/>
        </p:nvSpPr>
        <p:spPr>
          <a:xfrm>
            <a:off x="6886575" y="5771821"/>
            <a:ext cx="2049806" cy="59055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NEXT SCREEN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12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987EBAEE-571D-44FF-90E9-937ECCAD4765}"/>
              </a:ext>
            </a:extLst>
          </p:cNvPr>
          <p:cNvSpPr>
            <a:spLocks noChangeArrowheads="1"/>
          </p:cNvSpPr>
          <p:nvPr/>
        </p:nvSpPr>
        <p:spPr bwMode="auto">
          <a:xfrm>
            <a:off x="347662" y="1317040"/>
            <a:ext cx="8448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address you have searched for will be displayed. Click on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“Select Address”</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9238662-0CD9-471F-8068-8F0BA7B92174}"/>
              </a:ext>
            </a:extLst>
          </p:cNvPr>
          <p:cNvGrpSpPr/>
          <p:nvPr/>
        </p:nvGrpSpPr>
        <p:grpSpPr>
          <a:xfrm>
            <a:off x="771524" y="1971675"/>
            <a:ext cx="7515225" cy="3655060"/>
            <a:chOff x="0" y="0"/>
            <a:chExt cx="6121400" cy="2224405"/>
          </a:xfrm>
        </p:grpSpPr>
        <p:pic>
          <p:nvPicPr>
            <p:cNvPr id="6" name="Picture 5">
              <a:extLst>
                <a:ext uri="{FF2B5EF4-FFF2-40B4-BE49-F238E27FC236}">
                  <a16:creationId xmlns:a16="http://schemas.microsoft.com/office/drawing/2014/main" id="{07CE7D79-441C-45F7-A4D2-97AEA5FD298C}"/>
                </a:ext>
              </a:extLst>
            </p:cNvPr>
            <p:cNvPicPr>
              <a:picLocks noChangeAspect="1"/>
            </p:cNvPicPr>
            <p:nvPr/>
          </p:nvPicPr>
          <p:blipFill rotWithShape="1">
            <a:blip r:embed="rId2">
              <a:extLst>
                <a:ext uri="{28A0092B-C50C-407E-A947-70E740481C1C}">
                  <a14:useLocalDpi xmlns:a14="http://schemas.microsoft.com/office/drawing/2010/main" val="0"/>
                </a:ext>
              </a:extLst>
            </a:blip>
            <a:srcRect t="44826" r="59743" b="29164"/>
            <a:stretch/>
          </p:blipFill>
          <p:spPr bwMode="auto">
            <a:xfrm>
              <a:off x="0" y="0"/>
              <a:ext cx="6121400" cy="2224405"/>
            </a:xfrm>
            <a:prstGeom prst="rect">
              <a:avLst/>
            </a:prstGeom>
            <a:ln>
              <a:solidFill>
                <a:schemeClr val="tx1"/>
              </a:solid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60723AA9-E9AC-4B26-BA1B-A6BE5708D6CB}"/>
                </a:ext>
              </a:extLst>
            </p:cNvPr>
            <p:cNvCxnSpPr/>
            <p:nvPr/>
          </p:nvCxnSpPr>
          <p:spPr>
            <a:xfrm flipV="1">
              <a:off x="152400" y="1968500"/>
              <a:ext cx="965200" cy="762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Rectangle 5">
            <a:extLst>
              <a:ext uri="{FF2B5EF4-FFF2-40B4-BE49-F238E27FC236}">
                <a16:creationId xmlns:a16="http://schemas.microsoft.com/office/drawing/2014/main" id="{77678509-101A-46C0-B615-EF39F76E946B}"/>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9" name="Graphic 8" descr="Home with solid fill">
            <a:hlinkClick r:id="rId3" action="ppaction://hlinksldjump"/>
            <a:extLst>
              <a:ext uri="{FF2B5EF4-FFF2-40B4-BE49-F238E27FC236}">
                <a16:creationId xmlns:a16="http://schemas.microsoft.com/office/drawing/2014/main" id="{DA030707-6EFD-42B1-8E62-D17DD0513C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5935" y="5504181"/>
            <a:ext cx="914400" cy="914400"/>
          </a:xfrm>
          <a:prstGeom prst="rect">
            <a:avLst/>
          </a:prstGeom>
        </p:spPr>
      </p:pic>
    </p:spTree>
    <p:extLst>
      <p:ext uri="{BB962C8B-B14F-4D97-AF65-F5344CB8AC3E}">
        <p14:creationId xmlns:p14="http://schemas.microsoft.com/office/powerpoint/2010/main" val="472488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296698-4BB1-48CA-988E-AFE394F0C92F}"/>
              </a:ext>
            </a:extLst>
          </p:cNvPr>
          <p:cNvSpPr>
            <a:spLocks noChangeArrowheads="1"/>
          </p:cNvSpPr>
          <p:nvPr/>
        </p:nvSpPr>
        <p:spPr bwMode="auto">
          <a:xfrm>
            <a:off x="339173" y="1077587"/>
            <a:ext cx="85667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Option 3:</a:t>
            </a:r>
            <a:r>
              <a:rPr kumimoji="0" lang="en-ZA"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Type in your full address, select from dropdown, or click search. The screen will show a zoomed map of the area you have searched for. Continue to zoom in, looking for landmarks, your voting station, local community hall, river or nearby main road, for example. Once you locate your street and house, click on it to select. </a:t>
            </a:r>
            <a:endParaRPr kumimoji="0" lang="en-ZA"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Notes:</a:t>
            </a:r>
            <a:r>
              <a:rPr kumimoji="0" lang="en-ZA"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Addresses that cannot be readily populated from a search </a:t>
            </a:r>
            <a:endParaRPr kumimoji="0" lang="en-ZA"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Examples:</a:t>
            </a:r>
            <a:r>
              <a:rPr kumimoji="0" lang="en-ZA"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Rural address example</a:t>
            </a:r>
            <a:endParaRPr kumimoji="0" lang="en-ZA"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ZA"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8193" name="Picture 52">
            <a:extLst>
              <a:ext uri="{FF2B5EF4-FFF2-40B4-BE49-F238E27FC236}">
                <a16:creationId xmlns:a16="http://schemas.microsoft.com/office/drawing/2014/main" id="{32B4D921-5403-43DB-A4EB-55F89C236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441" t="26564" r="22079" b="21233"/>
          <a:stretch>
            <a:fillRect/>
          </a:stretch>
        </p:blipFill>
        <p:spPr bwMode="auto">
          <a:xfrm>
            <a:off x="472522" y="3278652"/>
            <a:ext cx="6099727" cy="3115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C39620F-D1A1-45CA-BCA3-1875C571A948}"/>
              </a:ext>
            </a:extLst>
          </p:cNvPr>
          <p:cNvSpPr>
            <a:spLocks noChangeArrowheads="1"/>
          </p:cNvSpPr>
          <p:nvPr/>
        </p:nvSpPr>
        <p:spPr bwMode="auto">
          <a:xfrm>
            <a:off x="824948" y="31208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Arrow: Pentagon 6">
            <a:hlinkClick r:id="rId3" action="ppaction://hlinksldjump"/>
            <a:extLst>
              <a:ext uri="{FF2B5EF4-FFF2-40B4-BE49-F238E27FC236}">
                <a16:creationId xmlns:a16="http://schemas.microsoft.com/office/drawing/2014/main" id="{BFCFEA5D-4A19-4466-8970-AB6ACB440773}"/>
              </a:ext>
            </a:extLst>
          </p:cNvPr>
          <p:cNvSpPr/>
          <p:nvPr/>
        </p:nvSpPr>
        <p:spPr>
          <a:xfrm>
            <a:off x="6856069" y="5813287"/>
            <a:ext cx="2049806" cy="59055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NEXT SCREEN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13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72FF-E317-4209-9855-68873321EF20}"/>
              </a:ext>
            </a:extLst>
          </p:cNvPr>
          <p:cNvSpPr>
            <a:spLocks noGrp="1"/>
          </p:cNvSpPr>
          <p:nvPr>
            <p:ph type="title"/>
          </p:nvPr>
        </p:nvSpPr>
        <p:spPr/>
        <p:txBody>
          <a:bodyPr/>
          <a:lstStyle/>
          <a:p>
            <a:r>
              <a:rPr lang="en-US" dirty="0"/>
              <a:t>INTRODUCTION</a:t>
            </a:r>
            <a:endParaRPr lang="en-ZA" dirty="0"/>
          </a:p>
        </p:txBody>
      </p:sp>
      <p:sp>
        <p:nvSpPr>
          <p:cNvPr id="5" name="TextBox 4">
            <a:extLst>
              <a:ext uri="{FF2B5EF4-FFF2-40B4-BE49-F238E27FC236}">
                <a16:creationId xmlns:a16="http://schemas.microsoft.com/office/drawing/2014/main" id="{A9A8BE27-2393-41FB-AD40-F812AF0AB87E}"/>
              </a:ext>
            </a:extLst>
          </p:cNvPr>
          <p:cNvSpPr txBox="1"/>
          <p:nvPr/>
        </p:nvSpPr>
        <p:spPr>
          <a:xfrm>
            <a:off x="552451" y="1560828"/>
            <a:ext cx="8049260" cy="3139321"/>
          </a:xfrm>
          <a:prstGeom prst="rect">
            <a:avLst/>
          </a:prstGeom>
          <a:noFill/>
        </p:spPr>
        <p:txBody>
          <a:bodyPr wrap="square">
            <a:spAutoFit/>
          </a:bodyPr>
          <a:lstStyle/>
          <a:p>
            <a:pPr algn="just"/>
            <a:r>
              <a:rPr lang="en-ZA" sz="1800" dirty="0">
                <a:effectLst/>
                <a:latin typeface="Arial" panose="020B0604020202020204" pitchFamily="34" charset="0"/>
                <a:ea typeface="Calibri" panose="020F0502020204030204" pitchFamily="34" charset="0"/>
                <a:cs typeface="Times New Roman" panose="02020603050405020304" pitchFamily="18" charset="0"/>
              </a:rPr>
              <a:t>The Gauteng Provincial Legislature (GPL) conducts voter education in partnership with critical institutions such as Department of Home Affairs (DHA), all Municipalities in Gauteng, Electoral Commission of South Africa (IEC), South African Local Government Association (SALGA) and the South African United Students (SAUS).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ZA" sz="1800" dirty="0">
                <a:effectLst/>
                <a:latin typeface="Arial" panose="020B0604020202020204" pitchFamily="34" charset="0"/>
                <a:ea typeface="Calibri" panose="020F0502020204030204" pitchFamily="34" charset="0"/>
                <a:cs typeface="Times New Roman" panose="02020603050405020304" pitchFamily="18" charset="0"/>
              </a:rPr>
              <a:t>South Africa specifically Gauteng province with its growing influx or in-migration is investing in public and voter education to enable young people to understand the significance of voting and what it means for our democracy and to also register the legible people of South Africa to acquire an Identity Document (ID).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11C2F17-6938-4A90-9B58-446DB02573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928" y="5470444"/>
            <a:ext cx="2216364" cy="791845"/>
          </a:xfrm>
          <a:prstGeom prst="rect">
            <a:avLst/>
          </a:prstGeom>
          <a:noFill/>
          <a:ln>
            <a:noFill/>
          </a:ln>
        </p:spPr>
      </p:pic>
      <p:pic>
        <p:nvPicPr>
          <p:cNvPr id="9" name="Picture 8">
            <a:extLst>
              <a:ext uri="{FF2B5EF4-FFF2-40B4-BE49-F238E27FC236}">
                <a16:creationId xmlns:a16="http://schemas.microsoft.com/office/drawing/2014/main" id="{65F340F4-992A-4477-9A30-A7D01FDC8717}"/>
              </a:ext>
            </a:extLst>
          </p:cNvPr>
          <p:cNvPicPr/>
          <p:nvPr/>
        </p:nvPicPr>
        <p:blipFill rotWithShape="1">
          <a:blip r:embed="rId3" cstate="print">
            <a:extLst>
              <a:ext uri="{28A0092B-C50C-407E-A947-70E740481C1C}">
                <a14:useLocalDpi xmlns:a14="http://schemas.microsoft.com/office/drawing/2010/main" val="0"/>
              </a:ext>
            </a:extLst>
          </a:blip>
          <a:srcRect l="67026" t="25641" r="19589" b="45213"/>
          <a:stretch/>
        </p:blipFill>
        <p:spPr bwMode="auto">
          <a:xfrm>
            <a:off x="6819526" y="5133975"/>
            <a:ext cx="1124323" cy="129413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7BA1C7B-FF81-43BF-B40A-6B4B079570C2}"/>
              </a:ext>
            </a:extLst>
          </p:cNvPr>
          <p:cNvPicPr>
            <a:picLocks noChangeAspect="1"/>
          </p:cNvPicPr>
          <p:nvPr/>
        </p:nvPicPr>
        <p:blipFill>
          <a:blip r:embed="rId4"/>
          <a:stretch>
            <a:fillRect/>
          </a:stretch>
        </p:blipFill>
        <p:spPr>
          <a:xfrm>
            <a:off x="1154323" y="4978943"/>
            <a:ext cx="1310856" cy="1604194"/>
          </a:xfrm>
          <a:prstGeom prst="rect">
            <a:avLst/>
          </a:prstGeom>
        </p:spPr>
      </p:pic>
    </p:spTree>
    <p:extLst>
      <p:ext uri="{BB962C8B-B14F-4D97-AF65-F5344CB8AC3E}">
        <p14:creationId xmlns:p14="http://schemas.microsoft.com/office/powerpoint/2010/main" val="3539080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BB9B79-05BD-4DEE-9265-45B177310C68}"/>
              </a:ext>
            </a:extLst>
          </p:cNvPr>
          <p:cNvSpPr txBox="1"/>
          <p:nvPr/>
        </p:nvSpPr>
        <p:spPr>
          <a:xfrm>
            <a:off x="161926" y="1046626"/>
            <a:ext cx="8753474" cy="1706749"/>
          </a:xfrm>
          <a:prstGeom prst="rect">
            <a:avLst/>
          </a:prstGeom>
          <a:noFill/>
        </p:spPr>
        <p:txBody>
          <a:bodyPr wrap="square">
            <a:spAutoFit/>
          </a:bodyPr>
          <a:lstStyle/>
          <a:p>
            <a:pPr algn="just">
              <a:lnSpc>
                <a:spcPct val="107000"/>
              </a:lnSpc>
              <a:spcAft>
                <a:spcPts val="800"/>
              </a:spcAft>
            </a:pPr>
            <a:r>
              <a:rPr lang="en-ZA" sz="1600" dirty="0">
                <a:effectLst/>
                <a:latin typeface="Arial" panose="020B0604020202020204" pitchFamily="34" charset="0"/>
                <a:ea typeface="Calibri" panose="020F0502020204030204" pitchFamily="34" charset="0"/>
                <a:cs typeface="Arial" panose="020B0604020202020204" pitchFamily="34" charset="0"/>
              </a:rPr>
              <a:t>A form will pop-up that allows you to further complete your address. Once completed click on </a:t>
            </a:r>
            <a:r>
              <a:rPr lang="en-ZA" sz="1600" b="1" dirty="0">
                <a:effectLst/>
                <a:latin typeface="Arial" panose="020B0604020202020204" pitchFamily="34" charset="0"/>
                <a:ea typeface="Calibri" panose="020F0502020204030204" pitchFamily="34" charset="0"/>
                <a:cs typeface="Arial" panose="020B0604020202020204" pitchFamily="34" charset="0"/>
              </a:rPr>
              <a:t>“Continue”.</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gn="just"/>
            <a:r>
              <a:rPr lang="en-ZA" sz="1600" b="1" dirty="0">
                <a:effectLst/>
                <a:latin typeface="Arial" panose="020B0604020202020204" pitchFamily="34" charset="0"/>
                <a:ea typeface="Calibri" panose="020F0502020204030204" pitchFamily="34" charset="0"/>
                <a:cs typeface="Arial" panose="020B0604020202020204" pitchFamily="34" charset="0"/>
              </a:rPr>
              <a:t>Notes: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gn="just"/>
            <a:r>
              <a:rPr lang="en-ZA" sz="1600" dirty="0">
                <a:effectLst/>
                <a:latin typeface="Arial" panose="020B0604020202020204" pitchFamily="34" charset="0"/>
                <a:ea typeface="Calibri" panose="020F0502020204030204" pitchFamily="34" charset="0"/>
                <a:cs typeface="Arial" panose="020B0604020202020204" pitchFamily="34" charset="0"/>
              </a:rPr>
              <a:t>Make certain of your Ward and Voting district. </a:t>
            </a:r>
          </a:p>
          <a:p>
            <a:pPr algn="just"/>
            <a:r>
              <a:rPr lang="en-ZA" sz="1600" dirty="0">
                <a:effectLst/>
                <a:latin typeface="Arial" panose="020B0604020202020204" pitchFamily="34" charset="0"/>
                <a:ea typeface="Calibri" panose="020F0502020204030204" pitchFamily="34" charset="0"/>
                <a:cs typeface="Arial" panose="020B0604020202020204" pitchFamily="34" charset="0"/>
              </a:rPr>
              <a:t>Suburb / Zone / Section / Village / Farm name is compulsory. </a:t>
            </a:r>
          </a:p>
          <a:p>
            <a:pPr algn="just"/>
            <a:r>
              <a:rPr lang="en-ZA" sz="1600" dirty="0">
                <a:effectLst/>
                <a:latin typeface="Arial" panose="020B0604020202020204" pitchFamily="34" charset="0"/>
                <a:ea typeface="Calibri" panose="020F0502020204030204" pitchFamily="34" charset="0"/>
                <a:cs typeface="Arial" panose="020B0604020202020204" pitchFamily="34" charset="0"/>
              </a:rPr>
              <a:t>Town / City / Traditional authority name is compulsory.</a:t>
            </a:r>
          </a:p>
        </p:txBody>
      </p:sp>
      <p:grpSp>
        <p:nvGrpSpPr>
          <p:cNvPr id="8" name="Group 7">
            <a:extLst>
              <a:ext uri="{FF2B5EF4-FFF2-40B4-BE49-F238E27FC236}">
                <a16:creationId xmlns:a16="http://schemas.microsoft.com/office/drawing/2014/main" id="{BBF02935-1575-4B14-9802-CF47D25C8A46}"/>
              </a:ext>
            </a:extLst>
          </p:cNvPr>
          <p:cNvGrpSpPr/>
          <p:nvPr/>
        </p:nvGrpSpPr>
        <p:grpSpPr>
          <a:xfrm>
            <a:off x="1149350" y="2810525"/>
            <a:ext cx="6699250" cy="3571860"/>
            <a:chOff x="0" y="0"/>
            <a:chExt cx="6007100" cy="3030220"/>
          </a:xfrm>
        </p:grpSpPr>
        <p:pic>
          <p:nvPicPr>
            <p:cNvPr id="9" name="Picture 8">
              <a:extLst>
                <a:ext uri="{FF2B5EF4-FFF2-40B4-BE49-F238E27FC236}">
                  <a16:creationId xmlns:a16="http://schemas.microsoft.com/office/drawing/2014/main" id="{F56DEAB9-F637-4C04-B70A-5A022ACA62E2}"/>
                </a:ext>
              </a:extLst>
            </p:cNvPr>
            <p:cNvPicPr>
              <a:picLocks noChangeAspect="1"/>
            </p:cNvPicPr>
            <p:nvPr/>
          </p:nvPicPr>
          <p:blipFill rotWithShape="1">
            <a:blip r:embed="rId2">
              <a:extLst>
                <a:ext uri="{28A0092B-C50C-407E-A947-70E740481C1C}">
                  <a14:useLocalDpi xmlns:a14="http://schemas.microsoft.com/office/drawing/2010/main" val="0"/>
                </a:ext>
              </a:extLst>
            </a:blip>
            <a:srcRect l="20544" t="36894" r="21664" b="11271"/>
            <a:stretch/>
          </p:blipFill>
          <p:spPr bwMode="auto">
            <a:xfrm>
              <a:off x="0" y="0"/>
              <a:ext cx="6007100" cy="3030220"/>
            </a:xfrm>
            <a:prstGeom prst="rect">
              <a:avLst/>
            </a:prstGeom>
            <a:ln>
              <a:solidFill>
                <a:schemeClr val="tx1"/>
              </a:solidFill>
            </a:ln>
            <a:extLst>
              <a:ext uri="{53640926-AAD7-44D8-BBD7-CCE9431645EC}">
                <a14:shadowObscured xmlns:a14="http://schemas.microsoft.com/office/drawing/2010/main"/>
              </a:ext>
            </a:extLst>
          </p:spPr>
        </p:pic>
        <p:cxnSp>
          <p:nvCxnSpPr>
            <p:cNvPr id="10" name="Straight Arrow Connector 9">
              <a:extLst>
                <a:ext uri="{FF2B5EF4-FFF2-40B4-BE49-F238E27FC236}">
                  <a16:creationId xmlns:a16="http://schemas.microsoft.com/office/drawing/2014/main" id="{62E0F792-336B-4A48-8863-FB8F4EC93630}"/>
                </a:ext>
              </a:extLst>
            </p:cNvPr>
            <p:cNvCxnSpPr/>
            <p:nvPr/>
          </p:nvCxnSpPr>
          <p:spPr>
            <a:xfrm flipV="1">
              <a:off x="317500" y="2749550"/>
              <a:ext cx="514350" cy="190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Graphic 10" descr="Home with solid fill">
            <a:hlinkClick r:id="rId3" action="ppaction://hlinksldjump"/>
            <a:extLst>
              <a:ext uri="{FF2B5EF4-FFF2-40B4-BE49-F238E27FC236}">
                <a16:creationId xmlns:a16="http://schemas.microsoft.com/office/drawing/2014/main" id="{223BBFCC-9980-4DC6-A4B8-164A0E1CFC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5935" y="5504181"/>
            <a:ext cx="914400" cy="914400"/>
          </a:xfrm>
          <a:prstGeom prst="rect">
            <a:avLst/>
          </a:prstGeom>
        </p:spPr>
      </p:pic>
    </p:spTree>
    <p:extLst>
      <p:ext uri="{BB962C8B-B14F-4D97-AF65-F5344CB8AC3E}">
        <p14:creationId xmlns:p14="http://schemas.microsoft.com/office/powerpoint/2010/main" val="2098935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D49F4A6-532B-4A7E-BFF3-7EE99E847195}"/>
              </a:ext>
            </a:extLst>
          </p:cNvPr>
          <p:cNvSpPr>
            <a:spLocks noChangeArrowheads="1"/>
          </p:cNvSpPr>
          <p:nvPr/>
        </p:nvSpPr>
        <p:spPr bwMode="auto">
          <a:xfrm>
            <a:off x="304799" y="1076038"/>
            <a:ext cx="45751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Step 5 – Review and acknowledge your information.</a:t>
            </a:r>
            <a:endParaRPr kumimoji="0" lang="en-ZA"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9217" name="Picture 54">
            <a:extLst>
              <a:ext uri="{FF2B5EF4-FFF2-40B4-BE49-F238E27FC236}">
                <a16:creationId xmlns:a16="http://schemas.microsoft.com/office/drawing/2014/main" id="{A081CC8B-5AB0-48E2-921C-CFE6A3F28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339" t="17207" r="31985" b="50290"/>
          <a:stretch>
            <a:fillRect/>
          </a:stretch>
        </p:blipFill>
        <p:spPr bwMode="auto">
          <a:xfrm>
            <a:off x="390524" y="1660814"/>
            <a:ext cx="4567961" cy="2106008"/>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8483784-B4A3-4783-AA8B-585C8929AE12}"/>
              </a:ext>
            </a:extLst>
          </p:cNvPr>
          <p:cNvSpPr>
            <a:spLocks noChangeArrowheads="1"/>
          </p:cNvSpPr>
          <p:nvPr/>
        </p:nvSpPr>
        <p:spPr bwMode="auto">
          <a:xfrm>
            <a:off x="419100" y="250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7">
            <a:extLst>
              <a:ext uri="{FF2B5EF4-FFF2-40B4-BE49-F238E27FC236}">
                <a16:creationId xmlns:a16="http://schemas.microsoft.com/office/drawing/2014/main" id="{650C709D-C960-4F2B-994A-D7C50749F0BB}"/>
              </a:ext>
            </a:extLst>
          </p:cNvPr>
          <p:cNvSpPr>
            <a:spLocks noChangeArrowheads="1"/>
          </p:cNvSpPr>
          <p:nvPr/>
        </p:nvSpPr>
        <p:spPr bwMode="auto">
          <a:xfrm>
            <a:off x="2349500" y="3766827"/>
            <a:ext cx="5832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Accept the declaration by ticking the box. Click on ‘Verify your ID document”.</a:t>
            </a:r>
            <a:endParaRPr kumimoji="0" lang="en-ZA"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9507D962-1BD4-46DD-AE75-5BD147AC60D5}"/>
              </a:ext>
            </a:extLst>
          </p:cNvPr>
          <p:cNvGrpSpPr/>
          <p:nvPr/>
        </p:nvGrpSpPr>
        <p:grpSpPr>
          <a:xfrm>
            <a:off x="2397125" y="4356100"/>
            <a:ext cx="5518150" cy="2044700"/>
            <a:chOff x="0" y="0"/>
            <a:chExt cx="4927600" cy="1642110"/>
          </a:xfrm>
        </p:grpSpPr>
        <p:pic>
          <p:nvPicPr>
            <p:cNvPr id="9" name="Picture 8">
              <a:extLst>
                <a:ext uri="{FF2B5EF4-FFF2-40B4-BE49-F238E27FC236}">
                  <a16:creationId xmlns:a16="http://schemas.microsoft.com/office/drawing/2014/main" id="{15F0CCF9-9D3E-4753-AE41-2EC92112422E}"/>
                </a:ext>
              </a:extLst>
            </p:cNvPr>
            <p:cNvPicPr>
              <a:picLocks noChangeAspect="1"/>
            </p:cNvPicPr>
            <p:nvPr/>
          </p:nvPicPr>
          <p:blipFill rotWithShape="1">
            <a:blip r:embed="rId2">
              <a:extLst>
                <a:ext uri="{28A0092B-C50C-407E-A947-70E740481C1C}">
                  <a14:useLocalDpi xmlns:a14="http://schemas.microsoft.com/office/drawing/2010/main" val="0"/>
                </a:ext>
              </a:extLst>
            </a:blip>
            <a:srcRect l="26561" t="53680" r="29550" b="20310"/>
            <a:stretch/>
          </p:blipFill>
          <p:spPr bwMode="auto">
            <a:xfrm>
              <a:off x="0" y="0"/>
              <a:ext cx="4927600" cy="1642110"/>
            </a:xfrm>
            <a:prstGeom prst="rect">
              <a:avLst/>
            </a:prstGeom>
            <a:ln>
              <a:solidFill>
                <a:schemeClr val="tx1"/>
              </a:solidFill>
            </a:ln>
            <a:extLst>
              <a:ext uri="{53640926-AAD7-44D8-BBD7-CCE9431645EC}">
                <a14:shadowObscured xmlns:a14="http://schemas.microsoft.com/office/drawing/2010/main"/>
              </a:ext>
            </a:extLst>
          </p:spPr>
        </p:pic>
        <p:cxnSp>
          <p:nvCxnSpPr>
            <p:cNvPr id="10" name="Straight Arrow Connector 9">
              <a:extLst>
                <a:ext uri="{FF2B5EF4-FFF2-40B4-BE49-F238E27FC236}">
                  <a16:creationId xmlns:a16="http://schemas.microsoft.com/office/drawing/2014/main" id="{34302D16-8543-44E5-B064-561E7BE1C2F5}"/>
                </a:ext>
              </a:extLst>
            </p:cNvPr>
            <p:cNvCxnSpPr/>
            <p:nvPr/>
          </p:nvCxnSpPr>
          <p:spPr>
            <a:xfrm flipV="1">
              <a:off x="127000" y="901700"/>
              <a:ext cx="69850" cy="4508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8">
            <a:extLst>
              <a:ext uri="{FF2B5EF4-FFF2-40B4-BE49-F238E27FC236}">
                <a16:creationId xmlns:a16="http://schemas.microsoft.com/office/drawing/2014/main" id="{C756634E-B2F3-4A8B-9656-459D215A4A89}"/>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12" name="Graphic 11" descr="Home with solid fill">
            <a:hlinkClick r:id="rId3" action="ppaction://hlinksldjump"/>
            <a:extLst>
              <a:ext uri="{FF2B5EF4-FFF2-40B4-BE49-F238E27FC236}">
                <a16:creationId xmlns:a16="http://schemas.microsoft.com/office/drawing/2014/main" id="{16551D05-CD69-40BA-9A38-7C41133878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5935" y="5504181"/>
            <a:ext cx="914400" cy="914400"/>
          </a:xfrm>
          <a:prstGeom prst="rect">
            <a:avLst/>
          </a:prstGeom>
        </p:spPr>
      </p:pic>
    </p:spTree>
    <p:extLst>
      <p:ext uri="{BB962C8B-B14F-4D97-AF65-F5344CB8AC3E}">
        <p14:creationId xmlns:p14="http://schemas.microsoft.com/office/powerpoint/2010/main" val="1034544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0FCDA6-8DE5-4F37-A257-73C22CCE215F}"/>
              </a:ext>
            </a:extLst>
          </p:cNvPr>
          <p:cNvSpPr txBox="1"/>
          <p:nvPr/>
        </p:nvSpPr>
        <p:spPr>
          <a:xfrm>
            <a:off x="6829425" y="1206194"/>
            <a:ext cx="2049806" cy="2062103"/>
          </a:xfrm>
          <a:prstGeom prst="rect">
            <a:avLst/>
          </a:prstGeom>
          <a:noFill/>
        </p:spPr>
        <p:txBody>
          <a:bodyPr wrap="square">
            <a:spAutoFit/>
          </a:bodyPr>
          <a:lstStyle/>
          <a:p>
            <a:pPr algn="just"/>
            <a:r>
              <a:rPr lang="en-ZA" sz="1600" b="1" dirty="0">
                <a:effectLst/>
                <a:latin typeface="Arial" panose="020B0604020202020204" pitchFamily="34" charset="0"/>
                <a:ea typeface="Calibri" panose="020F0502020204030204" pitchFamily="34" charset="0"/>
                <a:cs typeface="Arial" panose="020B0604020202020204" pitchFamily="34" charset="0"/>
              </a:rPr>
              <a:t>Step 6 – Upload a photo or file of your SA ID.</a:t>
            </a:r>
          </a:p>
          <a:p>
            <a:pPr algn="just"/>
            <a:r>
              <a:rPr lang="en-ZA" sz="1600" b="1" dirty="0">
                <a:latin typeface="Arial" panose="020B0604020202020204" pitchFamily="34" charset="0"/>
                <a:ea typeface="Calibri" panose="020F0502020204030204" pitchFamily="34" charset="0"/>
                <a:cs typeface="Arial" panose="020B0604020202020204" pitchFamily="34" charset="0"/>
              </a:rPr>
              <a:t> </a:t>
            </a:r>
          </a:p>
          <a:p>
            <a:pPr algn="just"/>
            <a:r>
              <a:rPr lang="en-ZA" sz="1600" dirty="0">
                <a:effectLst/>
                <a:latin typeface="Arial" panose="020B0604020202020204" pitchFamily="34" charset="0"/>
                <a:ea typeface="Calibri" panose="020F0502020204030204" pitchFamily="34" charset="0"/>
                <a:cs typeface="Arial" panose="020B0604020202020204" pitchFamily="34" charset="0"/>
              </a:rPr>
              <a:t>If you select </a:t>
            </a:r>
            <a:r>
              <a:rPr lang="en-ZA" sz="1600" b="1" dirty="0">
                <a:effectLst/>
                <a:latin typeface="Arial" panose="020B0604020202020204" pitchFamily="34" charset="0"/>
                <a:ea typeface="Calibri" panose="020F0502020204030204" pitchFamily="34" charset="0"/>
                <a:cs typeface="Arial" panose="020B0604020202020204" pitchFamily="34" charset="0"/>
              </a:rPr>
              <a:t>“I want to scan using my camera”</a:t>
            </a:r>
            <a:r>
              <a:rPr lang="en-ZA" sz="1600" dirty="0">
                <a:effectLst/>
                <a:latin typeface="Arial" panose="020B0604020202020204" pitchFamily="34" charset="0"/>
                <a:ea typeface="Calibri" panose="020F0502020204030204" pitchFamily="34" charset="0"/>
                <a:cs typeface="Arial" panose="020B0604020202020204" pitchFamily="34" charset="0"/>
              </a:rPr>
              <a:t> follow the below process.</a:t>
            </a:r>
          </a:p>
        </p:txBody>
      </p:sp>
      <p:grpSp>
        <p:nvGrpSpPr>
          <p:cNvPr id="14" name="Group 13">
            <a:extLst>
              <a:ext uri="{FF2B5EF4-FFF2-40B4-BE49-F238E27FC236}">
                <a16:creationId xmlns:a16="http://schemas.microsoft.com/office/drawing/2014/main" id="{AAE64EC2-C171-4F8B-B45D-02F6FBB04754}"/>
              </a:ext>
            </a:extLst>
          </p:cNvPr>
          <p:cNvGrpSpPr/>
          <p:nvPr/>
        </p:nvGrpSpPr>
        <p:grpSpPr>
          <a:xfrm>
            <a:off x="198753" y="1090661"/>
            <a:ext cx="6523040" cy="5319664"/>
            <a:chOff x="2056128" y="1090661"/>
            <a:chExt cx="6523040" cy="5319664"/>
          </a:xfrm>
        </p:grpSpPr>
        <p:pic>
          <p:nvPicPr>
            <p:cNvPr id="8" name="Picture 7" descr="A picture containing logo&#10;&#10;Description automatically generated">
              <a:extLst>
                <a:ext uri="{FF2B5EF4-FFF2-40B4-BE49-F238E27FC236}">
                  <a16:creationId xmlns:a16="http://schemas.microsoft.com/office/drawing/2014/main" id="{AB57AC89-94A6-4CCA-AE41-DBF5629E6D4A}"/>
                </a:ext>
              </a:extLst>
            </p:cNvPr>
            <p:cNvPicPr>
              <a:picLocks noChangeAspect="1"/>
            </p:cNvPicPr>
            <p:nvPr/>
          </p:nvPicPr>
          <p:blipFill rotWithShape="1">
            <a:blip r:embed="rId2">
              <a:extLst>
                <a:ext uri="{28A0092B-C50C-407E-A947-70E740481C1C}">
                  <a14:useLocalDpi xmlns:a14="http://schemas.microsoft.com/office/drawing/2010/main" val="0"/>
                </a:ext>
              </a:extLst>
            </a:blip>
            <a:srcRect t="13012" b="9849"/>
            <a:stretch/>
          </p:blipFill>
          <p:spPr bwMode="auto">
            <a:xfrm>
              <a:off x="5499100" y="1090661"/>
              <a:ext cx="3080068" cy="5319664"/>
            </a:xfrm>
            <a:prstGeom prst="rect">
              <a:avLst/>
            </a:prstGeom>
            <a:ln>
              <a:solidFill>
                <a:prstClr val="black"/>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7B35733-0D40-4AB9-9A50-03A7721424EF}"/>
                </a:ext>
              </a:extLst>
            </p:cNvPr>
            <p:cNvPicPr>
              <a:picLocks noChangeAspect="1"/>
            </p:cNvPicPr>
            <p:nvPr/>
          </p:nvPicPr>
          <p:blipFill rotWithShape="1">
            <a:blip r:embed="rId3">
              <a:extLst>
                <a:ext uri="{28A0092B-C50C-407E-A947-70E740481C1C}">
                  <a14:useLocalDpi xmlns:a14="http://schemas.microsoft.com/office/drawing/2010/main" val="0"/>
                </a:ext>
              </a:extLst>
            </a:blip>
            <a:srcRect l="20757" t="27486" r="59526" b="13670"/>
            <a:stretch/>
          </p:blipFill>
          <p:spPr bwMode="auto">
            <a:xfrm>
              <a:off x="2056128" y="1090661"/>
              <a:ext cx="3168420" cy="5319664"/>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cxnSp>
          <p:nvCxnSpPr>
            <p:cNvPr id="10" name="Straight Arrow Connector 9">
              <a:extLst>
                <a:ext uri="{FF2B5EF4-FFF2-40B4-BE49-F238E27FC236}">
                  <a16:creationId xmlns:a16="http://schemas.microsoft.com/office/drawing/2014/main" id="{B88B8279-5B22-4B51-AA57-7F87DD048D3C}"/>
                </a:ext>
              </a:extLst>
            </p:cNvPr>
            <p:cNvCxnSpPr>
              <a:cxnSpLocks/>
            </p:cNvCxnSpPr>
            <p:nvPr/>
          </p:nvCxnSpPr>
          <p:spPr>
            <a:xfrm>
              <a:off x="2227895" y="4949825"/>
              <a:ext cx="485458" cy="2984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Arrow: Striped Right 10">
              <a:extLst>
                <a:ext uri="{FF2B5EF4-FFF2-40B4-BE49-F238E27FC236}">
                  <a16:creationId xmlns:a16="http://schemas.microsoft.com/office/drawing/2014/main" id="{A17B9691-E9FE-4EEB-84A9-043D0A9788F9}"/>
                </a:ext>
              </a:extLst>
            </p:cNvPr>
            <p:cNvSpPr/>
            <p:nvPr/>
          </p:nvSpPr>
          <p:spPr>
            <a:xfrm>
              <a:off x="4886325" y="5099050"/>
              <a:ext cx="857250" cy="22860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15" name="Arrow: Pentagon 14">
            <a:hlinkClick r:id="rId4" action="ppaction://hlinksldjump"/>
            <a:extLst>
              <a:ext uri="{FF2B5EF4-FFF2-40B4-BE49-F238E27FC236}">
                <a16:creationId xmlns:a16="http://schemas.microsoft.com/office/drawing/2014/main" id="{77C2D80A-0FCB-41A8-8F76-AB143042F4AC}"/>
              </a:ext>
            </a:extLst>
          </p:cNvPr>
          <p:cNvSpPr/>
          <p:nvPr/>
        </p:nvSpPr>
        <p:spPr>
          <a:xfrm>
            <a:off x="6996345" y="5751464"/>
            <a:ext cx="2049806" cy="59055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NEXT SCREEN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66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D73A8E-5961-4039-BDC8-CC6E7235C579}"/>
              </a:ext>
            </a:extLst>
          </p:cNvPr>
          <p:cNvGrpSpPr/>
          <p:nvPr/>
        </p:nvGrpSpPr>
        <p:grpSpPr>
          <a:xfrm>
            <a:off x="1870075" y="12158980"/>
            <a:ext cx="2381250" cy="508000"/>
            <a:chOff x="0" y="0"/>
            <a:chExt cx="2381250" cy="508000"/>
          </a:xfrm>
        </p:grpSpPr>
        <p:cxnSp>
          <p:nvCxnSpPr>
            <p:cNvPr id="6" name="Straight Arrow Connector 5">
              <a:extLst>
                <a:ext uri="{FF2B5EF4-FFF2-40B4-BE49-F238E27FC236}">
                  <a16:creationId xmlns:a16="http://schemas.microsoft.com/office/drawing/2014/main" id="{83F9DCF2-E71E-45A6-A2DA-2E813BA20D87}"/>
                </a:ext>
              </a:extLst>
            </p:cNvPr>
            <p:cNvCxnSpPr/>
            <p:nvPr/>
          </p:nvCxnSpPr>
          <p:spPr>
            <a:xfrm flipV="1">
              <a:off x="0" y="406400"/>
              <a:ext cx="520700" cy="101600"/>
            </a:xfrm>
            <a:prstGeom prst="straightConnector1">
              <a:avLst/>
            </a:prstGeom>
            <a:noFill/>
            <a:ln w="15875" cap="flat" cmpd="sng" algn="ctr">
              <a:solidFill>
                <a:srgbClr val="FF0000"/>
              </a:solidFill>
              <a:prstDash val="solid"/>
              <a:miter lim="800000"/>
              <a:tailEnd type="triangle"/>
            </a:ln>
            <a:effectLst/>
          </p:spPr>
        </p:cxnSp>
        <p:sp>
          <p:nvSpPr>
            <p:cNvPr id="7" name="Text Box 62">
              <a:extLst>
                <a:ext uri="{FF2B5EF4-FFF2-40B4-BE49-F238E27FC236}">
                  <a16:creationId xmlns:a16="http://schemas.microsoft.com/office/drawing/2014/main" id="{63B678B2-4891-4A03-8EE7-4EC98537BD42}"/>
                </a:ext>
              </a:extLst>
            </p:cNvPr>
            <p:cNvSpPr txBox="1"/>
            <p:nvPr/>
          </p:nvSpPr>
          <p:spPr>
            <a:xfrm>
              <a:off x="203200" y="0"/>
              <a:ext cx="2178050" cy="266700"/>
            </a:xfrm>
            <a:prstGeom prst="rect">
              <a:avLst/>
            </a:prstGeom>
            <a:noFill/>
            <a:ln w="158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4" name="Rectangle 5">
            <a:extLst>
              <a:ext uri="{FF2B5EF4-FFF2-40B4-BE49-F238E27FC236}">
                <a16:creationId xmlns:a16="http://schemas.microsoft.com/office/drawing/2014/main" id="{9BB5C12F-CB92-49AA-891A-49500CC44ABD}"/>
              </a:ext>
            </a:extLst>
          </p:cNvPr>
          <p:cNvSpPr>
            <a:spLocks noChangeArrowheads="1"/>
          </p:cNvSpPr>
          <p:nvPr/>
        </p:nvSpPr>
        <p:spPr bwMode="auto">
          <a:xfrm>
            <a:off x="498475" y="1179811"/>
            <a:ext cx="80073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If you select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 want to upload a file”</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click on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“Choose File”</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and select a photo from your pictures folder. Click on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“Continue”</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0B3E0BF-A46C-4FBF-B53C-47880B8C2212}"/>
              </a:ext>
            </a:extLst>
          </p:cNvPr>
          <p:cNvSpPr>
            <a:spLocks noChangeArrowheads="1"/>
          </p:cNvSpPr>
          <p:nvPr/>
        </p:nvSpPr>
        <p:spPr bwMode="auto">
          <a:xfrm>
            <a:off x="714375" y="336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pSp>
        <p:nvGrpSpPr>
          <p:cNvPr id="10" name="Group 9">
            <a:extLst>
              <a:ext uri="{FF2B5EF4-FFF2-40B4-BE49-F238E27FC236}">
                <a16:creationId xmlns:a16="http://schemas.microsoft.com/office/drawing/2014/main" id="{565DE4E8-CCD6-4DB7-9546-7AC92D26BAFC}"/>
              </a:ext>
            </a:extLst>
          </p:cNvPr>
          <p:cNvGrpSpPr/>
          <p:nvPr/>
        </p:nvGrpSpPr>
        <p:grpSpPr>
          <a:xfrm>
            <a:off x="361950" y="2009775"/>
            <a:ext cx="7191375" cy="4276721"/>
            <a:chOff x="0" y="0"/>
            <a:chExt cx="3378200" cy="1720850"/>
          </a:xfrm>
        </p:grpSpPr>
        <p:pic>
          <p:nvPicPr>
            <p:cNvPr id="11" name="Picture 10">
              <a:extLst>
                <a:ext uri="{FF2B5EF4-FFF2-40B4-BE49-F238E27FC236}">
                  <a16:creationId xmlns:a16="http://schemas.microsoft.com/office/drawing/2014/main" id="{94794F0D-D110-454E-A1F7-1C21D89D6BC0}"/>
                </a:ext>
              </a:extLst>
            </p:cNvPr>
            <p:cNvPicPr>
              <a:picLocks noChangeAspect="1"/>
            </p:cNvPicPr>
            <p:nvPr/>
          </p:nvPicPr>
          <p:blipFill rotWithShape="1">
            <a:blip r:embed="rId2">
              <a:extLst>
                <a:ext uri="{28A0092B-C50C-407E-A947-70E740481C1C}">
                  <a14:useLocalDpi xmlns:a14="http://schemas.microsoft.com/office/drawing/2010/main" val="0"/>
                </a:ext>
              </a:extLst>
            </a:blip>
            <a:srcRect l="45945" t="27486" r="21272" b="42825"/>
            <a:stretch/>
          </p:blipFill>
          <p:spPr bwMode="auto">
            <a:xfrm>
              <a:off x="0" y="0"/>
              <a:ext cx="3378200" cy="172085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grpSp>
          <p:nvGrpSpPr>
            <p:cNvPr id="12" name="Group 11">
              <a:extLst>
                <a:ext uri="{FF2B5EF4-FFF2-40B4-BE49-F238E27FC236}">
                  <a16:creationId xmlns:a16="http://schemas.microsoft.com/office/drawing/2014/main" id="{A8A41AE2-4003-49A1-8725-18994E68A5FC}"/>
                </a:ext>
              </a:extLst>
            </p:cNvPr>
            <p:cNvGrpSpPr/>
            <p:nvPr/>
          </p:nvGrpSpPr>
          <p:grpSpPr>
            <a:xfrm>
              <a:off x="400050" y="1098550"/>
              <a:ext cx="2381250" cy="508000"/>
              <a:chOff x="0" y="0"/>
              <a:chExt cx="2381250" cy="508000"/>
            </a:xfrm>
          </p:grpSpPr>
          <p:cxnSp>
            <p:nvCxnSpPr>
              <p:cNvPr id="13" name="Straight Arrow Connector 12">
                <a:extLst>
                  <a:ext uri="{FF2B5EF4-FFF2-40B4-BE49-F238E27FC236}">
                    <a16:creationId xmlns:a16="http://schemas.microsoft.com/office/drawing/2014/main" id="{BB571CF9-3232-49FB-9C70-4B079A0C841B}"/>
                  </a:ext>
                </a:extLst>
              </p:cNvPr>
              <p:cNvCxnSpPr/>
              <p:nvPr/>
            </p:nvCxnSpPr>
            <p:spPr>
              <a:xfrm flipV="1">
                <a:off x="0" y="406400"/>
                <a:ext cx="520700" cy="101600"/>
              </a:xfrm>
              <a:prstGeom prst="straightConnector1">
                <a:avLst/>
              </a:prstGeom>
              <a:noFill/>
              <a:ln w="15875" cap="flat" cmpd="sng" algn="ctr">
                <a:solidFill>
                  <a:srgbClr val="FF0000"/>
                </a:solidFill>
                <a:prstDash val="solid"/>
                <a:miter lim="800000"/>
                <a:tailEnd type="triangle"/>
              </a:ln>
              <a:effectLst/>
            </p:spPr>
          </p:cxnSp>
          <p:sp>
            <p:nvSpPr>
              <p:cNvPr id="14" name="Text Box 62">
                <a:extLst>
                  <a:ext uri="{FF2B5EF4-FFF2-40B4-BE49-F238E27FC236}">
                    <a16:creationId xmlns:a16="http://schemas.microsoft.com/office/drawing/2014/main" id="{99B99556-84AB-4365-A790-2767CA369F15}"/>
                  </a:ext>
                </a:extLst>
              </p:cNvPr>
              <p:cNvSpPr txBox="1"/>
              <p:nvPr/>
            </p:nvSpPr>
            <p:spPr>
              <a:xfrm>
                <a:off x="203200" y="0"/>
                <a:ext cx="2178050" cy="266700"/>
              </a:xfrm>
              <a:prstGeom prst="rect">
                <a:avLst/>
              </a:prstGeom>
              <a:noFill/>
              <a:ln w="158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p:txBody>
          </p:sp>
        </p:grpSp>
      </p:grpSp>
      <p:sp>
        <p:nvSpPr>
          <p:cNvPr id="15" name="Arrow: Pentagon 14">
            <a:hlinkClick r:id="rId3" action="ppaction://hlinksldjump"/>
            <a:extLst>
              <a:ext uri="{FF2B5EF4-FFF2-40B4-BE49-F238E27FC236}">
                <a16:creationId xmlns:a16="http://schemas.microsoft.com/office/drawing/2014/main" id="{23E5FD18-03B3-4AD4-A645-A289B9C3E045}"/>
              </a:ext>
            </a:extLst>
          </p:cNvPr>
          <p:cNvSpPr/>
          <p:nvPr/>
        </p:nvSpPr>
        <p:spPr>
          <a:xfrm>
            <a:off x="6979894" y="5813287"/>
            <a:ext cx="2049806" cy="59055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NEXT SCREEN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647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FE0B6EC0-E6AB-48D0-90BC-76E591B5787E}"/>
              </a:ext>
            </a:extLst>
          </p:cNvPr>
          <p:cNvSpPr>
            <a:spLocks noChangeArrowheads="1"/>
          </p:cNvSpPr>
          <p:nvPr/>
        </p:nvSpPr>
        <p:spPr bwMode="auto">
          <a:xfrm>
            <a:off x="371474" y="1073061"/>
            <a:ext cx="83915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ID document verification – successful </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Click on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“Sign up now”</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 </a:t>
            </a:r>
            <a:r>
              <a:rPr kumimoji="0" lang="en-ZA"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sms</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will be sent to your mobile number, acknowledging the successful registration application.</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7DC25786-CBC1-4417-9FAA-89DA9CEB8065}"/>
              </a:ext>
            </a:extLst>
          </p:cNvPr>
          <p:cNvGrpSpPr/>
          <p:nvPr/>
        </p:nvGrpSpPr>
        <p:grpSpPr>
          <a:xfrm>
            <a:off x="604836" y="2495552"/>
            <a:ext cx="7924799" cy="2733665"/>
            <a:chOff x="0" y="0"/>
            <a:chExt cx="6229350" cy="1722755"/>
          </a:xfrm>
        </p:grpSpPr>
        <p:pic>
          <p:nvPicPr>
            <p:cNvPr id="5" name="Picture 4">
              <a:extLst>
                <a:ext uri="{FF2B5EF4-FFF2-40B4-BE49-F238E27FC236}">
                  <a16:creationId xmlns:a16="http://schemas.microsoft.com/office/drawing/2014/main" id="{F5B304B3-85C8-4800-91F9-0D0939743CFE}"/>
                </a:ext>
              </a:extLst>
            </p:cNvPr>
            <p:cNvPicPr>
              <a:picLocks noChangeAspect="1"/>
            </p:cNvPicPr>
            <p:nvPr/>
          </p:nvPicPr>
          <p:blipFill rotWithShape="1">
            <a:blip r:embed="rId2">
              <a:extLst>
                <a:ext uri="{28A0092B-C50C-407E-A947-70E740481C1C}">
                  <a14:useLocalDpi xmlns:a14="http://schemas.microsoft.com/office/drawing/2010/main" val="0"/>
                </a:ext>
              </a:extLst>
            </a:blip>
            <a:srcRect l="20751" t="49806" r="49782" b="21233"/>
            <a:stretch/>
          </p:blipFill>
          <p:spPr bwMode="auto">
            <a:xfrm>
              <a:off x="0" y="0"/>
              <a:ext cx="3117850" cy="1722755"/>
            </a:xfrm>
            <a:prstGeom prst="rect">
              <a:avLst/>
            </a:prstGeom>
            <a:ln>
              <a:solidFill>
                <a:sysClr val="windowText" lastClr="000000"/>
              </a:solidFill>
            </a:ln>
            <a:extLst>
              <a:ext uri="{53640926-AAD7-44D8-BBD7-CCE9431645EC}">
                <a14:shadowObscured xmlns:a14="http://schemas.microsoft.com/office/drawing/2010/main"/>
              </a:ext>
            </a:extLst>
          </p:spPr>
        </p:pic>
        <p:cxnSp>
          <p:nvCxnSpPr>
            <p:cNvPr id="6" name="Straight Arrow Connector 5">
              <a:extLst>
                <a:ext uri="{FF2B5EF4-FFF2-40B4-BE49-F238E27FC236}">
                  <a16:creationId xmlns:a16="http://schemas.microsoft.com/office/drawing/2014/main" id="{9E07EEE3-03CD-4B2F-8D6D-BB01EF99F757}"/>
                </a:ext>
              </a:extLst>
            </p:cNvPr>
            <p:cNvCxnSpPr/>
            <p:nvPr/>
          </p:nvCxnSpPr>
          <p:spPr>
            <a:xfrm>
              <a:off x="120650" y="1174750"/>
              <a:ext cx="412750" cy="2476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2555ABC-8E91-4AC2-8C19-2A4A9F4C85D3}"/>
                </a:ext>
              </a:extLst>
            </p:cNvPr>
            <p:cNvGrpSpPr/>
            <p:nvPr/>
          </p:nvGrpSpPr>
          <p:grpSpPr>
            <a:xfrm>
              <a:off x="3175000" y="336550"/>
              <a:ext cx="3054350" cy="861060"/>
              <a:chOff x="0" y="0"/>
              <a:chExt cx="3054350" cy="861060"/>
            </a:xfrm>
          </p:grpSpPr>
          <p:pic>
            <p:nvPicPr>
              <p:cNvPr id="8" name="Picture 7">
                <a:extLst>
                  <a:ext uri="{FF2B5EF4-FFF2-40B4-BE49-F238E27FC236}">
                    <a16:creationId xmlns:a16="http://schemas.microsoft.com/office/drawing/2014/main" id="{B3802FEE-A7F8-470A-BDA2-5BC8A91E94A8}"/>
                  </a:ext>
                </a:extLst>
              </p:cNvPr>
              <p:cNvPicPr>
                <a:picLocks noChangeAspect="1"/>
              </p:cNvPicPr>
              <p:nvPr/>
            </p:nvPicPr>
            <p:blipFill rotWithShape="1">
              <a:blip r:embed="rId2">
                <a:extLst>
                  <a:ext uri="{28A0092B-C50C-407E-A947-70E740481C1C}">
                    <a14:useLocalDpi xmlns:a14="http://schemas.microsoft.com/office/drawing/2010/main" val="0"/>
                  </a:ext>
                </a:extLst>
              </a:blip>
              <a:srcRect l="55123" t="51094" r="22563" b="37717"/>
              <a:stretch/>
            </p:blipFill>
            <p:spPr bwMode="auto">
              <a:xfrm>
                <a:off x="0" y="0"/>
                <a:ext cx="3054350" cy="861060"/>
              </a:xfrm>
              <a:prstGeom prst="rect">
                <a:avLst/>
              </a:prstGeom>
              <a:ln>
                <a:solidFill>
                  <a:sysClr val="windowText" lastClr="000000"/>
                </a:solidFill>
              </a:ln>
              <a:extLst>
                <a:ext uri="{53640926-AAD7-44D8-BBD7-CCE9431645EC}">
                  <a14:shadowObscured xmlns:a14="http://schemas.microsoft.com/office/drawing/2010/main"/>
                </a:ext>
              </a:extLst>
            </p:spPr>
          </p:pic>
          <p:sp>
            <p:nvSpPr>
              <p:cNvPr id="9" name="Text Box 78">
                <a:extLst>
                  <a:ext uri="{FF2B5EF4-FFF2-40B4-BE49-F238E27FC236}">
                    <a16:creationId xmlns:a16="http://schemas.microsoft.com/office/drawing/2014/main" id="{CCECEF2C-66C2-4ABA-93AD-0511729DD8F1}"/>
                  </a:ext>
                </a:extLst>
              </p:cNvPr>
              <p:cNvSpPr txBox="1"/>
              <p:nvPr/>
            </p:nvSpPr>
            <p:spPr>
              <a:xfrm>
                <a:off x="1739900" y="57150"/>
                <a:ext cx="762000" cy="203200"/>
              </a:xfrm>
              <a:prstGeom prst="rect">
                <a:avLst/>
              </a:prstGeom>
              <a:solidFill>
                <a:schemeClr val="bg1">
                  <a:lumMod val="9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p:txBody>
          </p:sp>
        </p:grpSp>
      </p:grpSp>
      <p:sp>
        <p:nvSpPr>
          <p:cNvPr id="10" name="Rectangle 9">
            <a:extLst>
              <a:ext uri="{FF2B5EF4-FFF2-40B4-BE49-F238E27FC236}">
                <a16:creationId xmlns:a16="http://schemas.microsoft.com/office/drawing/2014/main" id="{8D5F1E26-A3AC-4F4A-A6AD-91EB56452A3A}"/>
              </a:ext>
            </a:extLst>
          </p:cNvPr>
          <p:cNvSpPr>
            <a:spLocks noChangeArrowheads="1"/>
          </p:cNvSpPr>
          <p:nvPr/>
        </p:nvSpPr>
        <p:spPr bwMode="auto">
          <a:xfrm>
            <a:off x="371475" y="2305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1" name="Arrow: Pentagon 10">
            <a:hlinkClick r:id="rId3" action="ppaction://hlinksldjump"/>
            <a:extLst>
              <a:ext uri="{FF2B5EF4-FFF2-40B4-BE49-F238E27FC236}">
                <a16:creationId xmlns:a16="http://schemas.microsoft.com/office/drawing/2014/main" id="{2708E979-E5FE-45AC-9D04-9A5F8B332DDA}"/>
              </a:ext>
            </a:extLst>
          </p:cNvPr>
          <p:cNvSpPr/>
          <p:nvPr/>
        </p:nvSpPr>
        <p:spPr>
          <a:xfrm>
            <a:off x="6856069" y="5813287"/>
            <a:ext cx="2049806" cy="59055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NEXT SCREEN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435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521F8F9-E696-47AC-B507-A338042DD35F}"/>
              </a:ext>
            </a:extLst>
          </p:cNvPr>
          <p:cNvSpPr>
            <a:spLocks noChangeArrowheads="1"/>
          </p:cNvSpPr>
          <p:nvPr/>
        </p:nvSpPr>
        <p:spPr bwMode="auto">
          <a:xfrm>
            <a:off x="361950" y="1100615"/>
            <a:ext cx="83724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ID document verification – not successful </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kumimoji="0" lang="en-ZA"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sms</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will be sent to your mobile number, notifying you of the unsuccessful registration application. </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Notes</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 reference number will accompany the </a:t>
            </a:r>
            <a:r>
              <a:rPr kumimoji="0" lang="en-ZA"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sms</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notification. </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767A054-EB2C-48AD-82C2-B54CFA22CEC1}"/>
              </a:ext>
            </a:extLst>
          </p:cNvPr>
          <p:cNvGrpSpPr/>
          <p:nvPr/>
        </p:nvGrpSpPr>
        <p:grpSpPr>
          <a:xfrm>
            <a:off x="1385887" y="2952751"/>
            <a:ext cx="6372225" cy="1904999"/>
            <a:chOff x="0" y="0"/>
            <a:chExt cx="3238500" cy="974725"/>
          </a:xfrm>
        </p:grpSpPr>
        <p:grpSp>
          <p:nvGrpSpPr>
            <p:cNvPr id="6" name="Group 5">
              <a:extLst>
                <a:ext uri="{FF2B5EF4-FFF2-40B4-BE49-F238E27FC236}">
                  <a16:creationId xmlns:a16="http://schemas.microsoft.com/office/drawing/2014/main" id="{64EDAA2A-EF1C-4A75-BB9C-D1C535C9108B}"/>
                </a:ext>
              </a:extLst>
            </p:cNvPr>
            <p:cNvGrpSpPr/>
            <p:nvPr/>
          </p:nvGrpSpPr>
          <p:grpSpPr>
            <a:xfrm>
              <a:off x="0" y="0"/>
              <a:ext cx="3238500" cy="974725"/>
              <a:chOff x="6350" y="0"/>
              <a:chExt cx="3238500" cy="974725"/>
            </a:xfrm>
          </p:grpSpPr>
          <p:pic>
            <p:nvPicPr>
              <p:cNvPr id="8" name="Picture 7">
                <a:extLst>
                  <a:ext uri="{FF2B5EF4-FFF2-40B4-BE49-F238E27FC236}">
                    <a16:creationId xmlns:a16="http://schemas.microsoft.com/office/drawing/2014/main" id="{1C0897A2-CFC2-4F07-AE6D-CA66AAB12C66}"/>
                  </a:ext>
                </a:extLst>
              </p:cNvPr>
              <p:cNvPicPr>
                <a:picLocks noChangeAspect="1"/>
              </p:cNvPicPr>
              <p:nvPr/>
            </p:nvPicPr>
            <p:blipFill rotWithShape="1">
              <a:blip r:embed="rId2">
                <a:extLst>
                  <a:ext uri="{28A0092B-C50C-407E-A947-70E740481C1C}">
                    <a14:useLocalDpi xmlns:a14="http://schemas.microsoft.com/office/drawing/2010/main" val="0"/>
                  </a:ext>
                </a:extLst>
              </a:blip>
              <a:srcRect l="18123" t="30806" r="55349" b="54992"/>
              <a:stretch/>
            </p:blipFill>
            <p:spPr bwMode="auto">
              <a:xfrm>
                <a:off x="6350" y="0"/>
                <a:ext cx="3238500" cy="974725"/>
              </a:xfrm>
              <a:prstGeom prst="rect">
                <a:avLst/>
              </a:prstGeom>
              <a:ln>
                <a:solidFill>
                  <a:sysClr val="windowText" lastClr="000000"/>
                </a:solidFill>
              </a:ln>
              <a:extLst>
                <a:ext uri="{53640926-AAD7-44D8-BBD7-CCE9431645EC}">
                  <a14:shadowObscured xmlns:a14="http://schemas.microsoft.com/office/drawing/2010/main"/>
                </a:ext>
              </a:extLst>
            </p:spPr>
          </p:pic>
          <p:sp>
            <p:nvSpPr>
              <p:cNvPr id="9" name="Text Box 71">
                <a:extLst>
                  <a:ext uri="{FF2B5EF4-FFF2-40B4-BE49-F238E27FC236}">
                    <a16:creationId xmlns:a16="http://schemas.microsoft.com/office/drawing/2014/main" id="{EAE44EA5-7CAE-4548-867B-3F534FE16CD4}"/>
                  </a:ext>
                </a:extLst>
              </p:cNvPr>
              <p:cNvSpPr txBox="1"/>
              <p:nvPr/>
            </p:nvSpPr>
            <p:spPr>
              <a:xfrm>
                <a:off x="2235200" y="139700"/>
                <a:ext cx="869950" cy="158750"/>
              </a:xfrm>
              <a:prstGeom prst="rect">
                <a:avLst/>
              </a:prstGeom>
              <a:solidFill>
                <a:schemeClr val="bg1">
                  <a:lumMod val="9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xt Box 73">
              <a:extLst>
                <a:ext uri="{FF2B5EF4-FFF2-40B4-BE49-F238E27FC236}">
                  <a16:creationId xmlns:a16="http://schemas.microsoft.com/office/drawing/2014/main" id="{DF322A0B-B052-41A1-821D-83B6F8336FC6}"/>
                </a:ext>
              </a:extLst>
            </p:cNvPr>
            <p:cNvSpPr txBox="1"/>
            <p:nvPr/>
          </p:nvSpPr>
          <p:spPr>
            <a:xfrm>
              <a:off x="546100" y="495300"/>
              <a:ext cx="749300" cy="215900"/>
            </a:xfrm>
            <a:prstGeom prst="rect">
              <a:avLst/>
            </a:prstGeom>
            <a:noFill/>
            <a:ln w="158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10" name="Rectangle 9">
            <a:extLst>
              <a:ext uri="{FF2B5EF4-FFF2-40B4-BE49-F238E27FC236}">
                <a16:creationId xmlns:a16="http://schemas.microsoft.com/office/drawing/2014/main" id="{A220C078-BBD5-4BA1-B946-48462C1543A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1" name="Arrow: Pentagon 10">
            <a:hlinkClick r:id="rId3" action="ppaction://hlinksldjump"/>
            <a:extLst>
              <a:ext uri="{FF2B5EF4-FFF2-40B4-BE49-F238E27FC236}">
                <a16:creationId xmlns:a16="http://schemas.microsoft.com/office/drawing/2014/main" id="{0871481C-C905-4494-AF9E-E36729D5F7DC}"/>
              </a:ext>
            </a:extLst>
          </p:cNvPr>
          <p:cNvSpPr/>
          <p:nvPr/>
        </p:nvSpPr>
        <p:spPr>
          <a:xfrm>
            <a:off x="6856069" y="5813287"/>
            <a:ext cx="2049806" cy="59055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NEXT SCREEN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923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52E8022-0BC4-45B2-980A-0E2B80C95D69}"/>
              </a:ext>
            </a:extLst>
          </p:cNvPr>
          <p:cNvSpPr>
            <a:spLocks noChangeArrowheads="1"/>
          </p:cNvSpPr>
          <p:nvPr/>
        </p:nvSpPr>
        <p:spPr bwMode="auto">
          <a:xfrm>
            <a:off x="552450" y="1165592"/>
            <a:ext cx="84010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Use the reference number to resubmit your ID document. Click on </a:t>
            </a:r>
            <a:r>
              <a:rPr kumimoji="0" lang="en-ZA"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 have reference number” </a:t>
            </a:r>
            <a:r>
              <a:rPr kumimoji="0" lang="en-ZA" altLang="en-US"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and follow the steps.</a:t>
            </a:r>
            <a:endParaRPr kumimoji="0" lang="en-ZA" altLang="en-US"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7767ED35-735F-45E8-94AF-FE4E22A811FE}"/>
              </a:ext>
            </a:extLst>
          </p:cNvPr>
          <p:cNvSpPr>
            <a:spLocks noChangeArrowheads="1"/>
          </p:cNvSpPr>
          <p:nvPr/>
        </p:nvSpPr>
        <p:spPr bwMode="auto">
          <a:xfrm>
            <a:off x="854075"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pSp>
        <p:nvGrpSpPr>
          <p:cNvPr id="7" name="Group 6">
            <a:extLst>
              <a:ext uri="{FF2B5EF4-FFF2-40B4-BE49-F238E27FC236}">
                <a16:creationId xmlns:a16="http://schemas.microsoft.com/office/drawing/2014/main" id="{B4343096-9654-4452-B537-AC55021D0AC3}"/>
              </a:ext>
            </a:extLst>
          </p:cNvPr>
          <p:cNvGrpSpPr/>
          <p:nvPr/>
        </p:nvGrpSpPr>
        <p:grpSpPr>
          <a:xfrm>
            <a:off x="854075" y="2209800"/>
            <a:ext cx="5721350" cy="4068429"/>
            <a:chOff x="0" y="0"/>
            <a:chExt cx="3689350" cy="2764790"/>
          </a:xfrm>
        </p:grpSpPr>
        <p:pic>
          <p:nvPicPr>
            <p:cNvPr id="8" name="Picture 7">
              <a:extLst>
                <a:ext uri="{FF2B5EF4-FFF2-40B4-BE49-F238E27FC236}">
                  <a16:creationId xmlns:a16="http://schemas.microsoft.com/office/drawing/2014/main" id="{E46250B3-036C-4481-B754-E136DEBFB467}"/>
                </a:ext>
              </a:extLst>
            </p:cNvPr>
            <p:cNvPicPr>
              <a:picLocks noChangeAspect="1"/>
            </p:cNvPicPr>
            <p:nvPr/>
          </p:nvPicPr>
          <p:blipFill rotWithShape="1">
            <a:blip r:embed="rId2">
              <a:extLst>
                <a:ext uri="{28A0092B-C50C-407E-A947-70E740481C1C}">
                  <a14:useLocalDpi xmlns:a14="http://schemas.microsoft.com/office/drawing/2010/main" val="0"/>
                </a:ext>
              </a:extLst>
            </a:blip>
            <a:srcRect l="30894" t="45292" r="32351" b="5737"/>
            <a:stretch/>
          </p:blipFill>
          <p:spPr bwMode="auto">
            <a:xfrm>
              <a:off x="0" y="0"/>
              <a:ext cx="3689350" cy="276479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9" name="Text Box 491">
              <a:extLst>
                <a:ext uri="{FF2B5EF4-FFF2-40B4-BE49-F238E27FC236}">
                  <a16:creationId xmlns:a16="http://schemas.microsoft.com/office/drawing/2014/main" id="{D5C8D406-3C2F-47F7-8BF2-08CA11A1DDFC}"/>
                </a:ext>
              </a:extLst>
            </p:cNvPr>
            <p:cNvSpPr txBox="1"/>
            <p:nvPr/>
          </p:nvSpPr>
          <p:spPr>
            <a:xfrm>
              <a:off x="1866900" y="2432050"/>
              <a:ext cx="1085850" cy="273050"/>
            </a:xfrm>
            <a:prstGeom prst="rect">
              <a:avLst/>
            </a:prstGeom>
            <a:noFill/>
            <a:ln w="158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10" name="Arrow: Pentagon 9">
            <a:hlinkClick r:id="rId3" action="ppaction://hlinksldjump"/>
            <a:extLst>
              <a:ext uri="{FF2B5EF4-FFF2-40B4-BE49-F238E27FC236}">
                <a16:creationId xmlns:a16="http://schemas.microsoft.com/office/drawing/2014/main" id="{CB1613D9-DB8F-4AC9-B053-7FF900C8A811}"/>
              </a:ext>
            </a:extLst>
          </p:cNvPr>
          <p:cNvSpPr/>
          <p:nvPr/>
        </p:nvSpPr>
        <p:spPr>
          <a:xfrm>
            <a:off x="6856069" y="5813287"/>
            <a:ext cx="2049806" cy="59055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NEXT SCREEN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001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927A8-0A5D-4E5E-A810-C4C3E43555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026" t="25641" r="19589" b="45213"/>
          <a:stretch/>
        </p:blipFill>
        <p:spPr bwMode="auto">
          <a:xfrm>
            <a:off x="316889" y="1212664"/>
            <a:ext cx="1124559" cy="1378136"/>
          </a:xfrm>
          <a:prstGeom prst="rect">
            <a:avLst/>
          </a:prstGeom>
          <a:ln>
            <a:noFill/>
          </a:ln>
          <a:extLst>
            <a:ext uri="{53640926-AAD7-44D8-BBD7-CCE9431645EC}">
              <a14:shadowObscured xmlns:a14="http://schemas.microsoft.com/office/drawing/2010/main"/>
            </a:ext>
          </a:extLst>
        </p:spPr>
      </p:pic>
      <p:sp>
        <p:nvSpPr>
          <p:cNvPr id="6" name="Text Box 82">
            <a:extLst>
              <a:ext uri="{FF2B5EF4-FFF2-40B4-BE49-F238E27FC236}">
                <a16:creationId xmlns:a16="http://schemas.microsoft.com/office/drawing/2014/main" id="{72D71A53-4F1A-4EEE-9E0A-F6BDA519EAE8}"/>
              </a:ext>
            </a:extLst>
          </p:cNvPr>
          <p:cNvSpPr txBox="1"/>
          <p:nvPr/>
        </p:nvSpPr>
        <p:spPr>
          <a:xfrm>
            <a:off x="1611313" y="1200150"/>
            <a:ext cx="6846888" cy="1390650"/>
          </a:xfrm>
          <a:prstGeom prst="rect">
            <a:avLst/>
          </a:prstGeom>
          <a:noFill/>
          <a:ln w="28575" cmpd="dbl">
            <a:solidFill>
              <a:srgbClr val="0000CC"/>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If you have any further questions about the online self-registration process, you can reach the Electoral Commission at:</a:t>
            </a:r>
          </a:p>
          <a:p>
            <a:pPr marL="342900" lvl="0" indent="-342900">
              <a:lnSpc>
                <a:spcPct val="107000"/>
              </a:lnSpc>
              <a:buFont typeface="Courier New" panose="02070309020205020404" pitchFamily="49" charset="0"/>
              <a:buChar char="o"/>
            </a:pPr>
            <a:r>
              <a:rPr lang="en-ZA" sz="1400" dirty="0">
                <a:effectLst/>
                <a:latin typeface="Arial" panose="020B0604020202020204" pitchFamily="34" charset="0"/>
                <a:ea typeface="Calibri" panose="020F0502020204030204" pitchFamily="34" charset="0"/>
                <a:cs typeface="Arial" panose="020B0604020202020204" pitchFamily="34" charset="0"/>
              </a:rPr>
              <a:t>Helpline 0800 11 8000</a:t>
            </a:r>
          </a:p>
          <a:p>
            <a:pPr marL="342900" lvl="0" indent="-342900">
              <a:lnSpc>
                <a:spcPct val="107000"/>
              </a:lnSpc>
              <a:buFont typeface="Courier New" panose="02070309020205020404" pitchFamily="49" charset="0"/>
              <a:buChar char="o"/>
            </a:pPr>
            <a:r>
              <a:rPr lang="en-ZA" sz="1400" dirty="0">
                <a:effectLst/>
                <a:latin typeface="Arial" panose="020B0604020202020204" pitchFamily="34" charset="0"/>
                <a:ea typeface="Calibri" panose="020F0502020204030204" pitchFamily="34" charset="0"/>
                <a:cs typeface="Arial" panose="020B0604020202020204" pitchFamily="34" charset="0"/>
              </a:rPr>
              <a:t>email </a:t>
            </a:r>
            <a:r>
              <a:rPr lang="en-ZA"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info@elections.org.za</a:t>
            </a:r>
            <a:r>
              <a:rPr lang="en-ZA" sz="14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Courier New" panose="02070309020205020404" pitchFamily="49" charset="0"/>
              <a:buChar char="o"/>
            </a:pPr>
            <a:r>
              <a:rPr lang="en-ZA" sz="1400" dirty="0">
                <a:effectLst/>
                <a:latin typeface="Arial" panose="020B0604020202020204" pitchFamily="34" charset="0"/>
                <a:ea typeface="Calibri" panose="020F0502020204030204" pitchFamily="34" charset="0"/>
                <a:cs typeface="Arial" panose="020B0604020202020204" pitchFamily="34" charset="0"/>
              </a:rPr>
              <a:t>Chat on Facebook or Twitter at @IECSouthAfrica</a:t>
            </a:r>
          </a:p>
        </p:txBody>
      </p:sp>
      <p:graphicFrame>
        <p:nvGraphicFramePr>
          <p:cNvPr id="11" name="Table 10">
            <a:extLst>
              <a:ext uri="{FF2B5EF4-FFF2-40B4-BE49-F238E27FC236}">
                <a16:creationId xmlns:a16="http://schemas.microsoft.com/office/drawing/2014/main" id="{DD3518F4-E9C4-4984-92B2-8516FFF6FDED}"/>
              </a:ext>
            </a:extLst>
          </p:cNvPr>
          <p:cNvGraphicFramePr>
            <a:graphicFrameLocks noGrp="1"/>
          </p:cNvGraphicFramePr>
          <p:nvPr>
            <p:extLst>
              <p:ext uri="{D42A27DB-BD31-4B8C-83A1-F6EECF244321}">
                <p14:modId xmlns:p14="http://schemas.microsoft.com/office/powerpoint/2010/main" val="2145633018"/>
              </p:ext>
            </p:extLst>
          </p:nvPr>
        </p:nvGraphicFramePr>
        <p:xfrm>
          <a:off x="1611312" y="2853149"/>
          <a:ext cx="6846888" cy="3438860"/>
        </p:xfrm>
        <a:graphic>
          <a:graphicData uri="http://schemas.openxmlformats.org/drawingml/2006/table">
            <a:tbl>
              <a:tblPr firstRow="1" firstCol="1" bandRow="1"/>
              <a:tblGrid>
                <a:gridCol w="728146">
                  <a:extLst>
                    <a:ext uri="{9D8B030D-6E8A-4147-A177-3AD203B41FA5}">
                      <a16:colId xmlns:a16="http://schemas.microsoft.com/office/drawing/2014/main" val="3902917661"/>
                    </a:ext>
                  </a:extLst>
                </a:gridCol>
                <a:gridCol w="6118742">
                  <a:extLst>
                    <a:ext uri="{9D8B030D-6E8A-4147-A177-3AD203B41FA5}">
                      <a16:colId xmlns:a16="http://schemas.microsoft.com/office/drawing/2014/main" val="2931508181"/>
                    </a:ext>
                  </a:extLst>
                </a:gridCol>
              </a:tblGrid>
              <a:tr h="426567">
                <a:tc>
                  <a:txBody>
                    <a:bodyPr/>
                    <a:lstStyle/>
                    <a:p>
                      <a:pPr algn="l">
                        <a:lnSpc>
                          <a:spcPct val="107000"/>
                        </a:lnSpc>
                        <a:spcAft>
                          <a:spcPts val="800"/>
                        </a:spcAft>
                      </a:pPr>
                      <a:endParaRPr lang="en-ZA"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tc>
                  <a:txBody>
                    <a:bodyPr/>
                    <a:lstStyle/>
                    <a:p>
                      <a:pPr algn="l">
                        <a:lnSpc>
                          <a:spcPct val="107000"/>
                        </a:lnSpc>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Johannesburg City Hall, Corner of Helen Joseph (formerly President) and City Hall (formerly Loveday) Streets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extLst>
                  <a:ext uri="{0D108BD9-81ED-4DB2-BD59-A6C34878D82A}">
                    <a16:rowId xmlns:a16="http://schemas.microsoft.com/office/drawing/2014/main" val="962817428"/>
                  </a:ext>
                </a:extLst>
              </a:tr>
              <a:tr h="390267">
                <a:tc>
                  <a:txBody>
                    <a:bodyPr/>
                    <a:lstStyle/>
                    <a:p>
                      <a:pPr algn="l">
                        <a:lnSpc>
                          <a:spcPct val="107000"/>
                        </a:lnSpc>
                        <a:spcAft>
                          <a:spcPts val="800"/>
                        </a:spcAft>
                      </a:pPr>
                      <a:endParaRPr lang="en-ZA"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tc>
                  <a:txBody>
                    <a:bodyPr/>
                    <a:lstStyle/>
                    <a:p>
                      <a:pPr algn="l">
                        <a:lnSpc>
                          <a:spcPct val="107000"/>
                        </a:lnSpc>
                        <a:spcAft>
                          <a:spcPts val="800"/>
                        </a:spcAft>
                      </a:pPr>
                      <a:r>
                        <a:rPr lang="en-ZA" sz="1000">
                          <a:effectLst/>
                          <a:latin typeface="Arial" panose="020B0604020202020204" pitchFamily="34" charset="0"/>
                          <a:ea typeface="Calibri" panose="020F0502020204030204" pitchFamily="34" charset="0"/>
                          <a:cs typeface="Times New Roman" panose="02020603050405020304" pitchFamily="18" charset="0"/>
                        </a:rPr>
                        <a:t>011 498 5555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extLst>
                  <a:ext uri="{0D108BD9-81ED-4DB2-BD59-A6C34878D82A}">
                    <a16:rowId xmlns:a16="http://schemas.microsoft.com/office/drawing/2014/main" val="2327422330"/>
                  </a:ext>
                </a:extLst>
              </a:tr>
              <a:tr h="344507">
                <a:tc>
                  <a:txBody>
                    <a:bodyPr/>
                    <a:lstStyle/>
                    <a:p>
                      <a:pPr algn="l">
                        <a:lnSpc>
                          <a:spcPct val="107000"/>
                        </a:lnSpc>
                        <a:spcAft>
                          <a:spcPts val="800"/>
                        </a:spcAft>
                      </a:pPr>
                      <a:endParaRPr lang="en-ZA"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tc>
                  <a:txBody>
                    <a:bodyPr/>
                    <a:lstStyle/>
                    <a:p>
                      <a:pPr algn="l">
                        <a:lnSpc>
                          <a:spcPct val="107000"/>
                        </a:lnSpc>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086 273 1921</a:t>
                      </a:r>
                    </a:p>
                    <a:p>
                      <a:pPr algn="l">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extLst>
                  <a:ext uri="{0D108BD9-81ED-4DB2-BD59-A6C34878D82A}">
                    <a16:rowId xmlns:a16="http://schemas.microsoft.com/office/drawing/2014/main" val="3204976405"/>
                  </a:ext>
                </a:extLst>
              </a:tr>
              <a:tr h="328506">
                <a:tc>
                  <a:txBody>
                    <a:bodyPr/>
                    <a:lstStyle/>
                    <a:p>
                      <a:pPr algn="l">
                        <a:lnSpc>
                          <a:spcPct val="107000"/>
                        </a:lnSpc>
                        <a:spcAft>
                          <a:spcPts val="800"/>
                        </a:spcAft>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tc>
                  <a:txBody>
                    <a:bodyPr/>
                    <a:lstStyle/>
                    <a:p>
                      <a:pPr algn="l">
                        <a:lnSpc>
                          <a:spcPct val="107000"/>
                        </a:lnSpc>
                        <a:spcAft>
                          <a:spcPts val="800"/>
                        </a:spcAft>
                      </a:pPr>
                      <a:r>
                        <a:rPr lang="en-ZA" sz="10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www.gpl.gov.za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extLst>
                  <a:ext uri="{0D108BD9-81ED-4DB2-BD59-A6C34878D82A}">
                    <a16:rowId xmlns:a16="http://schemas.microsoft.com/office/drawing/2014/main" val="767167181"/>
                  </a:ext>
                </a:extLst>
              </a:tr>
              <a:tr h="344507">
                <a:tc>
                  <a:txBody>
                    <a:bodyPr/>
                    <a:lstStyle/>
                    <a:p>
                      <a:pPr algn="l">
                        <a:lnSpc>
                          <a:spcPct val="107000"/>
                        </a:lnSpc>
                        <a:spcAft>
                          <a:spcPts val="800"/>
                        </a:spcAft>
                      </a:pPr>
                      <a:endParaRPr lang="en-ZA"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tc>
                  <a:txBody>
                    <a:bodyPr/>
                    <a:lstStyle/>
                    <a:p>
                      <a:pPr algn="l">
                        <a:lnSpc>
                          <a:spcPct val="107000"/>
                        </a:lnSpc>
                        <a:spcAft>
                          <a:spcPts val="800"/>
                        </a:spcAft>
                      </a:pPr>
                      <a:r>
                        <a:rPr lang="en-ZA"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ppp@gpl.gov.za</a:t>
                      </a:r>
                      <a:endParaRPr lang="en-ZA"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extLst>
                  <a:ext uri="{0D108BD9-81ED-4DB2-BD59-A6C34878D82A}">
                    <a16:rowId xmlns:a16="http://schemas.microsoft.com/office/drawing/2014/main" val="3238462632"/>
                  </a:ext>
                </a:extLst>
              </a:tr>
              <a:tr h="328506">
                <a:tc>
                  <a:txBody>
                    <a:bodyPr/>
                    <a:lstStyle/>
                    <a:p>
                      <a:pPr algn="l">
                        <a:lnSpc>
                          <a:spcPct val="107000"/>
                        </a:lnSpc>
                        <a:spcAft>
                          <a:spcPts val="800"/>
                        </a:spcAft>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tc>
                  <a:txBody>
                    <a:bodyPr/>
                    <a:lstStyle/>
                    <a:p>
                      <a:pPr algn="l">
                        <a:lnSpc>
                          <a:spcPct val="107000"/>
                        </a:lnSpc>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@GPLegislature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extLst>
                  <a:ext uri="{0D108BD9-81ED-4DB2-BD59-A6C34878D82A}">
                    <a16:rowId xmlns:a16="http://schemas.microsoft.com/office/drawing/2014/main" val="1438509579"/>
                  </a:ext>
                </a:extLst>
              </a:tr>
              <a:tr h="918066">
                <a:tc>
                  <a:txBody>
                    <a:bodyPr/>
                    <a:lstStyle/>
                    <a:p>
                      <a:pPr algn="l">
                        <a:lnSpc>
                          <a:spcPct val="107000"/>
                        </a:lnSpc>
                        <a:spcAft>
                          <a:spcPts val="80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tc>
                  <a:txBody>
                    <a:bodyPr/>
                    <a:lstStyle/>
                    <a:p>
                      <a:pPr algn="l">
                        <a:lnSpc>
                          <a:spcPct val="107000"/>
                        </a:lnSpc>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Gauteng Provincial Legislature</a:t>
                      </a: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9050" cap="flat" cmpd="dbl" algn="ctr">
                      <a:solidFill>
                        <a:srgbClr val="9C5F26"/>
                      </a:solidFill>
                      <a:prstDash val="solid"/>
                      <a:round/>
                      <a:headEnd type="none" w="med" len="med"/>
                      <a:tailEnd type="none" w="med" len="med"/>
                    </a:lnL>
                    <a:lnR w="19050" cap="flat" cmpd="dbl" algn="ctr">
                      <a:solidFill>
                        <a:srgbClr val="9C5F26"/>
                      </a:solidFill>
                      <a:prstDash val="solid"/>
                      <a:round/>
                      <a:headEnd type="none" w="med" len="med"/>
                      <a:tailEnd type="none" w="med" len="med"/>
                    </a:lnR>
                    <a:lnT w="19050" cap="flat" cmpd="dbl" algn="ctr">
                      <a:solidFill>
                        <a:srgbClr val="9C5F26"/>
                      </a:solidFill>
                      <a:prstDash val="solid"/>
                      <a:round/>
                      <a:headEnd type="none" w="med" len="med"/>
                      <a:tailEnd type="none" w="med" len="med"/>
                    </a:lnT>
                    <a:lnB w="19050" cap="flat" cmpd="dbl" algn="ctr">
                      <a:solidFill>
                        <a:srgbClr val="9C5F26"/>
                      </a:solidFill>
                      <a:prstDash val="solid"/>
                      <a:round/>
                      <a:headEnd type="none" w="med" len="med"/>
                      <a:tailEnd type="none" w="med" len="med"/>
                    </a:lnB>
                  </a:tcPr>
                </a:tc>
                <a:extLst>
                  <a:ext uri="{0D108BD9-81ED-4DB2-BD59-A6C34878D82A}">
                    <a16:rowId xmlns:a16="http://schemas.microsoft.com/office/drawing/2014/main" val="1464114886"/>
                  </a:ext>
                </a:extLst>
              </a:tr>
            </a:tbl>
          </a:graphicData>
        </a:graphic>
      </p:graphicFrame>
      <p:grpSp>
        <p:nvGrpSpPr>
          <p:cNvPr id="14" name="Group 13">
            <a:extLst>
              <a:ext uri="{FF2B5EF4-FFF2-40B4-BE49-F238E27FC236}">
                <a16:creationId xmlns:a16="http://schemas.microsoft.com/office/drawing/2014/main" id="{31A04A28-E34D-4278-BF5C-81510404E7CF}"/>
              </a:ext>
            </a:extLst>
          </p:cNvPr>
          <p:cNvGrpSpPr/>
          <p:nvPr/>
        </p:nvGrpSpPr>
        <p:grpSpPr>
          <a:xfrm>
            <a:off x="1805781" y="3024981"/>
            <a:ext cx="273444" cy="2632869"/>
            <a:chOff x="2482056" y="3024981"/>
            <a:chExt cx="273444" cy="2632869"/>
          </a:xfrm>
        </p:grpSpPr>
        <p:pic>
          <p:nvPicPr>
            <p:cNvPr id="14353" name="Picture 461" descr="Image result for pictures of contact number icons">
              <a:hlinkClick r:id="rId6"/>
              <a:extLst>
                <a:ext uri="{FF2B5EF4-FFF2-40B4-BE49-F238E27FC236}">
                  <a16:creationId xmlns:a16="http://schemas.microsoft.com/office/drawing/2014/main" id="{4CF4DBEC-A41B-45D1-B10B-F4AB6C403C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4377" t="7930" r="44353" b="77110"/>
            <a:stretch>
              <a:fillRect/>
            </a:stretch>
          </p:blipFill>
          <p:spPr bwMode="auto">
            <a:xfrm>
              <a:off x="2563412" y="3337717"/>
              <a:ext cx="182563" cy="242887"/>
            </a:xfrm>
            <a:prstGeom prst="rect">
              <a:avLst/>
            </a:prstGeom>
            <a:noFill/>
            <a:extLst>
              <a:ext uri="{909E8E84-426E-40DD-AFC4-6F175D3DCCD1}">
                <a14:hiddenFill xmlns:a14="http://schemas.microsoft.com/office/drawing/2010/main">
                  <a:solidFill>
                    <a:srgbClr val="FFFFFF"/>
                  </a:solidFill>
                </a14:hiddenFill>
              </a:ext>
            </a:extLst>
          </p:spPr>
        </p:pic>
        <p:pic>
          <p:nvPicPr>
            <p:cNvPr id="14351" name="Picture 463" descr="Image result for pictures of contact number icons">
              <a:hlinkClick r:id="rId6"/>
              <a:extLst>
                <a:ext uri="{FF2B5EF4-FFF2-40B4-BE49-F238E27FC236}">
                  <a16:creationId xmlns:a16="http://schemas.microsoft.com/office/drawing/2014/main" id="{74016BD1-69F9-49E8-9991-45FF23DB12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5179" t="8279" r="61617" b="78168"/>
            <a:stretch>
              <a:fillRect/>
            </a:stretch>
          </p:blipFill>
          <p:spPr bwMode="auto">
            <a:xfrm>
              <a:off x="2507850" y="4152086"/>
              <a:ext cx="228600" cy="23495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464" descr="Image result for pictures of contact number icons">
              <a:hlinkClick r:id="rId6"/>
              <a:extLst>
                <a:ext uri="{FF2B5EF4-FFF2-40B4-BE49-F238E27FC236}">
                  <a16:creationId xmlns:a16="http://schemas.microsoft.com/office/drawing/2014/main" id="{30EF31F7-447F-4F05-B5CD-422F21B279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8877" t="8452" r="7733" b="79048"/>
            <a:stretch>
              <a:fillRect/>
            </a:stretch>
          </p:blipFill>
          <p:spPr bwMode="auto">
            <a:xfrm>
              <a:off x="2494358" y="4572579"/>
              <a:ext cx="254000" cy="236537"/>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460" descr="Image result for pictures of contact number icons">
              <a:hlinkClick r:id="rId6"/>
              <a:extLst>
                <a:ext uri="{FF2B5EF4-FFF2-40B4-BE49-F238E27FC236}">
                  <a16:creationId xmlns:a16="http://schemas.microsoft.com/office/drawing/2014/main" id="{9D540BDD-E6EA-466E-88FD-2365BF1486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42084" t="30463" r="42603" b="55807"/>
            <a:stretch>
              <a:fillRect/>
            </a:stretch>
          </p:blipFill>
          <p:spPr bwMode="auto">
            <a:xfrm>
              <a:off x="2510631" y="3024981"/>
              <a:ext cx="233363" cy="20955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466" descr="Image result for pictures of twitter and facebook icons">
              <a:hlinkClick r:id="rId11"/>
              <a:extLst>
                <a:ext uri="{FF2B5EF4-FFF2-40B4-BE49-F238E27FC236}">
                  <a16:creationId xmlns:a16="http://schemas.microsoft.com/office/drawing/2014/main" id="{0CEC635D-A121-4EB3-BFFE-E9BC652712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069" t="60303" r="73737" b="10001"/>
            <a:stretch>
              <a:fillRect/>
            </a:stretch>
          </p:blipFill>
          <p:spPr bwMode="auto">
            <a:xfrm>
              <a:off x="2482056" y="5403850"/>
              <a:ext cx="246063" cy="254000"/>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465" descr="Image result for pictures of twitter and facebook icons">
              <a:hlinkClick r:id="rId11"/>
              <a:extLst>
                <a:ext uri="{FF2B5EF4-FFF2-40B4-BE49-F238E27FC236}">
                  <a16:creationId xmlns:a16="http://schemas.microsoft.com/office/drawing/2014/main" id="{BEC9DAD7-48F8-4EB6-8E2E-649A0D9DAD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73550" t="11215" r="7047" b="60909"/>
            <a:stretch>
              <a:fillRect/>
            </a:stretch>
          </p:blipFill>
          <p:spPr bwMode="auto">
            <a:xfrm>
              <a:off x="2498325" y="4994659"/>
              <a:ext cx="257175" cy="247650"/>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462" descr="Image result for pictures of contact number icons">
              <a:hlinkClick r:id="rId14"/>
              <a:extLst>
                <a:ext uri="{FF2B5EF4-FFF2-40B4-BE49-F238E27FC236}">
                  <a16:creationId xmlns:a16="http://schemas.microsoft.com/office/drawing/2014/main" id="{809F868E-9881-4AEE-B056-24298888642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76355" t="24503" r="8286" b="63373"/>
            <a:stretch>
              <a:fillRect/>
            </a:stretch>
          </p:blipFill>
          <p:spPr bwMode="auto">
            <a:xfrm>
              <a:off x="2516187" y="3726246"/>
              <a:ext cx="222250" cy="17145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7" name="Picture 88">
            <a:extLst>
              <a:ext uri="{FF2B5EF4-FFF2-40B4-BE49-F238E27FC236}">
                <a16:creationId xmlns:a16="http://schemas.microsoft.com/office/drawing/2014/main" id="{39984E73-C360-4B78-8C85-481EFBCB00F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38" y="3123191"/>
            <a:ext cx="1606549" cy="1965616"/>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771A7BB8-317C-4211-A91F-28DFFA893A0E}"/>
              </a:ext>
            </a:extLst>
          </p:cNvPr>
          <p:cNvSpPr>
            <a:spLocks noGrp="1"/>
          </p:cNvSpPr>
          <p:nvPr>
            <p:ph type="title"/>
          </p:nvPr>
        </p:nvSpPr>
        <p:spPr>
          <a:xfrm>
            <a:off x="619760" y="439419"/>
            <a:ext cx="7886700" cy="613569"/>
          </a:xfrm>
        </p:spPr>
        <p:txBody>
          <a:bodyPr/>
          <a:lstStyle/>
          <a:p>
            <a:r>
              <a:rPr lang="en-US" dirty="0"/>
              <a:t>CONTACT DETAILS</a:t>
            </a:r>
            <a:endParaRPr lang="en-ZA" dirty="0"/>
          </a:p>
        </p:txBody>
      </p:sp>
      <p:sp>
        <p:nvSpPr>
          <p:cNvPr id="15" name="Arrow: Pentagon 14">
            <a:hlinkClick r:id="rId17" action="ppaction://hlinksldjump"/>
            <a:extLst>
              <a:ext uri="{FF2B5EF4-FFF2-40B4-BE49-F238E27FC236}">
                <a16:creationId xmlns:a16="http://schemas.microsoft.com/office/drawing/2014/main" id="{E401DE7C-B17A-4CDE-81B2-7EB9855F8265}"/>
              </a:ext>
            </a:extLst>
          </p:cNvPr>
          <p:cNvSpPr/>
          <p:nvPr/>
        </p:nvSpPr>
        <p:spPr>
          <a:xfrm>
            <a:off x="7017994" y="5743575"/>
            <a:ext cx="2049806" cy="59055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NEXT SCREEN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1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A411-F7D5-174F-9B36-0ADE00F21713}"/>
              </a:ext>
            </a:extLst>
          </p:cNvPr>
          <p:cNvSpPr>
            <a:spLocks noGrp="1"/>
          </p:cNvSpPr>
          <p:nvPr>
            <p:ph type="title"/>
          </p:nvPr>
        </p:nvSpPr>
        <p:spPr/>
        <p:txBody>
          <a:bodyPr/>
          <a:lstStyle/>
          <a:p>
            <a:r>
              <a:rPr lang="en-US" dirty="0"/>
              <a:t>Survey</a:t>
            </a:r>
          </a:p>
        </p:txBody>
      </p:sp>
      <p:grpSp>
        <p:nvGrpSpPr>
          <p:cNvPr id="17" name="Group 16">
            <a:extLst>
              <a:ext uri="{FF2B5EF4-FFF2-40B4-BE49-F238E27FC236}">
                <a16:creationId xmlns:a16="http://schemas.microsoft.com/office/drawing/2014/main" id="{1BFCCEC6-47D2-442C-8390-282610CEC8AC}"/>
              </a:ext>
            </a:extLst>
          </p:cNvPr>
          <p:cNvGrpSpPr/>
          <p:nvPr/>
        </p:nvGrpSpPr>
        <p:grpSpPr>
          <a:xfrm>
            <a:off x="1696746" y="2161592"/>
            <a:ext cx="5210178" cy="3313063"/>
            <a:chOff x="1680542" y="3228392"/>
            <a:chExt cx="5210178" cy="3313063"/>
          </a:xfrm>
        </p:grpSpPr>
        <p:pic>
          <p:nvPicPr>
            <p:cNvPr id="14" name="Picture 13" descr="Qr code&#10;&#10;Description automatically generated">
              <a:extLst>
                <a:ext uri="{FF2B5EF4-FFF2-40B4-BE49-F238E27FC236}">
                  <a16:creationId xmlns:a16="http://schemas.microsoft.com/office/drawing/2014/main" id="{B4F8B735-2ECB-40D7-B82F-D24D9335C8F4}"/>
                </a:ext>
              </a:extLst>
            </p:cNvPr>
            <p:cNvPicPr>
              <a:picLocks noChangeAspect="1"/>
            </p:cNvPicPr>
            <p:nvPr/>
          </p:nvPicPr>
          <p:blipFill>
            <a:blip r:embed="rId4"/>
            <a:stretch>
              <a:fillRect/>
            </a:stretch>
          </p:blipFill>
          <p:spPr>
            <a:xfrm>
              <a:off x="4873954" y="4522153"/>
              <a:ext cx="2016766" cy="1861830"/>
            </a:xfrm>
            <a:prstGeom prst="rect">
              <a:avLst/>
            </a:prstGeom>
          </p:spPr>
        </p:pic>
        <p:pic>
          <p:nvPicPr>
            <p:cNvPr id="5" name="Graphic 4" descr="Blog with solid fill">
              <a:hlinkClick r:id="rId5"/>
              <a:extLst>
                <a:ext uri="{FF2B5EF4-FFF2-40B4-BE49-F238E27FC236}">
                  <a16:creationId xmlns:a16="http://schemas.microsoft.com/office/drawing/2014/main" id="{13B8988F-D86B-46ED-872E-CE286C612A1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4053" b="12351"/>
            <a:stretch/>
          </p:blipFill>
          <p:spPr>
            <a:xfrm>
              <a:off x="1680542" y="4439233"/>
              <a:ext cx="2329482" cy="2102222"/>
            </a:xfrm>
            <a:prstGeom prst="rect">
              <a:avLst/>
            </a:prstGeom>
          </p:spPr>
        </p:pic>
        <p:grpSp>
          <p:nvGrpSpPr>
            <p:cNvPr id="9" name="Group 8">
              <a:extLst>
                <a:ext uri="{FF2B5EF4-FFF2-40B4-BE49-F238E27FC236}">
                  <a16:creationId xmlns:a16="http://schemas.microsoft.com/office/drawing/2014/main" id="{CA9B3B5C-EB43-4F7E-96EE-9AEFE5E8B20A}"/>
                </a:ext>
              </a:extLst>
            </p:cNvPr>
            <p:cNvGrpSpPr/>
            <p:nvPr/>
          </p:nvGrpSpPr>
          <p:grpSpPr>
            <a:xfrm>
              <a:off x="1734199" y="3228392"/>
              <a:ext cx="5156521" cy="1010233"/>
              <a:chOff x="1734199" y="3228392"/>
              <a:chExt cx="5156521" cy="1010233"/>
            </a:xfrm>
          </p:grpSpPr>
          <p:sp>
            <p:nvSpPr>
              <p:cNvPr id="7" name="Rectangle: Rounded Corners 6">
                <a:extLst>
                  <a:ext uri="{FF2B5EF4-FFF2-40B4-BE49-F238E27FC236}">
                    <a16:creationId xmlns:a16="http://schemas.microsoft.com/office/drawing/2014/main" id="{84050D31-FECE-419E-83EF-EB586AF75504}"/>
                  </a:ext>
                </a:extLst>
              </p:cNvPr>
              <p:cNvSpPr/>
              <p:nvPr/>
            </p:nvSpPr>
            <p:spPr>
              <a:xfrm>
                <a:off x="1734199" y="3228393"/>
                <a:ext cx="2016766" cy="1010232"/>
              </a:xfrm>
              <a:prstGeom prst="roundRect">
                <a:avLst/>
              </a:prstGeom>
              <a:solidFill>
                <a:srgbClr val="154B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Click on the icon to complete the survey</a:t>
                </a:r>
                <a:endParaRPr lang="en-ZA" sz="16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4EE0D3E6-2863-4912-9EC7-2E8381E7B4F4}"/>
                  </a:ext>
                </a:extLst>
              </p:cNvPr>
              <p:cNvSpPr/>
              <p:nvPr/>
            </p:nvSpPr>
            <p:spPr>
              <a:xfrm>
                <a:off x="4873954" y="3228392"/>
                <a:ext cx="2016766" cy="1010233"/>
              </a:xfrm>
              <a:prstGeom prst="roundRect">
                <a:avLst/>
              </a:prstGeom>
              <a:solidFill>
                <a:srgbClr val="8C3F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Scan the QR code with your mobile device to complete the survey</a:t>
                </a:r>
                <a:endParaRPr lang="en-ZA"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2A1C4DA-FF19-4DAF-8B7A-A8DD0542BCDF}"/>
                  </a:ext>
                </a:extLst>
              </p:cNvPr>
              <p:cNvSpPr/>
              <p:nvPr/>
            </p:nvSpPr>
            <p:spPr>
              <a:xfrm>
                <a:off x="3914775" y="3553395"/>
                <a:ext cx="647700" cy="360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OR</a:t>
                </a:r>
                <a:endParaRPr lang="en-ZA" sz="2400" b="1" dirty="0">
                  <a:solidFill>
                    <a:schemeClr val="tx1"/>
                  </a:solidFill>
                  <a:latin typeface="Arial" panose="020B0604020202020204" pitchFamily="34" charset="0"/>
                  <a:cs typeface="Arial" panose="020B0604020202020204" pitchFamily="34" charset="0"/>
                </a:endParaRPr>
              </a:p>
            </p:txBody>
          </p:sp>
        </p:grpSp>
      </p:grpSp>
      <p:pic>
        <p:nvPicPr>
          <p:cNvPr id="16" name="Voter Survey">
            <a:hlinkClick r:id="" action="ppaction://media"/>
            <a:extLst>
              <a:ext uri="{FF2B5EF4-FFF2-40B4-BE49-F238E27FC236}">
                <a16:creationId xmlns:a16="http://schemas.microsoft.com/office/drawing/2014/main" id="{36787BBD-1A77-4C83-A22D-A162274D48E0}"/>
              </a:ext>
            </a:extLst>
          </p:cNvPr>
          <p:cNvPicPr>
            <a:picLocks noChangeAspect="1"/>
          </p:cNvPicPr>
          <p:nvPr>
            <a:audioFile r:link="rId1"/>
            <p:extLst>
              <p:ext uri="{DAA4B4D4-6D71-4841-9C94-3DE7FCFB9230}">
                <p14:media xmlns:p14="http://schemas.microsoft.com/office/powerpoint/2010/main" r:embed="rId2">
                  <p14:trim end="3408"/>
                </p14:media>
              </p:ext>
            </p:extLst>
          </p:nvPr>
        </p:nvPicPr>
        <p:blipFill>
          <a:blip r:embed="rId8"/>
          <a:stretch>
            <a:fillRect/>
          </a:stretch>
        </p:blipFill>
        <p:spPr>
          <a:xfrm>
            <a:off x="4156710" y="1327890"/>
            <a:ext cx="406400" cy="406400"/>
          </a:xfrm>
          <a:prstGeom prst="rect">
            <a:avLst/>
          </a:prstGeom>
        </p:spPr>
      </p:pic>
    </p:spTree>
    <p:extLst>
      <p:ext uri="{BB962C8B-B14F-4D97-AF65-F5344CB8AC3E}">
        <p14:creationId xmlns:p14="http://schemas.microsoft.com/office/powerpoint/2010/main" val="1567501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5102">
                <p:cTn id="7" fill="hold" display="0">
                  <p:stCondLst>
                    <p:cond delay="indefinite"/>
                  </p:stCondLst>
                  <p:endCondLst>
                    <p:cond evt="onStopAudio" delay="0">
                      <p:tgtEl>
                        <p:sldTgt/>
                      </p:tgtEl>
                    </p:cond>
                  </p:endCondLst>
                </p:cTn>
                <p:tgtEl>
                  <p:spTgt spid="1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54D1945D-D5FF-B646-A10F-1B2F6429C674}"/>
              </a:ext>
            </a:extLst>
          </p:cNvPr>
          <p:cNvPicPr>
            <a:picLocks noChangeAspect="1"/>
          </p:cNvPicPr>
          <p:nvPr/>
        </p:nvPicPr>
        <p:blipFill>
          <a:blip r:embed="rId2"/>
          <a:stretch>
            <a:fillRect/>
          </a:stretch>
        </p:blipFill>
        <p:spPr>
          <a:xfrm>
            <a:off x="0" y="1112248"/>
            <a:ext cx="9144000" cy="5270500"/>
          </a:xfrm>
          <a:prstGeom prst="rect">
            <a:avLst/>
          </a:prstGeom>
        </p:spPr>
      </p:pic>
    </p:spTree>
    <p:extLst>
      <p:ext uri="{BB962C8B-B14F-4D97-AF65-F5344CB8AC3E}">
        <p14:creationId xmlns:p14="http://schemas.microsoft.com/office/powerpoint/2010/main" val="394041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B49F-545B-490D-A75D-6411C663A4AA}"/>
              </a:ext>
            </a:extLst>
          </p:cNvPr>
          <p:cNvSpPr>
            <a:spLocks noGrp="1"/>
          </p:cNvSpPr>
          <p:nvPr>
            <p:ph type="title"/>
          </p:nvPr>
        </p:nvSpPr>
        <p:spPr/>
        <p:txBody>
          <a:bodyPr/>
          <a:lstStyle/>
          <a:p>
            <a:r>
              <a:rPr lang="en-US" dirty="0"/>
              <a:t>FUNCTIONS OF THE GPL</a:t>
            </a:r>
            <a:endParaRPr lang="en-ZA" dirty="0"/>
          </a:p>
        </p:txBody>
      </p:sp>
      <p:sp>
        <p:nvSpPr>
          <p:cNvPr id="5" name="TextBox 4">
            <a:extLst>
              <a:ext uri="{FF2B5EF4-FFF2-40B4-BE49-F238E27FC236}">
                <a16:creationId xmlns:a16="http://schemas.microsoft.com/office/drawing/2014/main" id="{BF2E8B07-0E24-4501-AF0F-92A99DD6E99D}"/>
              </a:ext>
            </a:extLst>
          </p:cNvPr>
          <p:cNvSpPr txBox="1"/>
          <p:nvPr/>
        </p:nvSpPr>
        <p:spPr>
          <a:xfrm>
            <a:off x="287020" y="1161097"/>
            <a:ext cx="8219440" cy="1027461"/>
          </a:xfrm>
          <a:prstGeom prst="rect">
            <a:avLst/>
          </a:prstGeom>
          <a:noFill/>
        </p:spPr>
        <p:txBody>
          <a:bodyPr wrap="square">
            <a:spAutoFit/>
          </a:bodyPr>
          <a:lstStyle/>
          <a:p>
            <a:pPr algn="just">
              <a:lnSpc>
                <a:spcPct val="115000"/>
              </a:lnSpc>
              <a:spcAft>
                <a:spcPts val="800"/>
              </a:spcAft>
            </a:pPr>
            <a:r>
              <a:rPr lang="en-ZA" sz="1800" kern="1800" dirty="0">
                <a:effectLst/>
                <a:latin typeface="Arial" panose="020B0604020202020204" pitchFamily="34" charset="0"/>
                <a:ea typeface="Times New Roman" panose="02020603050405020304" pitchFamily="18" charset="0"/>
                <a:cs typeface="Times New Roman" panose="02020603050405020304" pitchFamily="18" charset="0"/>
              </a:rPr>
              <a:t>The Gauteng Provincial Legislature has four mandates to execute which is that of </a:t>
            </a:r>
            <a:r>
              <a:rPr lang="en-ZA" sz="1800" b="1" kern="1800" dirty="0">
                <a:effectLst/>
                <a:latin typeface="Arial" panose="020B0604020202020204" pitchFamily="34" charset="0"/>
                <a:ea typeface="Times New Roman" panose="02020603050405020304" pitchFamily="18" charset="0"/>
                <a:cs typeface="Times New Roman" panose="02020603050405020304" pitchFamily="18" charset="0"/>
              </a:rPr>
              <a:t>law-making, oversight, public participation and cooperate governance</a:t>
            </a:r>
            <a:r>
              <a:rPr lang="en-ZA" sz="1800" kern="1800" dirty="0">
                <a:effectLst/>
                <a:latin typeface="Arial" panose="020B0604020202020204" pitchFamily="34" charset="0"/>
                <a:ea typeface="Times New Roman" panose="02020603050405020304" pitchFamily="18" charset="0"/>
                <a:cs typeface="Times New Roman" panose="02020603050405020304" pitchFamily="18" charset="0"/>
              </a:rPr>
              <a:t>.  These mandates are discussed in more detail below:</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hlinkClick r:id="rId2" action="ppaction://hlinksldjump"/>
            <a:extLst>
              <a:ext uri="{FF2B5EF4-FFF2-40B4-BE49-F238E27FC236}">
                <a16:creationId xmlns:a16="http://schemas.microsoft.com/office/drawing/2014/main" id="{6EE82F2C-D9E3-4361-B909-0B1F7A14CAE0}"/>
              </a:ext>
            </a:extLst>
          </p:cNvPr>
          <p:cNvSpPr/>
          <p:nvPr/>
        </p:nvSpPr>
        <p:spPr>
          <a:xfrm>
            <a:off x="1400176" y="2605087"/>
            <a:ext cx="2019300" cy="828675"/>
          </a:xfrm>
          <a:prstGeom prst="roundRect">
            <a:avLst/>
          </a:prstGeom>
          <a:solidFill>
            <a:srgbClr val="15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LAW MAKING</a:t>
            </a:r>
            <a:endParaRPr lang="en-ZA" b="1" dirty="0">
              <a:latin typeface="Arial" panose="020B0604020202020204" pitchFamily="34" charset="0"/>
              <a:cs typeface="Arial" panose="020B0604020202020204" pitchFamily="34" charset="0"/>
            </a:endParaRPr>
          </a:p>
        </p:txBody>
      </p:sp>
      <p:sp>
        <p:nvSpPr>
          <p:cNvPr id="7" name="Rectangle: Rounded Corners 6">
            <a:hlinkClick r:id="rId3" action="ppaction://hlinksldjump"/>
            <a:extLst>
              <a:ext uri="{FF2B5EF4-FFF2-40B4-BE49-F238E27FC236}">
                <a16:creationId xmlns:a16="http://schemas.microsoft.com/office/drawing/2014/main" id="{9390798A-5B49-4F5B-8DDA-2A1C80F6A8E8}"/>
              </a:ext>
            </a:extLst>
          </p:cNvPr>
          <p:cNvSpPr/>
          <p:nvPr/>
        </p:nvSpPr>
        <p:spPr>
          <a:xfrm>
            <a:off x="1400176" y="4114800"/>
            <a:ext cx="2019300" cy="828675"/>
          </a:xfrm>
          <a:prstGeom prst="roundRect">
            <a:avLst/>
          </a:prstGeom>
          <a:solidFill>
            <a:srgbClr val="8C3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PUBLIC PARTICIPATION</a:t>
            </a:r>
            <a:endParaRPr lang="en-ZA" b="1" dirty="0">
              <a:latin typeface="Arial" panose="020B0604020202020204" pitchFamily="34" charset="0"/>
              <a:cs typeface="Arial" panose="020B0604020202020204" pitchFamily="34" charset="0"/>
            </a:endParaRPr>
          </a:p>
        </p:txBody>
      </p:sp>
      <p:sp>
        <p:nvSpPr>
          <p:cNvPr id="8" name="Rectangle: Rounded Corners 7">
            <a:hlinkClick r:id="rId4" action="ppaction://hlinksldjump"/>
            <a:extLst>
              <a:ext uri="{FF2B5EF4-FFF2-40B4-BE49-F238E27FC236}">
                <a16:creationId xmlns:a16="http://schemas.microsoft.com/office/drawing/2014/main" id="{C9020E8D-26AC-4122-83E9-E6F5734E7102}"/>
              </a:ext>
            </a:extLst>
          </p:cNvPr>
          <p:cNvSpPr/>
          <p:nvPr/>
        </p:nvSpPr>
        <p:spPr>
          <a:xfrm>
            <a:off x="5314950" y="2605087"/>
            <a:ext cx="2019300" cy="828675"/>
          </a:xfrm>
          <a:prstGeom prst="roundRect">
            <a:avLst/>
          </a:prstGeom>
          <a:solidFill>
            <a:srgbClr val="F2E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54B24"/>
                </a:solidFill>
                <a:latin typeface="Arial" panose="020B0604020202020204" pitchFamily="34" charset="0"/>
                <a:cs typeface="Arial" panose="020B0604020202020204" pitchFamily="34" charset="0"/>
              </a:rPr>
              <a:t>OVERSIGHT</a:t>
            </a:r>
            <a:endParaRPr lang="en-ZA" b="1" dirty="0">
              <a:solidFill>
                <a:srgbClr val="154B24"/>
              </a:solidFill>
              <a:latin typeface="Arial" panose="020B0604020202020204" pitchFamily="34" charset="0"/>
              <a:cs typeface="Arial" panose="020B0604020202020204" pitchFamily="34" charset="0"/>
            </a:endParaRPr>
          </a:p>
        </p:txBody>
      </p:sp>
      <p:sp>
        <p:nvSpPr>
          <p:cNvPr id="9" name="Rectangle: Rounded Corners 8">
            <a:hlinkClick r:id="rId5" action="ppaction://hlinksldjump"/>
            <a:extLst>
              <a:ext uri="{FF2B5EF4-FFF2-40B4-BE49-F238E27FC236}">
                <a16:creationId xmlns:a16="http://schemas.microsoft.com/office/drawing/2014/main" id="{8B7ADD65-021C-4FA9-B7B4-89C094DFDEBC}"/>
              </a:ext>
            </a:extLst>
          </p:cNvPr>
          <p:cNvSpPr/>
          <p:nvPr/>
        </p:nvSpPr>
        <p:spPr>
          <a:xfrm>
            <a:off x="5314950" y="4114799"/>
            <a:ext cx="2019300" cy="828675"/>
          </a:xfrm>
          <a:prstGeom prst="roundRect">
            <a:avLst/>
          </a:prstGeom>
          <a:solidFill>
            <a:srgbClr val="DB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54B24"/>
                </a:solidFill>
                <a:latin typeface="Arial" panose="020B0604020202020204" pitchFamily="34" charset="0"/>
                <a:cs typeface="Arial" panose="020B0604020202020204" pitchFamily="34" charset="0"/>
              </a:rPr>
              <a:t>COOPERATIVE GOVERNANCE</a:t>
            </a:r>
            <a:endParaRPr lang="en-ZA" b="1" dirty="0">
              <a:solidFill>
                <a:srgbClr val="154B24"/>
              </a:solidFill>
              <a:latin typeface="Arial" panose="020B0604020202020204" pitchFamily="34" charset="0"/>
              <a:cs typeface="Arial" panose="020B0604020202020204" pitchFamily="34" charset="0"/>
            </a:endParaRPr>
          </a:p>
        </p:txBody>
      </p:sp>
      <p:sp>
        <p:nvSpPr>
          <p:cNvPr id="3" name="Arrow: Right 2">
            <a:hlinkClick r:id="rId6" action="ppaction://hlinksldjump"/>
            <a:extLst>
              <a:ext uri="{FF2B5EF4-FFF2-40B4-BE49-F238E27FC236}">
                <a16:creationId xmlns:a16="http://schemas.microsoft.com/office/drawing/2014/main" id="{C1782375-BDA5-4669-AEBE-D02B5BD6F376}"/>
              </a:ext>
            </a:extLst>
          </p:cNvPr>
          <p:cNvSpPr/>
          <p:nvPr/>
        </p:nvSpPr>
        <p:spPr>
          <a:xfrm>
            <a:off x="7334250" y="5391120"/>
            <a:ext cx="1553210" cy="102746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CLICK TO PROCEED</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166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DDF7-FD4A-49B5-AAB2-9552975CBB1E}"/>
              </a:ext>
            </a:extLst>
          </p:cNvPr>
          <p:cNvSpPr>
            <a:spLocks noGrp="1"/>
          </p:cNvSpPr>
          <p:nvPr>
            <p:ph type="title"/>
          </p:nvPr>
        </p:nvSpPr>
        <p:spPr/>
        <p:txBody>
          <a:bodyPr/>
          <a:lstStyle/>
          <a:p>
            <a:r>
              <a:rPr lang="en-US" dirty="0"/>
              <a:t>LAW MAKING</a:t>
            </a:r>
            <a:endParaRPr lang="en-ZA" dirty="0"/>
          </a:p>
        </p:txBody>
      </p:sp>
      <p:pic>
        <p:nvPicPr>
          <p:cNvPr id="2049" name="Picture 7" descr="Image result for pictures of law making">
            <a:hlinkClick r:id="rId2"/>
            <a:extLst>
              <a:ext uri="{FF2B5EF4-FFF2-40B4-BE49-F238E27FC236}">
                <a16:creationId xmlns:a16="http://schemas.microsoft.com/office/drawing/2014/main" id="{8D96168D-2591-4205-B2C7-CD819691A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 y="2445923"/>
            <a:ext cx="2288540" cy="1779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404410-587C-44AE-ADF9-8290F0242553}"/>
              </a:ext>
            </a:extLst>
          </p:cNvPr>
          <p:cNvSpPr txBox="1"/>
          <p:nvPr/>
        </p:nvSpPr>
        <p:spPr>
          <a:xfrm>
            <a:off x="2686050" y="2248465"/>
            <a:ext cx="5943600" cy="2246769"/>
          </a:xfrm>
          <a:prstGeom prst="rect">
            <a:avLst/>
          </a:prstGeom>
          <a:noFill/>
        </p:spPr>
        <p:txBody>
          <a:bodyPr wrap="square">
            <a:spAutoFit/>
          </a:bodyPr>
          <a:lstStyle/>
          <a:p>
            <a:pPr algn="just"/>
            <a:r>
              <a:rPr lang="en-ZA" sz="2000" dirty="0">
                <a:solidFill>
                  <a:srgbClr val="000000"/>
                </a:solidFill>
                <a:effectLst/>
                <a:latin typeface="Arial" panose="020B0604020202020204" pitchFamily="34" charset="0"/>
                <a:ea typeface="Calibri" panose="020F0502020204030204" pitchFamily="34" charset="0"/>
              </a:rPr>
              <a:t>Law-making entails considering, passing, amending or rejecting any Bill. This mandate includes monitoring the implementation of the provincial legislation that has been passed. After a law or bill has been passed, the executive is expected to execute it in terms of the implementation process.</a:t>
            </a:r>
            <a:endParaRPr lang="en-ZA" sz="2000" dirty="0"/>
          </a:p>
        </p:txBody>
      </p:sp>
      <p:pic>
        <p:nvPicPr>
          <p:cNvPr id="8" name="Graphic 7" descr="Home with solid fill">
            <a:hlinkClick r:id="rId4" action="ppaction://hlinksldjump"/>
            <a:extLst>
              <a:ext uri="{FF2B5EF4-FFF2-40B4-BE49-F238E27FC236}">
                <a16:creationId xmlns:a16="http://schemas.microsoft.com/office/drawing/2014/main" id="{AE28C129-7866-4395-B55A-0657FC1B8B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9260" y="5504181"/>
            <a:ext cx="914400" cy="914400"/>
          </a:xfrm>
          <a:prstGeom prst="rect">
            <a:avLst/>
          </a:prstGeom>
        </p:spPr>
      </p:pic>
    </p:spTree>
    <p:extLst>
      <p:ext uri="{BB962C8B-B14F-4D97-AF65-F5344CB8AC3E}">
        <p14:creationId xmlns:p14="http://schemas.microsoft.com/office/powerpoint/2010/main" val="3314256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B671C-36D1-4288-8A6E-11B13572F7BB}"/>
              </a:ext>
            </a:extLst>
          </p:cNvPr>
          <p:cNvSpPr>
            <a:spLocks noGrp="1"/>
          </p:cNvSpPr>
          <p:nvPr>
            <p:ph type="title"/>
          </p:nvPr>
        </p:nvSpPr>
        <p:spPr/>
        <p:txBody>
          <a:bodyPr/>
          <a:lstStyle/>
          <a:p>
            <a:r>
              <a:rPr lang="en-US" dirty="0"/>
              <a:t>OVERSIGHT</a:t>
            </a:r>
            <a:endParaRPr lang="en-ZA" dirty="0"/>
          </a:p>
        </p:txBody>
      </p:sp>
      <p:sp>
        <p:nvSpPr>
          <p:cNvPr id="5" name="TextBox 4">
            <a:extLst>
              <a:ext uri="{FF2B5EF4-FFF2-40B4-BE49-F238E27FC236}">
                <a16:creationId xmlns:a16="http://schemas.microsoft.com/office/drawing/2014/main" id="{0C7C74BB-3A4C-4B58-A421-86DD58EAEAEB}"/>
              </a:ext>
            </a:extLst>
          </p:cNvPr>
          <p:cNvSpPr txBox="1"/>
          <p:nvPr/>
        </p:nvSpPr>
        <p:spPr>
          <a:xfrm>
            <a:off x="3029585" y="2413337"/>
            <a:ext cx="5286375" cy="1754326"/>
          </a:xfrm>
          <a:prstGeom prst="rect">
            <a:avLst/>
          </a:prstGeom>
          <a:noFill/>
        </p:spPr>
        <p:txBody>
          <a:bodyPr wrap="square">
            <a:spAutoFit/>
          </a:bodyPr>
          <a:lstStyle/>
          <a:p>
            <a:pPr algn="just"/>
            <a:r>
              <a:rPr lang="en-ZA" sz="1800" dirty="0">
                <a:solidFill>
                  <a:srgbClr val="1F1A17"/>
                </a:solidFill>
                <a:effectLst/>
                <a:latin typeface="Arial" panose="020B0604020202020204" pitchFamily="34" charset="0"/>
                <a:ea typeface="Calibri" panose="020F0502020204030204" pitchFamily="34" charset="0"/>
              </a:rPr>
              <a:t>Oversight entails the informal and formal, watchful, strategic and structured scrutiny exercised by legislatures, including Parliament, in respect of the implementation of laws, the application of the budget, and the strict observance of statutes and the Constitution. </a:t>
            </a:r>
            <a:endParaRPr lang="en-ZA" dirty="0"/>
          </a:p>
        </p:txBody>
      </p:sp>
      <p:pic>
        <p:nvPicPr>
          <p:cNvPr id="6" name="Picture 5" descr="Image result for pictures of scrutiny">
            <a:hlinkClick r:id="rId2"/>
            <a:extLst>
              <a:ext uri="{FF2B5EF4-FFF2-40B4-BE49-F238E27FC236}">
                <a16:creationId xmlns:a16="http://schemas.microsoft.com/office/drawing/2014/main" id="{9BA85969-DEAA-432E-8559-5C657B9779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772" y="2330538"/>
            <a:ext cx="2401253" cy="1837125"/>
          </a:xfrm>
          <a:prstGeom prst="rect">
            <a:avLst/>
          </a:prstGeom>
          <a:noFill/>
        </p:spPr>
      </p:pic>
      <p:pic>
        <p:nvPicPr>
          <p:cNvPr id="7" name="Graphic 6" descr="Home with solid fill">
            <a:hlinkClick r:id="rId4" action="ppaction://hlinksldjump"/>
            <a:extLst>
              <a:ext uri="{FF2B5EF4-FFF2-40B4-BE49-F238E27FC236}">
                <a16:creationId xmlns:a16="http://schemas.microsoft.com/office/drawing/2014/main" id="{6B2C159A-664B-4FE9-B6E4-6DFE4A35A7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9260" y="5504181"/>
            <a:ext cx="914400" cy="914400"/>
          </a:xfrm>
          <a:prstGeom prst="rect">
            <a:avLst/>
          </a:prstGeom>
        </p:spPr>
      </p:pic>
    </p:spTree>
    <p:extLst>
      <p:ext uri="{BB962C8B-B14F-4D97-AF65-F5344CB8AC3E}">
        <p14:creationId xmlns:p14="http://schemas.microsoft.com/office/powerpoint/2010/main" val="1620534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BE77-9B5C-4707-A4B9-AA0339D03D80}"/>
              </a:ext>
            </a:extLst>
          </p:cNvPr>
          <p:cNvSpPr>
            <a:spLocks noGrp="1"/>
          </p:cNvSpPr>
          <p:nvPr>
            <p:ph type="title"/>
          </p:nvPr>
        </p:nvSpPr>
        <p:spPr/>
        <p:txBody>
          <a:bodyPr/>
          <a:lstStyle/>
          <a:p>
            <a:r>
              <a:rPr lang="en-US" dirty="0"/>
              <a:t>PUBLIC PARTICIPATION</a:t>
            </a:r>
            <a:endParaRPr lang="en-ZA" dirty="0"/>
          </a:p>
        </p:txBody>
      </p:sp>
      <p:sp>
        <p:nvSpPr>
          <p:cNvPr id="5" name="TextBox 4">
            <a:extLst>
              <a:ext uri="{FF2B5EF4-FFF2-40B4-BE49-F238E27FC236}">
                <a16:creationId xmlns:a16="http://schemas.microsoft.com/office/drawing/2014/main" id="{F05EAC0C-4CB8-4FD5-8C95-0E182E7FC4A7}"/>
              </a:ext>
            </a:extLst>
          </p:cNvPr>
          <p:cNvSpPr txBox="1"/>
          <p:nvPr/>
        </p:nvSpPr>
        <p:spPr>
          <a:xfrm>
            <a:off x="2952750" y="2274838"/>
            <a:ext cx="5448300" cy="2031325"/>
          </a:xfrm>
          <a:prstGeom prst="rect">
            <a:avLst/>
          </a:prstGeom>
          <a:noFill/>
        </p:spPr>
        <p:txBody>
          <a:bodyPr wrap="square">
            <a:spAutoFit/>
          </a:bodyPr>
          <a:lstStyle/>
          <a:p>
            <a:pPr algn="just"/>
            <a:r>
              <a:rPr lang="en-ZA" sz="1800" dirty="0">
                <a:effectLst/>
                <a:latin typeface="Arial" panose="020B0604020202020204" pitchFamily="34" charset="0"/>
                <a:ea typeface="Times New Roman" panose="02020603050405020304" pitchFamily="18" charset="0"/>
              </a:rPr>
              <a:t>The Legislature allows the people of Gauteng to participate in law-making and oversight processes. </a:t>
            </a:r>
            <a:r>
              <a:rPr lang="en-ZA" sz="1800" dirty="0">
                <a:solidFill>
                  <a:srgbClr val="000000"/>
                </a:solidFill>
                <a:effectLst/>
                <a:latin typeface="Arial" panose="020B0604020202020204" pitchFamily="34" charset="0"/>
                <a:ea typeface="Calibri" panose="020F0502020204030204" pitchFamily="34" charset="0"/>
              </a:rPr>
              <a:t>The public participation mandate consists of various participation mechanisms such as House sittings, public hearings, Bua Le Sechaba, public education workshops, budget process, annual report and petitions etc. </a:t>
            </a:r>
            <a:endParaRPr lang="en-ZA" dirty="0"/>
          </a:p>
        </p:txBody>
      </p:sp>
      <p:pic>
        <p:nvPicPr>
          <p:cNvPr id="6" name="Picture 5" descr="Image result for pictures of public participation south africa">
            <a:hlinkClick r:id="rId2"/>
            <a:extLst>
              <a:ext uri="{FF2B5EF4-FFF2-40B4-BE49-F238E27FC236}">
                <a16:creationId xmlns:a16="http://schemas.microsoft.com/office/drawing/2014/main" id="{B65D0997-04E1-4CBA-B7D3-7E2943875DFF}"/>
              </a:ext>
            </a:extLst>
          </p:cNvPr>
          <p:cNvPicPr/>
          <p:nvPr/>
        </p:nvPicPr>
        <p:blipFill>
          <a:blip r:embed="rId3" cstate="print">
            <a:extLst>
              <a:ext uri="{28A0092B-C50C-407E-A947-70E740481C1C}">
                <a14:useLocalDpi xmlns:a14="http://schemas.microsoft.com/office/drawing/2010/main" val="0"/>
              </a:ext>
            </a:extLst>
          </a:blip>
          <a:srcRect t="22945"/>
          <a:stretch>
            <a:fillRect/>
          </a:stretch>
        </p:blipFill>
        <p:spPr bwMode="auto">
          <a:xfrm>
            <a:off x="352425" y="2441867"/>
            <a:ext cx="2428875" cy="1697265"/>
          </a:xfrm>
          <a:prstGeom prst="rect">
            <a:avLst/>
          </a:prstGeom>
          <a:noFill/>
        </p:spPr>
      </p:pic>
      <p:pic>
        <p:nvPicPr>
          <p:cNvPr id="7" name="Graphic 6" descr="Home with solid fill">
            <a:hlinkClick r:id="rId4" action="ppaction://hlinksldjump"/>
            <a:extLst>
              <a:ext uri="{FF2B5EF4-FFF2-40B4-BE49-F238E27FC236}">
                <a16:creationId xmlns:a16="http://schemas.microsoft.com/office/drawing/2014/main" id="{726F6590-B41A-405B-A612-2A8FC55904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9260" y="5504181"/>
            <a:ext cx="914400" cy="914400"/>
          </a:xfrm>
          <a:prstGeom prst="rect">
            <a:avLst/>
          </a:prstGeom>
        </p:spPr>
      </p:pic>
    </p:spTree>
    <p:extLst>
      <p:ext uri="{BB962C8B-B14F-4D97-AF65-F5344CB8AC3E}">
        <p14:creationId xmlns:p14="http://schemas.microsoft.com/office/powerpoint/2010/main" val="3727780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B352-8C4E-431E-B558-38F276352FB0}"/>
              </a:ext>
            </a:extLst>
          </p:cNvPr>
          <p:cNvSpPr>
            <a:spLocks noGrp="1"/>
          </p:cNvSpPr>
          <p:nvPr>
            <p:ph type="title"/>
          </p:nvPr>
        </p:nvSpPr>
        <p:spPr/>
        <p:txBody>
          <a:bodyPr/>
          <a:lstStyle/>
          <a:p>
            <a:r>
              <a:rPr lang="en-US" dirty="0"/>
              <a:t>COOPERATIVE GOVERNANCE</a:t>
            </a:r>
            <a:endParaRPr lang="en-ZA" dirty="0"/>
          </a:p>
        </p:txBody>
      </p:sp>
      <p:sp>
        <p:nvSpPr>
          <p:cNvPr id="5" name="TextBox 4">
            <a:extLst>
              <a:ext uri="{FF2B5EF4-FFF2-40B4-BE49-F238E27FC236}">
                <a16:creationId xmlns:a16="http://schemas.microsoft.com/office/drawing/2014/main" id="{9E484D9F-540A-4AFB-AAA0-AF0DB08516FF}"/>
              </a:ext>
            </a:extLst>
          </p:cNvPr>
          <p:cNvSpPr txBox="1"/>
          <p:nvPr/>
        </p:nvSpPr>
        <p:spPr>
          <a:xfrm>
            <a:off x="2124710" y="1956289"/>
            <a:ext cx="6381750" cy="3246210"/>
          </a:xfrm>
          <a:prstGeom prst="rect">
            <a:avLst/>
          </a:prstGeom>
          <a:noFill/>
        </p:spPr>
        <p:txBody>
          <a:bodyPr wrap="square">
            <a:spAutoFit/>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Cooperative governance is the co-ordination of efforts across the different spheres of government. One of the principles states that different spheres must consciously collaborate with each other by: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Fostering friendly relations.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Assisting and supporting one another.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Informing one another of and consulting one another on matters of common interest.</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800" dirty="0">
                <a:effectLst/>
                <a:latin typeface="Arial" panose="020B0604020202020204" pitchFamily="34" charset="0"/>
                <a:ea typeface="Calibri" panose="020F0502020204030204" pitchFamily="34" charset="0"/>
              </a:rPr>
              <a:t>Co-ordinating their actions and legislation with one another.</a:t>
            </a:r>
            <a:endParaRPr lang="en-ZA" dirty="0"/>
          </a:p>
        </p:txBody>
      </p:sp>
      <p:pic>
        <p:nvPicPr>
          <p:cNvPr id="6" name="Picture 5">
            <a:extLst>
              <a:ext uri="{FF2B5EF4-FFF2-40B4-BE49-F238E27FC236}">
                <a16:creationId xmlns:a16="http://schemas.microsoft.com/office/drawing/2014/main" id="{F0E91769-FCB5-4242-8FF4-D82196C68C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6712" y="2598737"/>
            <a:ext cx="1662113" cy="1660525"/>
          </a:xfrm>
          <a:prstGeom prst="rect">
            <a:avLst/>
          </a:prstGeom>
          <a:noFill/>
        </p:spPr>
      </p:pic>
      <p:pic>
        <p:nvPicPr>
          <p:cNvPr id="8" name="Graphic 7" descr="Home with solid fill">
            <a:hlinkClick r:id="rId3" action="ppaction://hlinksldjump"/>
            <a:extLst>
              <a:ext uri="{FF2B5EF4-FFF2-40B4-BE49-F238E27FC236}">
                <a16:creationId xmlns:a16="http://schemas.microsoft.com/office/drawing/2014/main" id="{EB8867B2-0F04-4D2A-AB8A-2560A233C5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9260" y="5504181"/>
            <a:ext cx="914400" cy="914400"/>
          </a:xfrm>
          <a:prstGeom prst="rect">
            <a:avLst/>
          </a:prstGeom>
        </p:spPr>
      </p:pic>
    </p:spTree>
    <p:extLst>
      <p:ext uri="{BB962C8B-B14F-4D97-AF65-F5344CB8AC3E}">
        <p14:creationId xmlns:p14="http://schemas.microsoft.com/office/powerpoint/2010/main" val="2868106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5168-4E7B-4CF3-9F7C-2182F2C69B59}"/>
              </a:ext>
            </a:extLst>
          </p:cNvPr>
          <p:cNvSpPr>
            <a:spLocks noGrp="1"/>
          </p:cNvSpPr>
          <p:nvPr>
            <p:ph type="title"/>
          </p:nvPr>
        </p:nvSpPr>
        <p:spPr/>
        <p:txBody>
          <a:bodyPr/>
          <a:lstStyle/>
          <a:p>
            <a:r>
              <a:rPr lang="en-US" dirty="0"/>
              <a:t>WHAT IS THE IEC?</a:t>
            </a:r>
            <a:endParaRPr lang="en-ZA" dirty="0"/>
          </a:p>
        </p:txBody>
      </p:sp>
      <p:sp>
        <p:nvSpPr>
          <p:cNvPr id="4" name="Rectangle 2">
            <a:extLst>
              <a:ext uri="{FF2B5EF4-FFF2-40B4-BE49-F238E27FC236}">
                <a16:creationId xmlns:a16="http://schemas.microsoft.com/office/drawing/2014/main" id="{C412F250-B5A3-4A61-9A15-7741DA4EB23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3073" name="Picture 17" descr="A picture containing text, clipart, sign&#10;&#10;Description automatically generated">
            <a:extLst>
              <a:ext uri="{FF2B5EF4-FFF2-40B4-BE49-F238E27FC236}">
                <a16:creationId xmlns:a16="http://schemas.microsoft.com/office/drawing/2014/main" id="{6EBD9DAF-51A1-46D2-AE08-87BD217B5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083191"/>
            <a:ext cx="1952625" cy="23912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EB2BC1D-6BB6-465D-9638-06CED5D2DE3C}"/>
              </a:ext>
            </a:extLst>
          </p:cNvPr>
          <p:cNvSpPr>
            <a:spLocks noChangeArrowheads="1"/>
          </p:cNvSpPr>
          <p:nvPr/>
        </p:nvSpPr>
        <p:spPr bwMode="auto">
          <a:xfrm>
            <a:off x="2498449" y="1941334"/>
            <a:ext cx="631217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IEC is the Electoral Commission of South Africa, which is an organisation established in terms of Chapter 9 of the Constitution of the Republic of South Africa, 1996 and is charged with ensuring free and fair elections.</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IEC has developed a </a:t>
            </a:r>
            <a:r>
              <a:rPr kumimoji="0" lang="en-ZA"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new voter self-registration portal. Your one-stop shop where you can register to vote, or – if you are already registered – view and update your address, request a special vote, find your correct voting station, and view important election dates.</a:t>
            </a:r>
            <a:endParaRPr kumimoji="0" lang="en-Z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28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E50E-6D81-4785-A6B4-2065A38E9E98}"/>
              </a:ext>
            </a:extLst>
          </p:cNvPr>
          <p:cNvSpPr>
            <a:spLocks noGrp="1"/>
          </p:cNvSpPr>
          <p:nvPr>
            <p:ph type="title"/>
          </p:nvPr>
        </p:nvSpPr>
        <p:spPr/>
        <p:txBody>
          <a:bodyPr/>
          <a:lstStyle/>
          <a:p>
            <a:r>
              <a:rPr lang="en-US" dirty="0"/>
              <a:t>ONLINE SELF-REGISTRATION PROCESS</a:t>
            </a:r>
            <a:endParaRPr lang="en-ZA" dirty="0"/>
          </a:p>
        </p:txBody>
      </p:sp>
      <p:sp>
        <p:nvSpPr>
          <p:cNvPr id="4" name="Rectangle 2">
            <a:extLst>
              <a:ext uri="{FF2B5EF4-FFF2-40B4-BE49-F238E27FC236}">
                <a16:creationId xmlns:a16="http://schemas.microsoft.com/office/drawing/2014/main" id="{39086349-1E0D-45E3-BEC5-EF5EE955EBC8}"/>
              </a:ext>
            </a:extLst>
          </p:cNvPr>
          <p:cNvSpPr>
            <a:spLocks noChangeArrowheads="1"/>
          </p:cNvSpPr>
          <p:nvPr/>
        </p:nvSpPr>
        <p:spPr bwMode="auto">
          <a:xfrm>
            <a:off x="361951" y="1357610"/>
            <a:ext cx="841057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Self-registration will take you less than two minutes. You will need one of these devices.</a:t>
            </a:r>
            <a:endParaRPr kumimoji="0" lang="en-ZA"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4097" name="Picture 3">
            <a:extLst>
              <a:ext uri="{FF2B5EF4-FFF2-40B4-BE49-F238E27FC236}">
                <a16:creationId xmlns:a16="http://schemas.microsoft.com/office/drawing/2014/main" id="{D2A3468E-650B-48EB-951F-24BA4DDD2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05" t="26379" r="26645" b="15329"/>
          <a:stretch>
            <a:fillRect/>
          </a:stretch>
        </p:blipFill>
        <p:spPr bwMode="auto">
          <a:xfrm>
            <a:off x="1841500" y="2226545"/>
            <a:ext cx="5035550" cy="32240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65E8C85-E381-427B-84B0-0998454FDA46}"/>
              </a:ext>
            </a:extLst>
          </p:cNvPr>
          <p:cNvSpPr>
            <a:spLocks noChangeArrowheads="1"/>
          </p:cNvSpPr>
          <p:nvPr/>
        </p:nvSpPr>
        <p:spPr bwMode="auto">
          <a:xfrm>
            <a:off x="361950"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3186736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1367</Words>
  <Application>Microsoft Office PowerPoint</Application>
  <PresentationFormat>On-screen Show (4:3)</PresentationFormat>
  <Paragraphs>145</Paragraphs>
  <Slides>29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Symbol</vt:lpstr>
      <vt:lpstr>Office Theme</vt:lpstr>
      <vt:lpstr>VOTER ONLINE SELF-REGISTRATION</vt:lpstr>
      <vt:lpstr>INTRODUCTION</vt:lpstr>
      <vt:lpstr>FUNCTIONS OF THE GPL</vt:lpstr>
      <vt:lpstr>LAW MAKING</vt:lpstr>
      <vt:lpstr>OVERSIGHT</vt:lpstr>
      <vt:lpstr>PUBLIC PARTICIPATION</vt:lpstr>
      <vt:lpstr>COOPERATIVE GOVERNANCE</vt:lpstr>
      <vt:lpstr>WHAT IS THE IEC?</vt:lpstr>
      <vt:lpstr>ONLINE SELF-REGISTRATION PROCESS</vt:lpstr>
      <vt:lpstr>6 EASY STEPS TO REGISTER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DETAILS</vt:lpstr>
      <vt:lpstr>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Leene Mogobe</dc:creator>
  <cp:lastModifiedBy>Rebecca Ngutshana</cp:lastModifiedBy>
  <cp:revision>36</cp:revision>
  <dcterms:created xsi:type="dcterms:W3CDTF">2021-03-31T13:40:25Z</dcterms:created>
  <dcterms:modified xsi:type="dcterms:W3CDTF">2021-09-06T07:34:30Z</dcterms:modified>
</cp:coreProperties>
</file>